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iXsDcZRiCkjSfkiEbs80zMp1V00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F55F5F8-2EB7-4B28-8952-7C026501959E}">
  <a:tblStyle styleId="{2F55F5F8-2EB7-4B28-8952-7C026501959E}" styleName="Table_0">
    <a:wholeTbl>
      <a:tcTxStyle b="off" i="off">
        <a:font>
          <a:latin typeface="Trebuchet MS"/>
          <a:ea typeface="Trebuchet MS"/>
          <a:cs typeface="Trebuchet MS"/>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BE5A538-6086-432A-B6CD-A2A6CFAD470D}" styleName="Table_1">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F6FC"/>
          </a:solidFill>
        </a:fill>
      </a:tcStyle>
    </a:wholeTbl>
    <a:band1H>
      <a:tcTxStyle/>
      <a:tcStyle>
        <a:tcBdr/>
        <a:fill>
          <a:solidFill>
            <a:srgbClr val="D1ECF9"/>
          </a:solidFill>
        </a:fill>
      </a:tcStyle>
    </a:band1H>
    <a:band2H>
      <a:tcTxStyle/>
      <a:tcStyle>
        <a:tcBdr/>
      </a:tcStyle>
    </a:band2H>
    <a:band1V>
      <a:tcTxStyle/>
      <a:tcStyle>
        <a:tcBdr/>
        <a:fill>
          <a:solidFill>
            <a:srgbClr val="D1ECF9"/>
          </a:solidFill>
        </a:fill>
      </a:tcStyle>
    </a:band1V>
    <a:band2V>
      <a:tcTxStyle/>
      <a:tcStyle>
        <a:tcBdr/>
      </a:tcStyle>
    </a:band2V>
    <a:lastCol>
      <a:tcTxStyle b="on" i="off">
        <a:font>
          <a:latin typeface="Trebuchet MS"/>
          <a:ea typeface="Trebuchet MS"/>
          <a:cs typeface="Trebuchet MS"/>
        </a:font>
        <a:schemeClr val="lt1"/>
      </a:tcTxStyle>
      <a:tcStyle>
        <a:tcBdr/>
        <a:fill>
          <a:solidFill>
            <a:schemeClr val="accent1"/>
          </a:solidFill>
        </a:fill>
      </a:tcStyle>
    </a:lastCol>
    <a:firstCol>
      <a:tcTxStyle b="on" i="off">
        <a:font>
          <a:latin typeface="Trebuchet MS"/>
          <a:ea typeface="Trebuchet MS"/>
          <a:cs typeface="Trebuchet MS"/>
        </a:font>
        <a:schemeClr val="lt1"/>
      </a:tcTxStyle>
      <a:tcStyle>
        <a:tcBdr/>
        <a:fill>
          <a:solidFill>
            <a:schemeClr val="accent1"/>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Mastering English is a strategy that provides a progressive and structured approach to teaching reading and writing to primary aged pupils.</a:t>
            </a:r>
            <a:endParaRPr/>
          </a:p>
          <a:p>
            <a:pPr marL="0" lvl="0" indent="0" algn="l" rtl="0">
              <a:spcBef>
                <a:spcPts val="0"/>
              </a:spcBef>
              <a:spcAft>
                <a:spcPts val="0"/>
              </a:spcAft>
              <a:buNone/>
            </a:pPr>
            <a:r>
              <a:rPr lang="en-GB"/>
              <a:t>This bespoke curriculum has been designed for St Benet’s Trust Schools with approaches adapted from T4W, Power of Reading and the previous National Literacy</a:t>
            </a:r>
            <a:endParaRPr/>
          </a:p>
          <a:p>
            <a:pPr marL="0" lvl="0" indent="0" algn="l" rtl="0">
              <a:spcBef>
                <a:spcPts val="0"/>
              </a:spcBef>
              <a:spcAft>
                <a:spcPts val="0"/>
              </a:spcAft>
              <a:buNone/>
            </a:pPr>
            <a:r>
              <a:rPr lang="en-GB"/>
              <a:t>Strategies</a:t>
            </a:r>
            <a:endParaRPr/>
          </a:p>
        </p:txBody>
      </p:sp>
      <p:sp>
        <p:nvSpPr>
          <p:cNvPr id="245" name="Google Shape;245;p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9: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1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9: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2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2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2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2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2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2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2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27: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2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2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a:solidFill>
                  <a:schemeClr val="dk1"/>
                </a:solidFill>
                <a:latin typeface="Calibri"/>
                <a:ea typeface="Calibri"/>
                <a:cs typeface="Calibri"/>
                <a:sym typeface="Calibri"/>
              </a:rPr>
              <a:t>Pupils wear:</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 Grey/black or navy skirt/pinafore dress/shorts/trousers or blue and white checked or striped summer dresses (skirts should be at least knee length and of a style which allows the children to sit comfortably on the floor)</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 Pale blue blouse, white shirt or polo shirt*</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 Royal blue sweatshirt* or cardigan*, without a hood, either plain or with the Academy logo</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 Plain white, blue, black or grey short or knee length socks (not over the knee) or</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 Black, navy or grey tights</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NO Jewellery/make-up or nail varnish, only plain stud earrings (NO hoops)</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 Black or navy shorts or trousers not jogging bottoms</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Shoes</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Shoes – flat, black and appropriate for school.</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Trainers – plain without logos. (PE- outdoors)</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Sandals – closed in and fastened securely. (No flip flop types in the summer term)</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Boots – plain black and not prevent children from sitting comfortably on the floor.</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Warm coat with a hood for cold weather – children do go outside when it is cold and wet.</a:t>
            </a:r>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Grey/black or navy skirt/pinafore dress/shorts/trousers or blue and white checked or striped summer dresses (skirts should be at least knee length and of a style which allows the children to sit comfortably on the floor)</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Pale blue blouse, white shirt or polo shirt*</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Royal blue sweatshirt* or cardigan*, without a hood, either plain or with the Academy logo</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Plain white, blue, black or grey short or knee length socks (not over the knee) or</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Black, navy or grey tights</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NO Jewellery/make-up or nail varnish, only plain stud earrings (NO hoops)</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Black or navy shorts or trousers not jogging bottoms</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Shoes</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Shoes – flat, black and appropriate for school.</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Trainers – plain without logos. (PE- outdoors)</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Sandals – closed in and fastened securely. (No flip flop types in the summer term)</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Boots – plain black and not prevent children from sitting comfortably on the floor.</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Warm coat with a hood for cold weather – children do go outside when it is cold and wet.</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416" name="Google Shape;416;p29: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3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a:solidFill>
                  <a:srgbClr val="000000"/>
                </a:solidFill>
                <a:latin typeface="Calibri"/>
                <a:ea typeface="Calibri"/>
                <a:cs typeface="Calibri"/>
                <a:sym typeface="Calibri"/>
              </a:rPr>
              <a:t>P.E. Kit</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Children can wear PE clothes and footwear on P.E days.</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Unless it is a PE day, please bring in a suitable PE kit.in a draw-string bag for after school club.</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All school uniform and P.E. kit MUST be named.</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Pupils wear:</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Black or navy shorts</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Plain white T-shirt or polo shirt (long enough to tuck into shorts)</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Plain or school logo Royal blue jumpers can be worn (no other logos, brands or slogans)</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 pair of plimsolls (indoor) – velcro fastenings are useful for younger children</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trainers are needed for outdoor use</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Black or navy jogging bottoms for outdoor lessons in cold weather</a:t>
            </a:r>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No earrings on PE days.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Unless it is a PE day, please bring in a suitable PE kit.in a draw-string bag for after school club.</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All school uniform and P.E. kit MUST be named.</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Pupils wear:</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Black or navy shorts</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Plain white T-shirt or polo shirt (long enough to tuck into shorts)</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Plain or school logo Royal blue jumpers can be worn (no other logos, brands or slogans)</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 pair of plimsolls (indoor) – velcro fastenings are useful for younger children</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trainers are needed for outdoor use</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GB" sz="1800">
                <a:solidFill>
                  <a:srgbClr val="000000"/>
                </a:solidFill>
                <a:latin typeface="Calibri"/>
                <a:ea typeface="Calibri"/>
                <a:cs typeface="Calibri"/>
                <a:sym typeface="Calibri"/>
              </a:rPr>
              <a:t>• Black or navy jogging bottoms for outdoor lessons </a:t>
            </a:r>
            <a:endParaRPr/>
          </a:p>
        </p:txBody>
      </p:sp>
      <p:sp>
        <p:nvSpPr>
          <p:cNvPr id="428" name="Google Shape;428;p3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3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3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3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Thank you for coming  - We look forward to getting to know you and your children.</a:t>
            </a:r>
            <a:endParaRPr/>
          </a:p>
        </p:txBody>
      </p:sp>
      <p:sp>
        <p:nvSpPr>
          <p:cNvPr id="464" name="Google Shape;464;p37: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Numbers wise we were faced with a decision between having classes of over 32, but not enough to split into 2 separate class with a qualified teacher in each. Therefore we research other options and we felt that children’s needs would be best met with this structure.</a:t>
            </a:r>
            <a:endParaRPr/>
          </a:p>
          <a:p>
            <a:pPr marL="0" lvl="0" indent="0" algn="l" rtl="0">
              <a:spcBef>
                <a:spcPts val="0"/>
              </a:spcBef>
              <a:spcAft>
                <a:spcPts val="0"/>
              </a:spcAft>
              <a:buNone/>
            </a:pPr>
            <a:r>
              <a:rPr lang="en-GB"/>
              <a:t>Another benefit of the new structure is that we are able to introduce a new class: London, which will have fewer pupils in and will be used to meet the needs of pupils </a:t>
            </a:r>
            <a:endParaRPr/>
          </a:p>
        </p:txBody>
      </p:sp>
      <p:sp>
        <p:nvSpPr>
          <p:cNvPr id="173" name="Google Shape;173;p1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e6170a73b5_0_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e6170a73b5_0_8: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2e6170a73b5_0_8: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e6170a73b5_0_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e6170a73b5_0_15: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g2e6170a73b5_0_15: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7: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e6170a73b5_0_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e6170a73b5_0_1: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2e6170a73b5_0_1: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6"/>
        <p:cNvGrpSpPr/>
        <p:nvPr/>
      </p:nvGrpSpPr>
      <p:grpSpPr>
        <a:xfrm>
          <a:off x="0" y="0"/>
          <a:ext cx="0" cy="0"/>
          <a:chOff x="0" y="0"/>
          <a:chExt cx="0" cy="0"/>
        </a:xfrm>
      </p:grpSpPr>
      <p:grpSp>
        <p:nvGrpSpPr>
          <p:cNvPr id="27" name="Google Shape;27;p39"/>
          <p:cNvGrpSpPr/>
          <p:nvPr/>
        </p:nvGrpSpPr>
        <p:grpSpPr>
          <a:xfrm>
            <a:off x="0" y="-8467"/>
            <a:ext cx="12192000" cy="6866467"/>
            <a:chOff x="0" y="-8467"/>
            <a:chExt cx="12192000" cy="6866467"/>
          </a:xfrm>
        </p:grpSpPr>
        <p:sp>
          <p:nvSpPr>
            <p:cNvPr id="28" name="Google Shape;28;p39"/>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803"/>
              </a:schemeClr>
            </a:solidFill>
            <a:ln>
              <a:noFill/>
            </a:ln>
          </p:spPr>
        </p:sp>
        <p:cxnSp>
          <p:nvCxnSpPr>
            <p:cNvPr id="29" name="Google Shape;29;p39"/>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30" name="Google Shape;30;p39"/>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31" name="Google Shape;31;p3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32" name="Google Shape;32;p3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3" name="Google Shape;33;p39"/>
            <p:cNvSpPr/>
            <p:nvPr/>
          </p:nvSpPr>
          <p:spPr>
            <a:xfrm>
              <a:off x="8932333" y="3048000"/>
              <a:ext cx="3259667" cy="3810000"/>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35" name="Google Shape;35;p3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36" name="Google Shape;36;p3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37" name="Google Shape;37;p39"/>
            <p:cNvSpPr/>
            <p:nvPr/>
          </p:nvSpPr>
          <p:spPr>
            <a:xfrm>
              <a:off x="10371666" y="3589867"/>
              <a:ext cx="1817159" cy="3268133"/>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39"/>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9"/>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40" name="Google Shape;40;p3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4"/>
        <p:cNvGrpSpPr/>
        <p:nvPr/>
      </p:nvGrpSpPr>
      <p:grpSpPr>
        <a:xfrm>
          <a:off x="0" y="0"/>
          <a:ext cx="0" cy="0"/>
          <a:chOff x="0" y="0"/>
          <a:chExt cx="0" cy="0"/>
        </a:xfrm>
      </p:grpSpPr>
      <p:sp>
        <p:nvSpPr>
          <p:cNvPr id="95" name="Google Shape;95;p48"/>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8"/>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7" name="Google Shape;97;p4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4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0"/>
        <p:cNvGrpSpPr/>
        <p:nvPr/>
      </p:nvGrpSpPr>
      <p:grpSpPr>
        <a:xfrm>
          <a:off x="0" y="0"/>
          <a:ext cx="0" cy="0"/>
          <a:chOff x="0" y="0"/>
          <a:chExt cx="0" cy="0"/>
        </a:xfrm>
      </p:grpSpPr>
      <p:sp>
        <p:nvSpPr>
          <p:cNvPr id="101" name="Google Shape;101;p49"/>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49"/>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03" name="Google Shape;103;p49"/>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4" name="Google Shape;104;p4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7" name="Google Shape;107;p49"/>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a:solidFill>
                  <a:srgbClr val="9EDFF5"/>
                </a:solidFill>
                <a:latin typeface="Arial"/>
                <a:ea typeface="Arial"/>
                <a:cs typeface="Arial"/>
                <a:sym typeface="Arial"/>
              </a:rPr>
              <a:t>“</a:t>
            </a:r>
            <a:endParaRPr/>
          </a:p>
        </p:txBody>
      </p:sp>
      <p:sp>
        <p:nvSpPr>
          <p:cNvPr id="108" name="Google Shape;108;p49"/>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a:solidFill>
                  <a:srgbClr val="9EDFF5"/>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9"/>
        <p:cNvGrpSpPr/>
        <p:nvPr/>
      </p:nvGrpSpPr>
      <p:grpSpPr>
        <a:xfrm>
          <a:off x="0" y="0"/>
          <a:ext cx="0" cy="0"/>
          <a:chOff x="0" y="0"/>
          <a:chExt cx="0" cy="0"/>
        </a:xfrm>
      </p:grpSpPr>
      <p:sp>
        <p:nvSpPr>
          <p:cNvPr id="110" name="Google Shape;110;p50"/>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50"/>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2" name="Google Shape;112;p5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5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5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5"/>
        <p:cNvGrpSpPr/>
        <p:nvPr/>
      </p:nvGrpSpPr>
      <p:grpSpPr>
        <a:xfrm>
          <a:off x="0" y="0"/>
          <a:ext cx="0" cy="0"/>
          <a:chOff x="0" y="0"/>
          <a:chExt cx="0" cy="0"/>
        </a:xfrm>
      </p:grpSpPr>
      <p:sp>
        <p:nvSpPr>
          <p:cNvPr id="116" name="Google Shape;116;p51"/>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1"/>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8" name="Google Shape;118;p51"/>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9" name="Google Shape;119;p5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22" name="Google Shape;122;p51"/>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a:solidFill>
                  <a:srgbClr val="9EDFF5"/>
                </a:solidFill>
                <a:latin typeface="Arial"/>
                <a:ea typeface="Arial"/>
                <a:cs typeface="Arial"/>
                <a:sym typeface="Arial"/>
              </a:rPr>
              <a:t>“</a:t>
            </a:r>
            <a:endParaRPr/>
          </a:p>
        </p:txBody>
      </p:sp>
      <p:sp>
        <p:nvSpPr>
          <p:cNvPr id="123" name="Google Shape;123;p51"/>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a:solidFill>
                  <a:srgbClr val="9EDFF5"/>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4"/>
        <p:cNvGrpSpPr/>
        <p:nvPr/>
      </p:nvGrpSpPr>
      <p:grpSpPr>
        <a:xfrm>
          <a:off x="0" y="0"/>
          <a:ext cx="0" cy="0"/>
          <a:chOff x="0" y="0"/>
          <a:chExt cx="0" cy="0"/>
        </a:xfrm>
      </p:grpSpPr>
      <p:sp>
        <p:nvSpPr>
          <p:cNvPr id="125" name="Google Shape;125;p52"/>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52"/>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7" name="Google Shape;127;p52"/>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8" name="Google Shape;128;p5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5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5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3"/>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4" name="Google Shape;134;p5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5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54"/>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54"/>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0" name="Google Shape;140;p5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5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4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0"/>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6" name="Google Shape;46;p4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2" name="Google Shape;52;p4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sp>
        <p:nvSpPr>
          <p:cNvPr id="56" name="Google Shape;56;p4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8" name="Google Shape;58;p42"/>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9" name="Google Shape;59;p4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4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5" name="Google Shape;65;p43"/>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6" name="Google Shape;66;p43"/>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7" name="Google Shape;67;p43"/>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8" name="Google Shape;68;p4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4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4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4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46"/>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3" name="Google Shape;83;p46"/>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4" name="Google Shape;84;p4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47"/>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7"/>
          <p:cNvSpPr>
            <a:spLocks noGrp="1"/>
          </p:cNvSpPr>
          <p:nvPr>
            <p:ph type="pic" idx="2"/>
          </p:nvPr>
        </p:nvSpPr>
        <p:spPr>
          <a:xfrm>
            <a:off x="677334" y="609600"/>
            <a:ext cx="8596668" cy="3845718"/>
          </a:xfrm>
          <a:prstGeom prst="rect">
            <a:avLst/>
          </a:prstGeom>
          <a:noFill/>
          <a:ln>
            <a:noFill/>
          </a:ln>
        </p:spPr>
      </p:sp>
      <p:sp>
        <p:nvSpPr>
          <p:cNvPr id="90" name="Google Shape;90;p47"/>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1" name="Google Shape;91;p4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93" name="Google Shape;93;p4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38"/>
          <p:cNvGrpSpPr/>
          <p:nvPr/>
        </p:nvGrpSpPr>
        <p:grpSpPr>
          <a:xfrm>
            <a:off x="0" y="-8467"/>
            <a:ext cx="12192000" cy="6866467"/>
            <a:chOff x="0" y="-8467"/>
            <a:chExt cx="12192000" cy="6866467"/>
          </a:xfrm>
        </p:grpSpPr>
        <p:cxnSp>
          <p:nvCxnSpPr>
            <p:cNvPr id="11" name="Google Shape;11;p38"/>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12" name="Google Shape;12;p38"/>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13" name="Google Shape;13;p3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14" name="Google Shape;14;p38"/>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38"/>
            <p:cNvSpPr/>
            <p:nvPr/>
          </p:nvSpPr>
          <p:spPr>
            <a:xfrm>
              <a:off x="8932333" y="3048000"/>
              <a:ext cx="3259667" cy="3810000"/>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8"/>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17" name="Google Shape;17;p38"/>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18" name="Google Shape;18;p38"/>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19" name="Google Shape;19;p38"/>
            <p:cNvSpPr/>
            <p:nvPr/>
          </p:nvSpPr>
          <p:spPr>
            <a:xfrm>
              <a:off x="10371666" y="3589867"/>
              <a:ext cx="1817159" cy="3268133"/>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8"/>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 name="Google Shape;22;p38"/>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3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3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Google Shape;25;p3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png"/><Relationship Id="rId7"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image" Target="../media/image21.jpg"/><Relationship Id="rId4" Type="http://schemas.openxmlformats.org/officeDocument/2006/relationships/image" Target="../media/image2.png"/><Relationship Id="rId9" Type="http://schemas.openxmlformats.org/officeDocument/2006/relationships/image" Target="../media/image20.jp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png"/><Relationship Id="rId9" Type="http://schemas.openxmlformats.org/officeDocument/2006/relationships/image" Target="../media/image26.jp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png"/><Relationship Id="rId10"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mailto:t.dale@st-marys.Norfolk.sch.uk" TargetMode="External"/><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s://www.facebook.com/profile.php?id=61553051575236" TargetMode="Externa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1"/>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149" name="Google Shape;149;p1"/>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0" i="0" u="none" strike="noStrike" cap="none">
                <a:solidFill>
                  <a:srgbClr val="00B0F0"/>
                </a:solidFill>
                <a:latin typeface="Arial"/>
                <a:ea typeface="Arial"/>
                <a:cs typeface="Arial"/>
                <a:sym typeface="Arial"/>
              </a:rPr>
              <a:t>St Mary’s Church of England Junior Academy</a:t>
            </a:r>
            <a:endParaRPr/>
          </a:p>
        </p:txBody>
      </p:sp>
      <p:pic>
        <p:nvPicPr>
          <p:cNvPr id="150" name="Google Shape;150;p1"/>
          <p:cNvPicPr preferRelativeResize="0"/>
          <p:nvPr/>
        </p:nvPicPr>
        <p:blipFill rotWithShape="1">
          <a:blip r:embed="rId4">
            <a:alphaModFix/>
          </a:blip>
          <a:srcRect/>
          <a:stretch/>
        </p:blipFill>
        <p:spPr>
          <a:xfrm>
            <a:off x="10411962" y="106488"/>
            <a:ext cx="1643964" cy="611879"/>
          </a:xfrm>
          <a:prstGeom prst="rect">
            <a:avLst/>
          </a:prstGeom>
          <a:noFill/>
          <a:ln>
            <a:noFill/>
          </a:ln>
        </p:spPr>
      </p:pic>
      <p:sp>
        <p:nvSpPr>
          <p:cNvPr id="151" name="Google Shape;151;p1"/>
          <p:cNvSpPr txBox="1"/>
          <p:nvPr/>
        </p:nvSpPr>
        <p:spPr>
          <a:xfrm>
            <a:off x="1361758" y="1001530"/>
            <a:ext cx="8201025"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i="0" u="none" strike="noStrike" cap="none">
                <a:solidFill>
                  <a:srgbClr val="0F7597"/>
                </a:solidFill>
                <a:latin typeface="Calibri"/>
                <a:ea typeface="Calibri"/>
                <a:cs typeface="Calibri"/>
                <a:sym typeface="Calibri"/>
              </a:rPr>
              <a:t>Welcome to St Mary’s Church of England Junior Academy!</a:t>
            </a:r>
            <a:endParaRPr/>
          </a:p>
        </p:txBody>
      </p:sp>
      <p:sp>
        <p:nvSpPr>
          <p:cNvPr id="152" name="Google Shape;152;p1"/>
          <p:cNvSpPr txBox="1"/>
          <p:nvPr/>
        </p:nvSpPr>
        <p:spPr>
          <a:xfrm>
            <a:off x="456923" y="6079600"/>
            <a:ext cx="113736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i="0" u="none" strike="noStrike" cap="none">
                <a:solidFill>
                  <a:srgbClr val="002060"/>
                </a:solidFill>
                <a:latin typeface="Trebuchet MS"/>
                <a:ea typeface="Trebuchet MS"/>
                <a:cs typeface="Trebuchet MS"/>
                <a:sym typeface="Trebuchet MS"/>
              </a:rPr>
              <a:t>Year 3 Transition Event, </a:t>
            </a:r>
            <a:r>
              <a:rPr lang="en-GB" sz="3200" b="1">
                <a:solidFill>
                  <a:srgbClr val="002060"/>
                </a:solidFill>
                <a:latin typeface="Trebuchet MS"/>
                <a:ea typeface="Trebuchet MS"/>
                <a:cs typeface="Trebuchet MS"/>
                <a:sym typeface="Trebuchet MS"/>
              </a:rPr>
              <a:t>Monday </a:t>
            </a:r>
            <a:r>
              <a:rPr lang="en-GB" sz="3200" b="1" baseline="30000">
                <a:solidFill>
                  <a:srgbClr val="002060"/>
                </a:solidFill>
                <a:latin typeface="Trebuchet MS"/>
                <a:ea typeface="Trebuchet MS"/>
                <a:cs typeface="Trebuchet MS"/>
                <a:sym typeface="Trebuchet MS"/>
              </a:rPr>
              <a:t>17th</a:t>
            </a:r>
            <a:r>
              <a:rPr lang="en-GB" sz="3200" b="1" i="0" u="none" strike="noStrike" cap="none">
                <a:solidFill>
                  <a:srgbClr val="002060"/>
                </a:solidFill>
                <a:latin typeface="Trebuchet MS"/>
                <a:ea typeface="Trebuchet MS"/>
                <a:cs typeface="Trebuchet MS"/>
                <a:sym typeface="Trebuchet MS"/>
              </a:rPr>
              <a:t> Ju</a:t>
            </a:r>
            <a:r>
              <a:rPr lang="en-GB" sz="3200" b="1">
                <a:solidFill>
                  <a:srgbClr val="002060"/>
                </a:solidFill>
                <a:latin typeface="Trebuchet MS"/>
                <a:ea typeface="Trebuchet MS"/>
                <a:cs typeface="Trebuchet MS"/>
                <a:sym typeface="Trebuchet MS"/>
              </a:rPr>
              <a:t>ne</a:t>
            </a:r>
            <a:r>
              <a:rPr lang="en-GB" sz="3200" b="1" i="0" u="none" strike="noStrike" cap="none">
                <a:solidFill>
                  <a:srgbClr val="002060"/>
                </a:solidFill>
                <a:latin typeface="Trebuchet MS"/>
                <a:ea typeface="Trebuchet MS"/>
                <a:cs typeface="Trebuchet MS"/>
                <a:sym typeface="Trebuchet MS"/>
              </a:rPr>
              <a:t> 202</a:t>
            </a:r>
            <a:r>
              <a:rPr lang="en-GB" sz="3200" b="1">
                <a:solidFill>
                  <a:srgbClr val="002060"/>
                </a:solidFill>
                <a:latin typeface="Trebuchet MS"/>
                <a:ea typeface="Trebuchet MS"/>
                <a:cs typeface="Trebuchet MS"/>
                <a:sym typeface="Trebuchet MS"/>
              </a:rPr>
              <a:t>4</a:t>
            </a:r>
            <a:endParaRPr/>
          </a:p>
        </p:txBody>
      </p:sp>
      <p:pic>
        <p:nvPicPr>
          <p:cNvPr id="153" name="Google Shape;153;p1"/>
          <p:cNvPicPr preferRelativeResize="0"/>
          <p:nvPr/>
        </p:nvPicPr>
        <p:blipFill rotWithShape="1">
          <a:blip r:embed="rId3">
            <a:alphaModFix/>
          </a:blip>
          <a:srcRect/>
          <a:stretch/>
        </p:blipFill>
        <p:spPr>
          <a:xfrm>
            <a:off x="4886104" y="4013398"/>
            <a:ext cx="1492925" cy="146657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8"/>
          <p:cNvSpPr txBox="1">
            <a:spLocks noGrp="1"/>
          </p:cNvSpPr>
          <p:nvPr>
            <p:ph type="title"/>
          </p:nvPr>
        </p:nvSpPr>
        <p:spPr>
          <a:xfrm>
            <a:off x="120467" y="960571"/>
            <a:ext cx="10110500"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Curriculum: English</a:t>
            </a:r>
            <a:endParaRPr/>
          </a:p>
        </p:txBody>
      </p:sp>
      <p:pic>
        <p:nvPicPr>
          <p:cNvPr id="248" name="Google Shape;248;p8"/>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249" name="Google Shape;249;p8"/>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250" name="Google Shape;250;p8"/>
          <p:cNvPicPr preferRelativeResize="0"/>
          <p:nvPr/>
        </p:nvPicPr>
        <p:blipFill rotWithShape="1">
          <a:blip r:embed="rId4">
            <a:alphaModFix/>
          </a:blip>
          <a:srcRect/>
          <a:stretch/>
        </p:blipFill>
        <p:spPr>
          <a:xfrm>
            <a:off x="10462714" y="106488"/>
            <a:ext cx="1643964" cy="611879"/>
          </a:xfrm>
          <a:prstGeom prst="rect">
            <a:avLst/>
          </a:prstGeom>
          <a:noFill/>
          <a:ln>
            <a:noFill/>
          </a:ln>
        </p:spPr>
      </p:pic>
      <p:pic>
        <p:nvPicPr>
          <p:cNvPr id="251" name="Google Shape;251;p8" descr="Charlotte's Web | Summary, Characters, &amp; Facts | Britannica"/>
          <p:cNvPicPr preferRelativeResize="0"/>
          <p:nvPr/>
        </p:nvPicPr>
        <p:blipFill rotWithShape="1">
          <a:blip r:embed="rId5">
            <a:alphaModFix/>
          </a:blip>
          <a:srcRect/>
          <a:stretch/>
        </p:blipFill>
        <p:spPr>
          <a:xfrm>
            <a:off x="120467" y="2141876"/>
            <a:ext cx="1820615" cy="2717712"/>
          </a:xfrm>
          <a:prstGeom prst="rect">
            <a:avLst/>
          </a:prstGeom>
          <a:noFill/>
          <a:ln>
            <a:noFill/>
          </a:ln>
        </p:spPr>
      </p:pic>
      <p:pic>
        <p:nvPicPr>
          <p:cNvPr id="252" name="Google Shape;252;p8" descr="Varjak Paw (Varjak Paw, 1): Amazon.co.uk: Said, SF, McKean, Dave:  9780552572293: Books"/>
          <p:cNvPicPr preferRelativeResize="0"/>
          <p:nvPr/>
        </p:nvPicPr>
        <p:blipFill rotWithShape="1">
          <a:blip r:embed="rId6">
            <a:alphaModFix/>
          </a:blip>
          <a:srcRect/>
          <a:stretch/>
        </p:blipFill>
        <p:spPr>
          <a:xfrm>
            <a:off x="2250753" y="3400249"/>
            <a:ext cx="1866481" cy="2563815"/>
          </a:xfrm>
          <a:prstGeom prst="rect">
            <a:avLst/>
          </a:prstGeom>
          <a:noFill/>
          <a:ln>
            <a:noFill/>
          </a:ln>
        </p:spPr>
      </p:pic>
      <p:sp>
        <p:nvSpPr>
          <p:cNvPr id="253" name="Google Shape;253;p8"/>
          <p:cNvSpPr txBox="1"/>
          <p:nvPr/>
        </p:nvSpPr>
        <p:spPr>
          <a:xfrm>
            <a:off x="17334" y="4948401"/>
            <a:ext cx="2161169"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Diary writing</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Explanation text</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Poetry</a:t>
            </a:r>
            <a:endParaRPr/>
          </a:p>
        </p:txBody>
      </p:sp>
      <p:sp>
        <p:nvSpPr>
          <p:cNvPr id="254" name="Google Shape;254;p8"/>
          <p:cNvSpPr txBox="1"/>
          <p:nvPr/>
        </p:nvSpPr>
        <p:spPr>
          <a:xfrm>
            <a:off x="2128966" y="5924210"/>
            <a:ext cx="234391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Narrative writing</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Newspaper report</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Poem</a:t>
            </a:r>
            <a:endParaRPr/>
          </a:p>
        </p:txBody>
      </p:sp>
      <p:pic>
        <p:nvPicPr>
          <p:cNvPr id="255" name="Google Shape;255;p8" descr="The Lion and the Unicorn and Other Hairy Tales by Jane Ray  (9781910716502/Paperback) | LoveReading"/>
          <p:cNvPicPr preferRelativeResize="0"/>
          <p:nvPr/>
        </p:nvPicPr>
        <p:blipFill rotWithShape="1">
          <a:blip r:embed="rId7">
            <a:alphaModFix/>
          </a:blip>
          <a:srcRect/>
          <a:stretch/>
        </p:blipFill>
        <p:spPr>
          <a:xfrm>
            <a:off x="4265353" y="1929677"/>
            <a:ext cx="1923774" cy="2717713"/>
          </a:xfrm>
          <a:prstGeom prst="rect">
            <a:avLst/>
          </a:prstGeom>
          <a:noFill/>
          <a:ln>
            <a:noFill/>
          </a:ln>
        </p:spPr>
      </p:pic>
      <p:sp>
        <p:nvSpPr>
          <p:cNvPr id="256" name="Google Shape;256;p8"/>
          <p:cNvSpPr txBox="1"/>
          <p:nvPr/>
        </p:nvSpPr>
        <p:spPr>
          <a:xfrm>
            <a:off x="4203351" y="4696634"/>
            <a:ext cx="224292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Narrative writing</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Persuasive letter</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Poem</a:t>
            </a:r>
            <a:endParaRPr/>
          </a:p>
        </p:txBody>
      </p:sp>
      <p:pic>
        <p:nvPicPr>
          <p:cNvPr id="257" name="Google Shape;257;p8" descr="Werewolf Club Rules!: and other poems: Amazon.co.uk: Coelho, Joseph:  9781847804525: Books"/>
          <p:cNvPicPr preferRelativeResize="0"/>
          <p:nvPr/>
        </p:nvPicPr>
        <p:blipFill rotWithShape="1">
          <a:blip r:embed="rId8">
            <a:alphaModFix/>
          </a:blip>
          <a:srcRect/>
          <a:stretch/>
        </p:blipFill>
        <p:spPr>
          <a:xfrm>
            <a:off x="6532391" y="2891398"/>
            <a:ext cx="1820615" cy="2795967"/>
          </a:xfrm>
          <a:prstGeom prst="rect">
            <a:avLst/>
          </a:prstGeom>
          <a:noFill/>
          <a:ln>
            <a:noFill/>
          </a:ln>
        </p:spPr>
      </p:pic>
      <p:sp>
        <p:nvSpPr>
          <p:cNvPr id="258" name="Google Shape;258;p8"/>
          <p:cNvSpPr txBox="1"/>
          <p:nvPr/>
        </p:nvSpPr>
        <p:spPr>
          <a:xfrm>
            <a:off x="6723734" y="5847870"/>
            <a:ext cx="136287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Poetry</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Biography</a:t>
            </a:r>
            <a:endParaRPr/>
          </a:p>
        </p:txBody>
      </p:sp>
      <p:pic>
        <p:nvPicPr>
          <p:cNvPr id="259" name="Google Shape;259;p8" descr="The Boy At the Back of the Class: Onjali Rauf : Onjali Rauf: Amazon.co.uk:  Books"/>
          <p:cNvPicPr preferRelativeResize="0"/>
          <p:nvPr/>
        </p:nvPicPr>
        <p:blipFill rotWithShape="1">
          <a:blip r:embed="rId9">
            <a:alphaModFix/>
          </a:blip>
          <a:srcRect/>
          <a:stretch/>
        </p:blipFill>
        <p:spPr>
          <a:xfrm>
            <a:off x="8472133" y="1754326"/>
            <a:ext cx="1749422" cy="2795967"/>
          </a:xfrm>
          <a:prstGeom prst="rect">
            <a:avLst/>
          </a:prstGeom>
          <a:noFill/>
          <a:ln>
            <a:noFill/>
          </a:ln>
        </p:spPr>
      </p:pic>
      <p:sp>
        <p:nvSpPr>
          <p:cNvPr id="260" name="Google Shape;260;p8"/>
          <p:cNvSpPr txBox="1"/>
          <p:nvPr/>
        </p:nvSpPr>
        <p:spPr>
          <a:xfrm>
            <a:off x="8416738" y="4647390"/>
            <a:ext cx="242887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News report</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Non-chronological </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report</a:t>
            </a:r>
            <a:endParaRPr/>
          </a:p>
        </p:txBody>
      </p:sp>
      <p:pic>
        <p:nvPicPr>
          <p:cNvPr id="261" name="Google Shape;261;p8" descr="The Great Kapok Tree: A Tale of the Amazon Rain Forest (Rise and Shine) :  Cherry, Lynne: Amazon.co.uk: Books"/>
          <p:cNvPicPr preferRelativeResize="0"/>
          <p:nvPr/>
        </p:nvPicPr>
        <p:blipFill rotWithShape="1">
          <a:blip r:embed="rId10">
            <a:alphaModFix/>
          </a:blip>
          <a:srcRect/>
          <a:stretch/>
        </p:blipFill>
        <p:spPr>
          <a:xfrm>
            <a:off x="10319025" y="2559815"/>
            <a:ext cx="1931342" cy="2329907"/>
          </a:xfrm>
          <a:prstGeom prst="rect">
            <a:avLst/>
          </a:prstGeom>
          <a:noFill/>
          <a:ln>
            <a:noFill/>
          </a:ln>
        </p:spPr>
      </p:pic>
      <p:sp>
        <p:nvSpPr>
          <p:cNvPr id="262" name="Google Shape;262;p8"/>
          <p:cNvSpPr txBox="1"/>
          <p:nvPr/>
        </p:nvSpPr>
        <p:spPr>
          <a:xfrm>
            <a:off x="10148774" y="5392762"/>
            <a:ext cx="216116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Poetry</a:t>
            </a:r>
            <a:endParaRPr/>
          </a:p>
          <a:p>
            <a:pPr marL="0" marR="0" lvl="0" indent="0" algn="l" rtl="0">
              <a:spcBef>
                <a:spcPts val="0"/>
              </a:spcBef>
              <a:spcAft>
                <a:spcPts val="0"/>
              </a:spcAft>
              <a:buNone/>
            </a:pPr>
            <a:r>
              <a:rPr lang="en-GB" sz="2000" b="1">
                <a:solidFill>
                  <a:schemeClr val="dk1"/>
                </a:solidFill>
                <a:latin typeface="Trebuchet MS"/>
                <a:ea typeface="Trebuchet MS"/>
                <a:cs typeface="Trebuchet MS"/>
                <a:sym typeface="Trebuchet MS"/>
              </a:rPr>
              <a:t>Historical report</a:t>
            </a:r>
            <a:endParaRPr/>
          </a:p>
        </p:txBody>
      </p:sp>
      <p:sp>
        <p:nvSpPr>
          <p:cNvPr id="263" name="Google Shape;263;p8"/>
          <p:cNvSpPr txBox="1"/>
          <p:nvPr/>
        </p:nvSpPr>
        <p:spPr>
          <a:xfrm>
            <a:off x="5834888" y="348096"/>
            <a:ext cx="45774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Trebuchet MS"/>
                <a:ea typeface="Trebuchet MS"/>
                <a:cs typeface="Trebuchet MS"/>
                <a:sym typeface="Trebuchet MS"/>
              </a:rPr>
              <a:t>We are using CUSP curriculum for reading and writing. You can find our long term plans on the websites.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9"/>
          <p:cNvSpPr txBox="1">
            <a:spLocks noGrp="1"/>
          </p:cNvSpPr>
          <p:nvPr>
            <p:ph type="title"/>
          </p:nvPr>
        </p:nvSpPr>
        <p:spPr>
          <a:xfrm>
            <a:off x="352214" y="769027"/>
            <a:ext cx="10110500"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Curriculum: Maths mastery approach</a:t>
            </a:r>
            <a:endParaRPr/>
          </a:p>
        </p:txBody>
      </p:sp>
      <p:pic>
        <p:nvPicPr>
          <p:cNvPr id="270" name="Google Shape;270;p9"/>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271" name="Google Shape;271;p9"/>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272" name="Google Shape;272;p9"/>
          <p:cNvPicPr preferRelativeResize="0"/>
          <p:nvPr/>
        </p:nvPicPr>
        <p:blipFill rotWithShape="1">
          <a:blip r:embed="rId4">
            <a:alphaModFix/>
          </a:blip>
          <a:srcRect/>
          <a:stretch/>
        </p:blipFill>
        <p:spPr>
          <a:xfrm>
            <a:off x="10462714" y="106488"/>
            <a:ext cx="1643964" cy="611879"/>
          </a:xfrm>
          <a:prstGeom prst="rect">
            <a:avLst/>
          </a:prstGeom>
          <a:noFill/>
          <a:ln>
            <a:noFill/>
          </a:ln>
        </p:spPr>
      </p:pic>
      <p:pic>
        <p:nvPicPr>
          <p:cNvPr id="273" name="Google Shape;273;p9" descr="Power Maths Year 3 Pupil Practice Book 3A (Power Maths Print):  Amazon.co.uk: Staneff, Tony: 9780435189846: Books"/>
          <p:cNvPicPr preferRelativeResize="0"/>
          <p:nvPr/>
        </p:nvPicPr>
        <p:blipFill rotWithShape="1">
          <a:blip r:embed="rId5">
            <a:alphaModFix/>
          </a:blip>
          <a:srcRect/>
          <a:stretch/>
        </p:blipFill>
        <p:spPr>
          <a:xfrm>
            <a:off x="159936" y="1519382"/>
            <a:ext cx="2396479" cy="3018236"/>
          </a:xfrm>
          <a:prstGeom prst="rect">
            <a:avLst/>
          </a:prstGeom>
          <a:noFill/>
          <a:ln>
            <a:noFill/>
          </a:ln>
        </p:spPr>
      </p:pic>
      <p:sp>
        <p:nvSpPr>
          <p:cNvPr id="274" name="Google Shape;274;p9"/>
          <p:cNvSpPr txBox="1"/>
          <p:nvPr/>
        </p:nvSpPr>
        <p:spPr>
          <a:xfrm>
            <a:off x="352214" y="5309629"/>
            <a:ext cx="9738563"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Trebuchet MS"/>
                <a:ea typeface="Trebuchet MS"/>
                <a:cs typeface="Trebuchet MS"/>
                <a:sym typeface="Trebuchet MS"/>
              </a:rPr>
              <a:t>*We use the Power Maths approach which ensures consistent curriculum coverage</a:t>
            </a:r>
            <a:endParaRPr/>
          </a:p>
          <a:p>
            <a:pPr marL="0" marR="0" lvl="0" indent="0" algn="l" rtl="0">
              <a:spcBef>
                <a:spcPts val="0"/>
              </a:spcBef>
              <a:spcAft>
                <a:spcPts val="0"/>
              </a:spcAft>
              <a:buNone/>
            </a:pPr>
            <a:r>
              <a:rPr lang="en-GB" sz="2000">
                <a:solidFill>
                  <a:schemeClr val="dk1"/>
                </a:solidFill>
                <a:latin typeface="Trebuchet MS"/>
                <a:ea typeface="Trebuchet MS"/>
                <a:cs typeface="Trebuchet MS"/>
                <a:sym typeface="Trebuchet MS"/>
              </a:rPr>
              <a:t>and used alongside wider activities to support, stretch and challenge all children.</a:t>
            </a:r>
            <a:endParaRPr/>
          </a:p>
          <a:p>
            <a:pPr marL="0" marR="0" lvl="0" indent="0" algn="l" rtl="0">
              <a:spcBef>
                <a:spcPts val="0"/>
              </a:spcBef>
              <a:spcAft>
                <a:spcPts val="0"/>
              </a:spcAft>
              <a:buNone/>
            </a:pPr>
            <a:r>
              <a:rPr lang="en-GB" sz="2000">
                <a:solidFill>
                  <a:schemeClr val="dk1"/>
                </a:solidFill>
                <a:latin typeface="Trebuchet MS"/>
                <a:ea typeface="Trebuchet MS"/>
                <a:cs typeface="Trebuchet MS"/>
                <a:sym typeface="Trebuchet MS"/>
              </a:rPr>
              <a:t>*Children benefit from concrete, pictorial and abstract methods to build a fluency </a:t>
            </a:r>
            <a:endParaRPr/>
          </a:p>
          <a:p>
            <a:pPr marL="0" marR="0" lvl="0" indent="0" algn="l" rtl="0">
              <a:spcBef>
                <a:spcPts val="0"/>
              </a:spcBef>
              <a:spcAft>
                <a:spcPts val="0"/>
              </a:spcAft>
              <a:buNone/>
            </a:pPr>
            <a:r>
              <a:rPr lang="en-GB" sz="2000">
                <a:solidFill>
                  <a:schemeClr val="dk1"/>
                </a:solidFill>
                <a:latin typeface="Trebuchet MS"/>
                <a:ea typeface="Trebuchet MS"/>
                <a:cs typeface="Trebuchet MS"/>
                <a:sym typeface="Trebuchet MS"/>
              </a:rPr>
              <a:t>and confidence.</a:t>
            </a:r>
            <a:endParaRPr/>
          </a:p>
          <a:p>
            <a:pPr marL="0" marR="0" lvl="0" indent="0" algn="l" rtl="0">
              <a:spcBef>
                <a:spcPts val="0"/>
              </a:spcBef>
              <a:spcAft>
                <a:spcPts val="0"/>
              </a:spcAft>
              <a:buNone/>
            </a:pPr>
            <a:endParaRPr sz="2000" b="1">
              <a:solidFill>
                <a:schemeClr val="dk1"/>
              </a:solidFill>
              <a:latin typeface="Trebuchet MS"/>
              <a:ea typeface="Trebuchet MS"/>
              <a:cs typeface="Trebuchet MS"/>
              <a:sym typeface="Trebuchet MS"/>
            </a:endParaRPr>
          </a:p>
        </p:txBody>
      </p:sp>
      <p:pic>
        <p:nvPicPr>
          <p:cNvPr id="275" name="Google Shape;275;p9" descr="Power Maths Year 3 Pupil Practice Book 3B (Power Maths Print):  Amazon.co.uk: Staneff, Tony: 9780435189853: Books"/>
          <p:cNvPicPr preferRelativeResize="0"/>
          <p:nvPr/>
        </p:nvPicPr>
        <p:blipFill rotWithShape="1">
          <a:blip r:embed="rId6">
            <a:alphaModFix/>
          </a:blip>
          <a:srcRect/>
          <a:stretch/>
        </p:blipFill>
        <p:spPr>
          <a:xfrm>
            <a:off x="1599460" y="1687327"/>
            <a:ext cx="2400615" cy="3018236"/>
          </a:xfrm>
          <a:prstGeom prst="rect">
            <a:avLst/>
          </a:prstGeom>
          <a:noFill/>
          <a:ln>
            <a:noFill/>
          </a:ln>
        </p:spPr>
      </p:pic>
      <p:pic>
        <p:nvPicPr>
          <p:cNvPr id="276" name="Google Shape;276;p9" descr="Power Maths Year 3 Pupil Practice Book 3C (Power Maths Print):  Amazon.co.uk: Staneff, Tony: 9780435189860: Books"/>
          <p:cNvPicPr preferRelativeResize="0"/>
          <p:nvPr/>
        </p:nvPicPr>
        <p:blipFill rotWithShape="1">
          <a:blip r:embed="rId7">
            <a:alphaModFix/>
          </a:blip>
          <a:srcRect/>
          <a:stretch/>
        </p:blipFill>
        <p:spPr>
          <a:xfrm>
            <a:off x="3045083" y="1939447"/>
            <a:ext cx="2474962" cy="3118062"/>
          </a:xfrm>
          <a:prstGeom prst="rect">
            <a:avLst/>
          </a:prstGeom>
          <a:noFill/>
          <a:ln>
            <a:noFill/>
          </a:ln>
        </p:spPr>
      </p:pic>
      <p:pic>
        <p:nvPicPr>
          <p:cNvPr id="277" name="Google Shape;277;p9"/>
          <p:cNvPicPr preferRelativeResize="0"/>
          <p:nvPr/>
        </p:nvPicPr>
        <p:blipFill rotWithShape="1">
          <a:blip r:embed="rId8">
            <a:alphaModFix/>
          </a:blip>
          <a:srcRect/>
          <a:stretch/>
        </p:blipFill>
        <p:spPr>
          <a:xfrm>
            <a:off x="8996081" y="992772"/>
            <a:ext cx="3163256" cy="3018236"/>
          </a:xfrm>
          <a:prstGeom prst="rect">
            <a:avLst/>
          </a:prstGeom>
          <a:noFill/>
          <a:ln>
            <a:noFill/>
          </a:ln>
        </p:spPr>
      </p:pic>
      <p:pic>
        <p:nvPicPr>
          <p:cNvPr id="278" name="Google Shape;278;p9" descr="Learning to be the best we can...: Maths: Concrete, Pictorial and  Abstract...?"/>
          <p:cNvPicPr preferRelativeResize="0"/>
          <p:nvPr/>
        </p:nvPicPr>
        <p:blipFill rotWithShape="1">
          <a:blip r:embed="rId9">
            <a:alphaModFix/>
          </a:blip>
          <a:srcRect/>
          <a:stretch/>
        </p:blipFill>
        <p:spPr>
          <a:xfrm>
            <a:off x="5705138" y="2335344"/>
            <a:ext cx="3367395" cy="23262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11"/>
          <p:cNvPicPr preferRelativeResize="0"/>
          <p:nvPr/>
        </p:nvPicPr>
        <p:blipFill rotWithShape="1">
          <a:blip r:embed="rId3">
            <a:alphaModFix/>
          </a:blip>
          <a:srcRect/>
          <a:stretch/>
        </p:blipFill>
        <p:spPr>
          <a:xfrm>
            <a:off x="6979264" y="4084752"/>
            <a:ext cx="2617202" cy="2750345"/>
          </a:xfrm>
          <a:prstGeom prst="rect">
            <a:avLst/>
          </a:prstGeom>
          <a:noFill/>
          <a:ln>
            <a:noFill/>
          </a:ln>
        </p:spPr>
      </p:pic>
      <p:sp>
        <p:nvSpPr>
          <p:cNvPr id="285" name="Google Shape;285;p11"/>
          <p:cNvSpPr txBox="1">
            <a:spLocks noGrp="1"/>
          </p:cNvSpPr>
          <p:nvPr>
            <p:ph type="title"/>
          </p:nvPr>
        </p:nvSpPr>
        <p:spPr>
          <a:xfrm>
            <a:off x="413388" y="684248"/>
            <a:ext cx="10110500"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Curriculum: Science.</a:t>
            </a:r>
            <a:endParaRPr/>
          </a:p>
        </p:txBody>
      </p:sp>
      <p:pic>
        <p:nvPicPr>
          <p:cNvPr id="286" name="Google Shape;286;p11"/>
          <p:cNvPicPr preferRelativeResize="0"/>
          <p:nvPr/>
        </p:nvPicPr>
        <p:blipFill rotWithShape="1">
          <a:blip r:embed="rId4">
            <a:alphaModFix/>
          </a:blip>
          <a:srcRect/>
          <a:stretch/>
        </p:blipFill>
        <p:spPr>
          <a:xfrm>
            <a:off x="85322" y="73813"/>
            <a:ext cx="656133" cy="644554"/>
          </a:xfrm>
          <a:prstGeom prst="rect">
            <a:avLst/>
          </a:prstGeom>
          <a:noFill/>
          <a:ln>
            <a:noFill/>
          </a:ln>
        </p:spPr>
      </p:pic>
      <p:sp>
        <p:nvSpPr>
          <p:cNvPr id="287" name="Google Shape;287;p11"/>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288" name="Google Shape;288;p11"/>
          <p:cNvPicPr preferRelativeResize="0"/>
          <p:nvPr/>
        </p:nvPicPr>
        <p:blipFill rotWithShape="1">
          <a:blip r:embed="rId5">
            <a:alphaModFix/>
          </a:blip>
          <a:srcRect/>
          <a:stretch/>
        </p:blipFill>
        <p:spPr>
          <a:xfrm>
            <a:off x="10462714" y="106488"/>
            <a:ext cx="1643964" cy="611879"/>
          </a:xfrm>
          <a:prstGeom prst="rect">
            <a:avLst/>
          </a:prstGeom>
          <a:noFill/>
          <a:ln>
            <a:noFill/>
          </a:ln>
        </p:spPr>
      </p:pic>
      <p:pic>
        <p:nvPicPr>
          <p:cNvPr id="289" name="Google Shape;289;p11"/>
          <p:cNvPicPr preferRelativeResize="0"/>
          <p:nvPr/>
        </p:nvPicPr>
        <p:blipFill rotWithShape="1">
          <a:blip r:embed="rId6">
            <a:alphaModFix/>
          </a:blip>
          <a:srcRect/>
          <a:stretch/>
        </p:blipFill>
        <p:spPr>
          <a:xfrm>
            <a:off x="0" y="4393727"/>
            <a:ext cx="2328915" cy="2448917"/>
          </a:xfrm>
          <a:prstGeom prst="rect">
            <a:avLst/>
          </a:prstGeom>
          <a:noFill/>
          <a:ln>
            <a:noFill/>
          </a:ln>
        </p:spPr>
      </p:pic>
      <p:pic>
        <p:nvPicPr>
          <p:cNvPr id="290" name="Google Shape;290;p11"/>
          <p:cNvPicPr preferRelativeResize="0"/>
          <p:nvPr/>
        </p:nvPicPr>
        <p:blipFill rotWithShape="1">
          <a:blip r:embed="rId7">
            <a:alphaModFix/>
          </a:blip>
          <a:srcRect/>
          <a:stretch/>
        </p:blipFill>
        <p:spPr>
          <a:xfrm>
            <a:off x="2328915" y="4582048"/>
            <a:ext cx="2159618" cy="2260596"/>
          </a:xfrm>
          <a:prstGeom prst="rect">
            <a:avLst/>
          </a:prstGeom>
          <a:noFill/>
          <a:ln>
            <a:noFill/>
          </a:ln>
        </p:spPr>
      </p:pic>
      <p:pic>
        <p:nvPicPr>
          <p:cNvPr id="291" name="Google Shape;291;p11"/>
          <p:cNvPicPr preferRelativeResize="0"/>
          <p:nvPr/>
        </p:nvPicPr>
        <p:blipFill rotWithShape="1">
          <a:blip r:embed="rId8">
            <a:alphaModFix/>
          </a:blip>
          <a:srcRect/>
          <a:stretch/>
        </p:blipFill>
        <p:spPr>
          <a:xfrm>
            <a:off x="4480298" y="4176359"/>
            <a:ext cx="2498757" cy="2658738"/>
          </a:xfrm>
          <a:prstGeom prst="rect">
            <a:avLst/>
          </a:prstGeom>
          <a:noFill/>
          <a:ln>
            <a:noFill/>
          </a:ln>
        </p:spPr>
      </p:pic>
      <p:pic>
        <p:nvPicPr>
          <p:cNvPr id="292" name="Google Shape;292;p11"/>
          <p:cNvPicPr preferRelativeResize="0"/>
          <p:nvPr/>
        </p:nvPicPr>
        <p:blipFill rotWithShape="1">
          <a:blip r:embed="rId9">
            <a:alphaModFix/>
          </a:blip>
          <a:srcRect/>
          <a:stretch/>
        </p:blipFill>
        <p:spPr>
          <a:xfrm>
            <a:off x="9596675" y="4089661"/>
            <a:ext cx="2668145" cy="2768339"/>
          </a:xfrm>
          <a:prstGeom prst="rect">
            <a:avLst/>
          </a:prstGeom>
          <a:noFill/>
          <a:ln>
            <a:noFill/>
          </a:ln>
        </p:spPr>
      </p:pic>
      <p:pic>
        <p:nvPicPr>
          <p:cNvPr id="293" name="Google Shape;293;p11"/>
          <p:cNvPicPr preferRelativeResize="0"/>
          <p:nvPr/>
        </p:nvPicPr>
        <p:blipFill rotWithShape="1">
          <a:blip r:embed="rId10">
            <a:alphaModFix/>
          </a:blip>
          <a:srcRect/>
          <a:stretch/>
        </p:blipFill>
        <p:spPr>
          <a:xfrm>
            <a:off x="9224386" y="1289604"/>
            <a:ext cx="2834638" cy="2586407"/>
          </a:xfrm>
          <a:prstGeom prst="rect">
            <a:avLst/>
          </a:prstGeom>
          <a:noFill/>
          <a:ln>
            <a:noFill/>
          </a:ln>
        </p:spPr>
      </p:pic>
      <p:pic>
        <p:nvPicPr>
          <p:cNvPr id="294" name="Google Shape;294;p11"/>
          <p:cNvPicPr preferRelativeResize="0"/>
          <p:nvPr/>
        </p:nvPicPr>
        <p:blipFill rotWithShape="1">
          <a:blip r:embed="rId11">
            <a:alphaModFix/>
          </a:blip>
          <a:srcRect/>
          <a:stretch/>
        </p:blipFill>
        <p:spPr>
          <a:xfrm>
            <a:off x="85322" y="1624919"/>
            <a:ext cx="2696126" cy="2448917"/>
          </a:xfrm>
          <a:prstGeom prst="rect">
            <a:avLst/>
          </a:prstGeom>
          <a:noFill/>
          <a:ln>
            <a:noFill/>
          </a:ln>
        </p:spPr>
      </p:pic>
      <p:sp>
        <p:nvSpPr>
          <p:cNvPr id="295" name="Google Shape;295;p11"/>
          <p:cNvSpPr/>
          <p:nvPr/>
        </p:nvSpPr>
        <p:spPr>
          <a:xfrm>
            <a:off x="2964353" y="1521769"/>
            <a:ext cx="6096000" cy="29546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1F1F"/>
                </a:solidFill>
                <a:latin typeface="Arial"/>
                <a:ea typeface="Arial"/>
                <a:cs typeface="Arial"/>
                <a:sym typeface="Arial"/>
              </a:rPr>
              <a:t>Science is taught in topic blocks, with a   project-based approach. </a:t>
            </a:r>
            <a:endParaRPr/>
          </a:p>
          <a:p>
            <a:pPr marL="0" marR="0" lvl="0" indent="0" algn="l" rtl="0">
              <a:spcBef>
                <a:spcPts val="0"/>
              </a:spcBef>
              <a:spcAft>
                <a:spcPts val="0"/>
              </a:spcAft>
              <a:buNone/>
            </a:pPr>
            <a:r>
              <a:rPr lang="en-GB" sz="2400">
                <a:solidFill>
                  <a:srgbClr val="1F1F1F"/>
                </a:solidFill>
                <a:latin typeface="Arial"/>
                <a:ea typeface="Arial"/>
                <a:cs typeface="Arial"/>
                <a:sym typeface="Arial"/>
              </a:rPr>
              <a:t>The successful, cross-curricular approach we take at St Mary’s results in a fun, engaging, high-quality science education, that provides children with the foundations and knowledge for understanding the world. </a:t>
            </a:r>
            <a:endParaRPr/>
          </a:p>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0"/>
          <p:cNvSpPr txBox="1">
            <a:spLocks noGrp="1"/>
          </p:cNvSpPr>
          <p:nvPr>
            <p:ph type="title"/>
          </p:nvPr>
        </p:nvSpPr>
        <p:spPr>
          <a:xfrm>
            <a:off x="741455" y="856408"/>
            <a:ext cx="10110500"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Curriculum: History and Geography.</a:t>
            </a:r>
            <a:endParaRPr/>
          </a:p>
        </p:txBody>
      </p:sp>
      <p:pic>
        <p:nvPicPr>
          <p:cNvPr id="302" name="Google Shape;302;p10"/>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03" name="Google Shape;303;p10"/>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304" name="Google Shape;304;p10"/>
          <p:cNvPicPr preferRelativeResize="0"/>
          <p:nvPr/>
        </p:nvPicPr>
        <p:blipFill rotWithShape="1">
          <a:blip r:embed="rId4">
            <a:alphaModFix/>
          </a:blip>
          <a:srcRect/>
          <a:stretch/>
        </p:blipFill>
        <p:spPr>
          <a:xfrm>
            <a:off x="10462714" y="106488"/>
            <a:ext cx="1643964" cy="611879"/>
          </a:xfrm>
          <a:prstGeom prst="rect">
            <a:avLst/>
          </a:prstGeom>
          <a:noFill/>
          <a:ln>
            <a:noFill/>
          </a:ln>
        </p:spPr>
      </p:pic>
      <p:pic>
        <p:nvPicPr>
          <p:cNvPr id="305" name="Google Shape;305;p10"/>
          <p:cNvPicPr preferRelativeResize="0"/>
          <p:nvPr/>
        </p:nvPicPr>
        <p:blipFill rotWithShape="1">
          <a:blip r:embed="rId5">
            <a:alphaModFix/>
          </a:blip>
          <a:srcRect/>
          <a:stretch/>
        </p:blipFill>
        <p:spPr>
          <a:xfrm>
            <a:off x="0" y="3601664"/>
            <a:ext cx="3145072" cy="3256336"/>
          </a:xfrm>
          <a:prstGeom prst="rect">
            <a:avLst/>
          </a:prstGeom>
          <a:noFill/>
          <a:ln>
            <a:noFill/>
          </a:ln>
        </p:spPr>
      </p:pic>
      <p:pic>
        <p:nvPicPr>
          <p:cNvPr id="306" name="Google Shape;306;p10"/>
          <p:cNvPicPr preferRelativeResize="0"/>
          <p:nvPr/>
        </p:nvPicPr>
        <p:blipFill rotWithShape="1">
          <a:blip r:embed="rId6">
            <a:alphaModFix/>
          </a:blip>
          <a:srcRect/>
          <a:stretch/>
        </p:blipFill>
        <p:spPr>
          <a:xfrm>
            <a:off x="3144717" y="3794284"/>
            <a:ext cx="2865596" cy="3091233"/>
          </a:xfrm>
          <a:prstGeom prst="rect">
            <a:avLst/>
          </a:prstGeom>
          <a:noFill/>
          <a:ln>
            <a:noFill/>
          </a:ln>
        </p:spPr>
      </p:pic>
      <p:pic>
        <p:nvPicPr>
          <p:cNvPr id="307" name="Google Shape;307;p10"/>
          <p:cNvPicPr preferRelativeResize="0"/>
          <p:nvPr/>
        </p:nvPicPr>
        <p:blipFill rotWithShape="1">
          <a:blip r:embed="rId7">
            <a:alphaModFix/>
          </a:blip>
          <a:srcRect/>
          <a:stretch/>
        </p:blipFill>
        <p:spPr>
          <a:xfrm>
            <a:off x="6010668" y="3749446"/>
            <a:ext cx="3036262" cy="3108554"/>
          </a:xfrm>
          <a:prstGeom prst="rect">
            <a:avLst/>
          </a:prstGeom>
          <a:noFill/>
          <a:ln>
            <a:noFill/>
          </a:ln>
        </p:spPr>
      </p:pic>
      <p:pic>
        <p:nvPicPr>
          <p:cNvPr id="308" name="Google Shape;308;p10"/>
          <p:cNvPicPr preferRelativeResize="0"/>
          <p:nvPr/>
        </p:nvPicPr>
        <p:blipFill rotWithShape="1">
          <a:blip r:embed="rId8">
            <a:alphaModFix/>
          </a:blip>
          <a:srcRect/>
          <a:stretch/>
        </p:blipFill>
        <p:spPr>
          <a:xfrm>
            <a:off x="9155740" y="3848476"/>
            <a:ext cx="2892363" cy="2998857"/>
          </a:xfrm>
          <a:prstGeom prst="rect">
            <a:avLst/>
          </a:prstGeom>
          <a:noFill/>
          <a:ln>
            <a:noFill/>
          </a:ln>
        </p:spPr>
      </p:pic>
      <p:sp>
        <p:nvSpPr>
          <p:cNvPr id="309" name="Google Shape;309;p10"/>
          <p:cNvSpPr/>
          <p:nvPr/>
        </p:nvSpPr>
        <p:spPr>
          <a:xfrm>
            <a:off x="413387" y="1613118"/>
            <a:ext cx="8633543"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1F1F"/>
                </a:solidFill>
                <a:latin typeface="Arial"/>
                <a:ea typeface="Arial"/>
                <a:cs typeface="Arial"/>
                <a:sym typeface="Arial"/>
              </a:rPr>
              <a:t>Our Ark Mastery Geography curriculum provides </a:t>
            </a:r>
            <a:br>
              <a:rPr lang="en-GB" sz="2800">
                <a:solidFill>
                  <a:schemeClr val="dk1"/>
                </a:solidFill>
                <a:latin typeface="Trebuchet MS"/>
                <a:ea typeface="Trebuchet MS"/>
                <a:cs typeface="Trebuchet MS"/>
                <a:sym typeface="Trebuchet MS"/>
              </a:rPr>
            </a:br>
            <a:r>
              <a:rPr lang="en-GB" sz="2800">
                <a:solidFill>
                  <a:srgbClr val="1F1F1F"/>
                </a:solidFill>
                <a:latin typeface="Arial"/>
                <a:ea typeface="Arial"/>
                <a:cs typeface="Arial"/>
                <a:sym typeface="Arial"/>
              </a:rPr>
              <a:t>a knowledge-rich, comprehensive curriculum that</a:t>
            </a:r>
            <a:br>
              <a:rPr lang="en-GB" sz="2800">
                <a:solidFill>
                  <a:schemeClr val="dk1"/>
                </a:solidFill>
                <a:latin typeface="Trebuchet MS"/>
                <a:ea typeface="Trebuchet MS"/>
                <a:cs typeface="Trebuchet MS"/>
                <a:sym typeface="Trebuchet MS"/>
              </a:rPr>
            </a:br>
            <a:r>
              <a:rPr lang="en-GB" sz="2800">
                <a:solidFill>
                  <a:srgbClr val="1F1F1F"/>
                </a:solidFill>
                <a:latin typeface="Arial"/>
                <a:ea typeface="Arial"/>
                <a:cs typeface="Arial"/>
                <a:sym typeface="Arial"/>
              </a:rPr>
              <a:t>has been strategically sequenced to ensure a broad and effective learning experience for all pupils.</a:t>
            </a:r>
            <a:endParaRPr sz="2800">
              <a:solidFill>
                <a:schemeClr val="dk1"/>
              </a:solidFill>
              <a:latin typeface="Trebuchet MS"/>
              <a:ea typeface="Trebuchet MS"/>
              <a:cs typeface="Trebuchet MS"/>
              <a:sym typeface="Trebuchet MS"/>
            </a:endParaRPr>
          </a:p>
        </p:txBody>
      </p:sp>
      <p:pic>
        <p:nvPicPr>
          <p:cNvPr id="310" name="Google Shape;310;p10"/>
          <p:cNvPicPr preferRelativeResize="0"/>
          <p:nvPr/>
        </p:nvPicPr>
        <p:blipFill rotWithShape="1">
          <a:blip r:embed="rId9">
            <a:alphaModFix/>
          </a:blip>
          <a:srcRect/>
          <a:stretch/>
        </p:blipFill>
        <p:spPr>
          <a:xfrm>
            <a:off x="9435927" y="1189514"/>
            <a:ext cx="2892363" cy="260477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5"/>
          <p:cNvSpPr txBox="1">
            <a:spLocks noGrp="1"/>
          </p:cNvSpPr>
          <p:nvPr>
            <p:ph type="title"/>
          </p:nvPr>
        </p:nvSpPr>
        <p:spPr>
          <a:xfrm>
            <a:off x="413388" y="718367"/>
            <a:ext cx="8596668" cy="7205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Special Education Needs Provision</a:t>
            </a:r>
            <a:endParaRPr/>
          </a:p>
        </p:txBody>
      </p:sp>
      <p:pic>
        <p:nvPicPr>
          <p:cNvPr id="317" name="Google Shape;317;p15"/>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18" name="Google Shape;318;p15"/>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319" name="Google Shape;319;p15"/>
          <p:cNvPicPr preferRelativeResize="0"/>
          <p:nvPr/>
        </p:nvPicPr>
        <p:blipFill rotWithShape="1">
          <a:blip r:embed="rId4">
            <a:alphaModFix/>
          </a:blip>
          <a:srcRect/>
          <a:stretch/>
        </p:blipFill>
        <p:spPr>
          <a:xfrm>
            <a:off x="10411962" y="142515"/>
            <a:ext cx="1643964" cy="611879"/>
          </a:xfrm>
          <a:prstGeom prst="rect">
            <a:avLst/>
          </a:prstGeom>
          <a:noFill/>
          <a:ln>
            <a:noFill/>
          </a:ln>
        </p:spPr>
      </p:pic>
      <p:sp>
        <p:nvSpPr>
          <p:cNvPr id="320" name="Google Shape;320;p15"/>
          <p:cNvSpPr txBox="1"/>
          <p:nvPr/>
        </p:nvSpPr>
        <p:spPr>
          <a:xfrm>
            <a:off x="413388" y="1438933"/>
            <a:ext cx="9449069" cy="465255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400">
                <a:solidFill>
                  <a:srgbClr val="002060"/>
                </a:solidFill>
                <a:latin typeface="Calibri"/>
                <a:ea typeface="Calibri"/>
                <a:cs typeface="Calibri"/>
                <a:sym typeface="Calibri"/>
              </a:rPr>
              <a:t>Depending on the individual needs of the child,  we will provide:</a:t>
            </a:r>
            <a:endParaRPr sz="2400">
              <a:solidFill>
                <a:srgbClr val="222222"/>
              </a:solidFill>
              <a:latin typeface="Calibri"/>
              <a:ea typeface="Calibri"/>
              <a:cs typeface="Calibri"/>
              <a:sym typeface="Calibri"/>
            </a:endParaRPr>
          </a:p>
          <a:p>
            <a:pPr marL="342900" marR="0" lvl="0" indent="-342900" algn="l" rtl="0">
              <a:spcBef>
                <a:spcPts val="100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High Quality Teaching </a:t>
            </a:r>
            <a:endParaRPr sz="2400">
              <a:solidFill>
                <a:srgbClr val="222222"/>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An adapted or personalised curriculum</a:t>
            </a:r>
            <a:endParaRPr sz="2400">
              <a:solidFill>
                <a:srgbClr val="222222"/>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Access to specialist equipment such as ICT and other Tools for Learning</a:t>
            </a:r>
            <a:endParaRPr sz="2400">
              <a:solidFill>
                <a:srgbClr val="222222"/>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In-class support from a TA or other support staff</a:t>
            </a:r>
            <a:endParaRPr/>
          </a:p>
          <a:p>
            <a:pPr marL="342900" marR="0" lvl="0" indent="-342900" algn="l" rtl="0">
              <a:spcBef>
                <a:spcPts val="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Group-intervention programmes</a:t>
            </a:r>
            <a:endParaRPr sz="2400">
              <a:solidFill>
                <a:srgbClr val="222222"/>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One-to-one intervention programmes</a:t>
            </a:r>
            <a:endParaRPr sz="2400">
              <a:solidFill>
                <a:srgbClr val="222222"/>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Special Access Arrangements for exams/tests</a:t>
            </a:r>
            <a:endParaRPr sz="2400">
              <a:solidFill>
                <a:srgbClr val="222222"/>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Assessment from a specialist professional such as an Educational Psychologist or Specialist Learning Support Teacher</a:t>
            </a:r>
            <a:endParaRPr sz="2400">
              <a:solidFill>
                <a:srgbClr val="222222"/>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Noto Sans Symbols"/>
              <a:buChar char="∙"/>
            </a:pPr>
            <a:r>
              <a:rPr lang="en-GB" sz="2400">
                <a:solidFill>
                  <a:srgbClr val="002060"/>
                </a:solidFill>
                <a:latin typeface="Calibri"/>
                <a:ea typeface="Calibri"/>
                <a:cs typeface="Calibri"/>
                <a:sym typeface="Calibri"/>
              </a:rPr>
              <a:t>Delivery of programmes set by specialist services, such as a Speech and Language Therapist or Occupational Therapist</a:t>
            </a:r>
            <a:endParaRPr sz="2400">
              <a:solidFill>
                <a:srgbClr val="222222"/>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6"/>
          <p:cNvSpPr txBox="1">
            <a:spLocks noGrp="1"/>
          </p:cNvSpPr>
          <p:nvPr>
            <p:ph type="title"/>
          </p:nvPr>
        </p:nvSpPr>
        <p:spPr>
          <a:xfrm>
            <a:off x="413388" y="718367"/>
            <a:ext cx="8596668" cy="7205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Special Education Needs Provision</a:t>
            </a:r>
            <a:endParaRPr/>
          </a:p>
        </p:txBody>
      </p:sp>
      <p:pic>
        <p:nvPicPr>
          <p:cNvPr id="327" name="Google Shape;327;p16"/>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28" name="Google Shape;328;p16"/>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329" name="Google Shape;329;p16"/>
          <p:cNvPicPr preferRelativeResize="0"/>
          <p:nvPr/>
        </p:nvPicPr>
        <p:blipFill rotWithShape="1">
          <a:blip r:embed="rId4">
            <a:alphaModFix/>
          </a:blip>
          <a:srcRect/>
          <a:stretch/>
        </p:blipFill>
        <p:spPr>
          <a:xfrm>
            <a:off x="10411962" y="142515"/>
            <a:ext cx="1643964" cy="611879"/>
          </a:xfrm>
          <a:prstGeom prst="rect">
            <a:avLst/>
          </a:prstGeom>
          <a:noFill/>
          <a:ln>
            <a:noFill/>
          </a:ln>
        </p:spPr>
      </p:pic>
      <p:sp>
        <p:nvSpPr>
          <p:cNvPr id="330" name="Google Shape;330;p16"/>
          <p:cNvSpPr txBox="1"/>
          <p:nvPr/>
        </p:nvSpPr>
        <p:spPr>
          <a:xfrm>
            <a:off x="413388" y="1438933"/>
            <a:ext cx="9808200" cy="294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alibri"/>
                <a:ea typeface="Calibri"/>
                <a:cs typeface="Calibri"/>
                <a:sym typeface="Calibri"/>
              </a:rPr>
              <a:t>Miss Laurie, our SENCo, works closely with parents and with class teachers and TAs to identify the needs of pupils with SEND and the provision needed to meet these needs.</a:t>
            </a:r>
            <a:endParaRPr/>
          </a:p>
          <a:p>
            <a:pPr marL="0" marR="0" lvl="0" indent="0" algn="l" rtl="0">
              <a:spcBef>
                <a:spcPts val="1000"/>
              </a:spcBef>
              <a:spcAft>
                <a:spcPts val="0"/>
              </a:spcAft>
              <a:buNone/>
            </a:pPr>
            <a:r>
              <a:rPr lang="en-GB" sz="2000">
                <a:solidFill>
                  <a:srgbClr val="002060"/>
                </a:solidFill>
                <a:latin typeface="Calibri"/>
                <a:ea typeface="Calibri"/>
                <a:cs typeface="Calibri"/>
                <a:sym typeface="Calibri"/>
              </a:rPr>
              <a:t>Please do not hesitate to contact me or come to one of the SENDCo Surgeries I will be hosting next year, if you are concerned about your child and feel that they may have a special educational need or disability.  </a:t>
            </a:r>
            <a:endParaRPr/>
          </a:p>
          <a:p>
            <a:pPr marL="0" marR="0" lvl="0" indent="0" algn="l" rtl="0">
              <a:spcBef>
                <a:spcPts val="1000"/>
              </a:spcBef>
              <a:spcAft>
                <a:spcPts val="0"/>
              </a:spcAft>
              <a:buNone/>
            </a:pPr>
            <a:r>
              <a:rPr lang="en-GB" sz="2000">
                <a:solidFill>
                  <a:srgbClr val="002060"/>
                </a:solidFill>
                <a:latin typeface="Calibri"/>
                <a:ea typeface="Calibri"/>
                <a:cs typeface="Calibri"/>
                <a:sym typeface="Calibri"/>
              </a:rPr>
              <a:t>For pupils with SEND we implement the graduated approach of assess, plan, do, review through our termly </a:t>
            </a:r>
            <a:r>
              <a:rPr lang="en-GB" sz="2000" b="1">
                <a:solidFill>
                  <a:srgbClr val="002060"/>
                </a:solidFill>
                <a:latin typeface="Calibri"/>
                <a:ea typeface="Calibri"/>
                <a:cs typeface="Calibri"/>
                <a:sym typeface="Calibri"/>
              </a:rPr>
              <a:t>Support Plans </a:t>
            </a:r>
            <a:endParaRPr sz="2000" b="1">
              <a:solidFill>
                <a:srgbClr val="222222"/>
              </a:solidFill>
              <a:latin typeface="Calibri"/>
              <a:ea typeface="Calibri"/>
              <a:cs typeface="Calibri"/>
              <a:sym typeface="Calibri"/>
            </a:endParaRPr>
          </a:p>
          <a:p>
            <a:pPr marL="0" marR="0" lvl="0" indent="0" algn="l" rtl="0">
              <a:spcBef>
                <a:spcPts val="1000"/>
              </a:spcBef>
              <a:spcAft>
                <a:spcPts val="0"/>
              </a:spcAft>
              <a:buNone/>
            </a:pPr>
            <a:r>
              <a:rPr lang="en-GB" sz="2000">
                <a:solidFill>
                  <a:srgbClr val="222222"/>
                </a:solidFill>
                <a:latin typeface="Calibri"/>
                <a:ea typeface="Calibri"/>
                <a:cs typeface="Calibri"/>
                <a:sym typeface="Calibri"/>
              </a:rPr>
              <a:t> </a:t>
            </a:r>
            <a:endParaRPr sz="2000">
              <a:solidFill>
                <a:srgbClr val="002060"/>
              </a:solidFill>
              <a:latin typeface="Calibri"/>
              <a:ea typeface="Calibri"/>
              <a:cs typeface="Calibri"/>
              <a:sym typeface="Calibri"/>
            </a:endParaRPr>
          </a:p>
        </p:txBody>
      </p:sp>
      <p:pic>
        <p:nvPicPr>
          <p:cNvPr id="331" name="Google Shape;331;p16"/>
          <p:cNvPicPr preferRelativeResize="0"/>
          <p:nvPr/>
        </p:nvPicPr>
        <p:blipFill rotWithShape="1">
          <a:blip r:embed="rId5">
            <a:alphaModFix/>
          </a:blip>
          <a:srcRect/>
          <a:stretch/>
        </p:blipFill>
        <p:spPr>
          <a:xfrm>
            <a:off x="1071869" y="4120618"/>
            <a:ext cx="3409204" cy="2399925"/>
          </a:xfrm>
          <a:prstGeom prst="rect">
            <a:avLst/>
          </a:prstGeom>
          <a:noFill/>
          <a:ln w="9525" cap="flat" cmpd="sng">
            <a:solidFill>
              <a:schemeClr val="dk1"/>
            </a:solidFill>
            <a:prstDash val="solid"/>
            <a:round/>
            <a:headEnd type="none" w="sm" len="sm"/>
            <a:tailEnd type="none" w="sm" len="sm"/>
          </a:ln>
        </p:spPr>
      </p:pic>
      <p:pic>
        <p:nvPicPr>
          <p:cNvPr id="332" name="Google Shape;332;p16"/>
          <p:cNvPicPr preferRelativeResize="0"/>
          <p:nvPr/>
        </p:nvPicPr>
        <p:blipFill rotWithShape="1">
          <a:blip r:embed="rId6">
            <a:alphaModFix/>
          </a:blip>
          <a:srcRect/>
          <a:stretch/>
        </p:blipFill>
        <p:spPr>
          <a:xfrm>
            <a:off x="4823834" y="4153471"/>
            <a:ext cx="3409204" cy="236707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9"/>
          <p:cNvSpPr txBox="1">
            <a:spLocks noGrp="1"/>
          </p:cNvSpPr>
          <p:nvPr>
            <p:ph type="title"/>
          </p:nvPr>
        </p:nvSpPr>
        <p:spPr>
          <a:xfrm>
            <a:off x="432242" y="991563"/>
            <a:ext cx="8596668" cy="7205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Pastoral Support </a:t>
            </a:r>
            <a:endParaRPr/>
          </a:p>
        </p:txBody>
      </p:sp>
      <p:pic>
        <p:nvPicPr>
          <p:cNvPr id="339" name="Google Shape;339;p19"/>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40" name="Google Shape;340;p19"/>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341" name="Google Shape;341;p19"/>
          <p:cNvPicPr preferRelativeResize="0"/>
          <p:nvPr/>
        </p:nvPicPr>
        <p:blipFill rotWithShape="1">
          <a:blip r:embed="rId4">
            <a:alphaModFix/>
          </a:blip>
          <a:srcRect/>
          <a:stretch/>
        </p:blipFill>
        <p:spPr>
          <a:xfrm>
            <a:off x="10411962" y="106488"/>
            <a:ext cx="1643964" cy="611879"/>
          </a:xfrm>
          <a:prstGeom prst="rect">
            <a:avLst/>
          </a:prstGeom>
          <a:noFill/>
          <a:ln>
            <a:noFill/>
          </a:ln>
        </p:spPr>
      </p:pic>
      <p:pic>
        <p:nvPicPr>
          <p:cNvPr id="342" name="Google Shape;342;p19"/>
          <p:cNvPicPr preferRelativeResize="0"/>
          <p:nvPr/>
        </p:nvPicPr>
        <p:blipFill rotWithShape="1">
          <a:blip r:embed="rId5">
            <a:alphaModFix/>
          </a:blip>
          <a:srcRect/>
          <a:stretch/>
        </p:blipFill>
        <p:spPr>
          <a:xfrm>
            <a:off x="544618" y="1864774"/>
            <a:ext cx="1588982" cy="1905164"/>
          </a:xfrm>
          <a:prstGeom prst="rect">
            <a:avLst/>
          </a:prstGeom>
          <a:noFill/>
          <a:ln>
            <a:noFill/>
          </a:ln>
        </p:spPr>
      </p:pic>
      <p:sp>
        <p:nvSpPr>
          <p:cNvPr id="343" name="Google Shape;343;p19"/>
          <p:cNvSpPr txBox="1"/>
          <p:nvPr/>
        </p:nvSpPr>
        <p:spPr>
          <a:xfrm>
            <a:off x="2396672" y="1777687"/>
            <a:ext cx="7658100" cy="23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Trebuchet MS"/>
                <a:ea typeface="Trebuchet MS"/>
                <a:cs typeface="Trebuchet MS"/>
                <a:sym typeface="Trebuchet MS"/>
              </a:rPr>
              <a:t>Mrs Dale is our </a:t>
            </a:r>
            <a:r>
              <a:rPr lang="en-GB" sz="2400" b="1">
                <a:solidFill>
                  <a:srgbClr val="002060"/>
                </a:solidFill>
                <a:latin typeface="Trebuchet MS"/>
                <a:ea typeface="Trebuchet MS"/>
                <a:cs typeface="Trebuchet MS"/>
                <a:sym typeface="Trebuchet MS"/>
              </a:rPr>
              <a:t>Pastoral Lead and Safeguarding Lead </a:t>
            </a:r>
            <a:r>
              <a:rPr lang="en-GB" sz="2400">
                <a:solidFill>
                  <a:srgbClr val="002060"/>
                </a:solidFill>
                <a:latin typeface="Trebuchet MS"/>
                <a:ea typeface="Trebuchet MS"/>
                <a:cs typeface="Trebuchet MS"/>
                <a:sym typeface="Trebuchet MS"/>
              </a:rPr>
              <a:t>who works with Miss Maher and Miss Leek. They are available to work with pupils and families to support a whole range of areas including mental health support, financial guidance, family support  and sign-posting to other support services. </a:t>
            </a:r>
            <a:endParaRPr/>
          </a:p>
        </p:txBody>
      </p:sp>
      <p:sp>
        <p:nvSpPr>
          <p:cNvPr id="344" name="Google Shape;344;p19"/>
          <p:cNvSpPr txBox="1"/>
          <p:nvPr/>
        </p:nvSpPr>
        <p:spPr>
          <a:xfrm>
            <a:off x="544618" y="4142520"/>
            <a:ext cx="93613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Trebuchet MS"/>
                <a:ea typeface="Trebuchet MS"/>
                <a:cs typeface="Trebuchet MS"/>
                <a:sym typeface="Trebuchet MS"/>
              </a:rPr>
              <a:t>She can be contacted by email:  </a:t>
            </a:r>
            <a:r>
              <a:rPr lang="en-GB" sz="2400" b="1" u="sng">
                <a:solidFill>
                  <a:srgbClr val="002060"/>
                </a:solidFill>
                <a:latin typeface="Trebuchet MS"/>
                <a:ea typeface="Trebuchet MS"/>
                <a:cs typeface="Trebuchet MS"/>
                <a:sym typeface="Trebuchet MS"/>
                <a:hlinkClick r:id="rId6">
                  <a:extLst>
                    <a:ext uri="{A12FA001-AC4F-418D-AE19-62706E023703}">
                      <ahyp:hlinkClr xmlns:ahyp="http://schemas.microsoft.com/office/drawing/2018/hyperlinkcolor" val="tx"/>
                    </a:ext>
                  </a:extLst>
                </a:hlinkClick>
              </a:rPr>
              <a:t>tdale@stmarys.stbenets.</a:t>
            </a:r>
            <a:r>
              <a:rPr lang="en-GB" sz="2400" b="1">
                <a:solidFill>
                  <a:srgbClr val="002060"/>
                </a:solidFill>
                <a:latin typeface="Trebuchet MS"/>
                <a:ea typeface="Trebuchet MS"/>
                <a:cs typeface="Trebuchet MS"/>
                <a:sym typeface="Trebuchet MS"/>
              </a:rPr>
              <a:t>org </a:t>
            </a:r>
            <a:r>
              <a:rPr lang="en-GB" sz="2400">
                <a:solidFill>
                  <a:srgbClr val="002060"/>
                </a:solidFill>
                <a:latin typeface="Trebuchet MS"/>
                <a:ea typeface="Trebuchet MS"/>
                <a:cs typeface="Trebuchet MS"/>
                <a:sym typeface="Trebuchet MS"/>
              </a:rPr>
              <a:t>or via the school Office (01508 530459).</a:t>
            </a:r>
            <a:endParaRPr sz="2800">
              <a:solidFill>
                <a:srgbClr val="002060"/>
              </a:solidFill>
              <a:latin typeface="Trebuchet MS"/>
              <a:ea typeface="Trebuchet MS"/>
              <a:cs typeface="Trebuchet MS"/>
              <a:sym typeface="Trebuchet MS"/>
            </a:endParaRPr>
          </a:p>
        </p:txBody>
      </p:sp>
      <p:pic>
        <p:nvPicPr>
          <p:cNvPr id="345" name="Google Shape;345;p19" descr="Care outline"/>
          <p:cNvPicPr preferRelativeResize="0"/>
          <p:nvPr/>
        </p:nvPicPr>
        <p:blipFill rotWithShape="1">
          <a:blip r:embed="rId7">
            <a:alphaModFix/>
          </a:blip>
          <a:srcRect/>
          <a:stretch/>
        </p:blipFill>
        <p:spPr>
          <a:xfrm>
            <a:off x="4566961" y="5007345"/>
            <a:ext cx="1529039" cy="152903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21"/>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52" name="Google Shape;352;p21"/>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353" name="Google Shape;353;p21"/>
          <p:cNvPicPr preferRelativeResize="0"/>
          <p:nvPr/>
        </p:nvPicPr>
        <p:blipFill rotWithShape="1">
          <a:blip r:embed="rId4">
            <a:alphaModFix/>
          </a:blip>
          <a:srcRect/>
          <a:stretch/>
        </p:blipFill>
        <p:spPr>
          <a:xfrm>
            <a:off x="10384071" y="106488"/>
            <a:ext cx="1643964" cy="611879"/>
          </a:xfrm>
          <a:prstGeom prst="rect">
            <a:avLst/>
          </a:prstGeom>
          <a:noFill/>
          <a:ln>
            <a:noFill/>
          </a:ln>
        </p:spPr>
      </p:pic>
      <p:sp>
        <p:nvSpPr>
          <p:cNvPr id="354" name="Google Shape;354;p21"/>
          <p:cNvSpPr txBox="1">
            <a:spLocks noGrp="1"/>
          </p:cNvSpPr>
          <p:nvPr>
            <p:ph type="title"/>
          </p:nvPr>
        </p:nvSpPr>
        <p:spPr>
          <a:xfrm>
            <a:off x="413388" y="848151"/>
            <a:ext cx="8596668" cy="61187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GB" b="1"/>
              <a:t>Homework</a:t>
            </a:r>
            <a:endParaRPr/>
          </a:p>
        </p:txBody>
      </p:sp>
      <p:pic>
        <p:nvPicPr>
          <p:cNvPr id="355" name="Google Shape;355;p21"/>
          <p:cNvPicPr preferRelativeResize="0"/>
          <p:nvPr/>
        </p:nvPicPr>
        <p:blipFill rotWithShape="1">
          <a:blip r:embed="rId5">
            <a:alphaModFix/>
          </a:blip>
          <a:srcRect/>
          <a:stretch/>
        </p:blipFill>
        <p:spPr>
          <a:xfrm>
            <a:off x="6571656" y="1142353"/>
            <a:ext cx="4876800" cy="2381250"/>
          </a:xfrm>
          <a:prstGeom prst="rect">
            <a:avLst/>
          </a:prstGeom>
          <a:noFill/>
          <a:ln>
            <a:noFill/>
          </a:ln>
        </p:spPr>
      </p:pic>
      <p:sp>
        <p:nvSpPr>
          <p:cNvPr id="356" name="Google Shape;356;p21"/>
          <p:cNvSpPr/>
          <p:nvPr/>
        </p:nvSpPr>
        <p:spPr>
          <a:xfrm>
            <a:off x="391347" y="1401002"/>
            <a:ext cx="5796912" cy="5262979"/>
          </a:xfrm>
          <a:prstGeom prst="rect">
            <a:avLst/>
          </a:prstGeom>
          <a:solidFill>
            <a:srgbClr val="FFFFFF"/>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2800" b="0" i="0" u="none" strike="noStrike" cap="none">
                <a:solidFill>
                  <a:srgbClr val="002060"/>
                </a:solidFill>
                <a:latin typeface="Calibri"/>
                <a:ea typeface="Calibri"/>
                <a:cs typeface="Calibri"/>
                <a:sym typeface="Calibri"/>
              </a:rPr>
              <a:t>Homework is given out </a:t>
            </a:r>
            <a:r>
              <a:rPr lang="en-GB" sz="2800" b="1">
                <a:solidFill>
                  <a:srgbClr val="002060"/>
                </a:solidFill>
                <a:latin typeface="Calibri"/>
                <a:ea typeface="Calibri"/>
                <a:cs typeface="Calibri"/>
                <a:sym typeface="Calibri"/>
              </a:rPr>
              <a:t>each week </a:t>
            </a:r>
            <a:r>
              <a:rPr lang="en-GB" sz="2800" b="0" i="0" u="none" strike="noStrike" cap="none">
                <a:solidFill>
                  <a:srgbClr val="002060"/>
                </a:solidFill>
                <a:latin typeface="Calibri"/>
                <a:ea typeface="Calibri"/>
                <a:cs typeface="Calibri"/>
                <a:sym typeface="Calibri"/>
              </a:rPr>
              <a:t>and consists of: spellings, times-tables practice, daily reading and </a:t>
            </a:r>
            <a:r>
              <a:rPr lang="en-GB" sz="2800" b="0" i="0" strike="noStrike" cap="none">
                <a:solidFill>
                  <a:srgbClr val="002060"/>
                </a:solidFill>
                <a:latin typeface="Calibri"/>
                <a:ea typeface="Calibri"/>
                <a:cs typeface="Calibri"/>
                <a:sym typeface="Calibri"/>
              </a:rPr>
              <a:t>one project-based piece of homework per </a:t>
            </a:r>
            <a:r>
              <a:rPr lang="en-GB" sz="2800">
                <a:solidFill>
                  <a:srgbClr val="002060"/>
                </a:solidFill>
                <a:latin typeface="Calibri"/>
                <a:ea typeface="Calibri"/>
                <a:cs typeface="Calibri"/>
                <a:sym typeface="Calibri"/>
              </a:rPr>
              <a:t>half term</a:t>
            </a:r>
            <a:r>
              <a:rPr lang="en-GB" sz="2800" b="0" i="0" strike="noStrike" cap="none">
                <a:solidFill>
                  <a:srgbClr val="002060"/>
                </a:solidFill>
                <a:latin typeface="Calibri"/>
                <a:ea typeface="Calibri"/>
                <a:cs typeface="Calibri"/>
                <a:sym typeface="Calibri"/>
              </a:rPr>
              <a:t>. </a:t>
            </a:r>
            <a:br>
              <a:rPr lang="en-GB" sz="2800" b="0" i="0" u="sng" strike="noStrike" cap="none">
                <a:solidFill>
                  <a:srgbClr val="002060"/>
                </a:solidFill>
                <a:latin typeface="Calibri"/>
                <a:ea typeface="Calibri"/>
                <a:cs typeface="Calibri"/>
                <a:sym typeface="Calibri"/>
              </a:rPr>
            </a:br>
            <a:endParaRPr sz="2800" b="0" i="0" u="sng" strike="noStrike" cap="none">
              <a:solidFill>
                <a:srgbClr val="00206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Trebuchet MS"/>
              <a:buNone/>
            </a:pPr>
            <a:endParaRPr sz="2800" b="0" i="0" u="sng" strike="noStrike" cap="none">
              <a:solidFill>
                <a:srgbClr val="002060"/>
              </a:solidFill>
              <a:latin typeface="Calibri"/>
              <a:ea typeface="Calibri"/>
              <a:cs typeface="Calibri"/>
              <a:sym typeface="Calibri"/>
            </a:endParaRPr>
          </a:p>
          <a:p>
            <a:pPr marL="0" marR="0" lvl="0" indent="0" algn="l" rtl="0">
              <a:lnSpc>
                <a:spcPct val="100000"/>
              </a:lnSpc>
              <a:spcBef>
                <a:spcPts val="0"/>
              </a:spcBef>
              <a:spcAft>
                <a:spcPts val="0"/>
              </a:spcAft>
              <a:buNone/>
            </a:pPr>
            <a:r>
              <a:rPr lang="en-GB" sz="2800" b="0" i="0" strike="noStrike" cap="none">
                <a:solidFill>
                  <a:srgbClr val="002060"/>
                </a:solidFill>
                <a:latin typeface="Calibri"/>
                <a:ea typeface="Calibri"/>
                <a:cs typeface="Calibri"/>
                <a:sym typeface="Calibri"/>
              </a:rPr>
              <a:t>All children will be provided with login details for TT Rockstars</a:t>
            </a:r>
            <a:r>
              <a:rPr lang="en-GB" sz="2800">
                <a:solidFill>
                  <a:srgbClr val="002060"/>
                </a:solidFill>
                <a:latin typeface="Calibri"/>
                <a:ea typeface="Calibri"/>
                <a:cs typeface="Calibri"/>
                <a:sym typeface="Calibri"/>
              </a:rPr>
              <a:t> and Google Classroom in September. </a:t>
            </a:r>
            <a:endParaRPr/>
          </a:p>
        </p:txBody>
      </p:sp>
      <p:sp>
        <p:nvSpPr>
          <p:cNvPr id="357" name="Google Shape;357;p21"/>
          <p:cNvSpPr txBox="1"/>
          <p:nvPr/>
        </p:nvSpPr>
        <p:spPr>
          <a:xfrm>
            <a:off x="6329253" y="4032492"/>
            <a:ext cx="4876800" cy="224676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rgbClr val="002060"/>
                </a:solidFill>
                <a:latin typeface="Trebuchet MS"/>
                <a:ea typeface="Trebuchet MS"/>
                <a:cs typeface="Trebuchet MS"/>
                <a:sym typeface="Trebuchet MS"/>
              </a:rPr>
              <a:t>If your child is experiencing significant difficulty completing their homework, please arrange to speak to their class teacher.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22"/>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64" name="Google Shape;364;p22"/>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365" name="Google Shape;365;p22"/>
          <p:cNvPicPr preferRelativeResize="0"/>
          <p:nvPr/>
        </p:nvPicPr>
        <p:blipFill rotWithShape="1">
          <a:blip r:embed="rId4">
            <a:alphaModFix/>
          </a:blip>
          <a:srcRect/>
          <a:stretch/>
        </p:blipFill>
        <p:spPr>
          <a:xfrm>
            <a:off x="10305364" y="142515"/>
            <a:ext cx="1643964" cy="611879"/>
          </a:xfrm>
          <a:prstGeom prst="rect">
            <a:avLst/>
          </a:prstGeom>
          <a:noFill/>
          <a:ln>
            <a:noFill/>
          </a:ln>
        </p:spPr>
      </p:pic>
      <p:sp>
        <p:nvSpPr>
          <p:cNvPr id="366" name="Google Shape;366;p22"/>
          <p:cNvSpPr txBox="1">
            <a:spLocks noGrp="1"/>
          </p:cNvSpPr>
          <p:nvPr>
            <p:ph type="title"/>
          </p:nvPr>
        </p:nvSpPr>
        <p:spPr>
          <a:xfrm>
            <a:off x="239486" y="807512"/>
            <a:ext cx="9573196"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200"/>
              <a:buFont typeface="Trebuchet MS"/>
              <a:buNone/>
            </a:pPr>
            <a:r>
              <a:rPr lang="en-GB" sz="3200" b="1"/>
              <a:t>Free School Meals &amp; Pupil Premium Application</a:t>
            </a:r>
            <a:endParaRPr/>
          </a:p>
        </p:txBody>
      </p:sp>
      <p:sp>
        <p:nvSpPr>
          <p:cNvPr id="367" name="Google Shape;367;p22"/>
          <p:cNvSpPr txBox="1"/>
          <p:nvPr/>
        </p:nvSpPr>
        <p:spPr>
          <a:xfrm>
            <a:off x="245718" y="1378644"/>
            <a:ext cx="8864158"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alibri"/>
                <a:ea typeface="Calibri"/>
                <a:cs typeface="Calibri"/>
                <a:sym typeface="Calibri"/>
              </a:rPr>
              <a:t>Families who receive certain benefits may be eligible for free school meals. Your child is eligible for free school meals if you’re in receipt of one of the following benefits:</a:t>
            </a:r>
            <a:endParaRPr sz="2000">
              <a:solidFill>
                <a:srgbClr val="002060"/>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Arial"/>
              <a:buChar char="•"/>
            </a:pPr>
            <a:r>
              <a:rPr lang="en-GB" sz="2400">
                <a:solidFill>
                  <a:srgbClr val="002060"/>
                </a:solidFill>
                <a:latin typeface="Calibri"/>
                <a:ea typeface="Calibri"/>
                <a:cs typeface="Calibri"/>
                <a:sym typeface="Calibri"/>
              </a:rPr>
              <a:t>Universal Credit with an annual net earned income of no more than £7,400.</a:t>
            </a:r>
            <a:endParaRPr sz="2000">
              <a:solidFill>
                <a:srgbClr val="002060"/>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Arial"/>
              <a:buChar char="•"/>
            </a:pPr>
            <a:r>
              <a:rPr lang="en-GB" sz="2400">
                <a:solidFill>
                  <a:srgbClr val="002060"/>
                </a:solidFill>
                <a:latin typeface="Calibri"/>
                <a:ea typeface="Calibri"/>
                <a:cs typeface="Calibri"/>
                <a:sym typeface="Calibri"/>
              </a:rPr>
              <a:t>Income Support</a:t>
            </a:r>
            <a:endParaRPr sz="2000">
              <a:solidFill>
                <a:srgbClr val="002060"/>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Arial"/>
              <a:buChar char="•"/>
            </a:pPr>
            <a:r>
              <a:rPr lang="en-GB" sz="2400">
                <a:solidFill>
                  <a:srgbClr val="002060"/>
                </a:solidFill>
                <a:latin typeface="Calibri"/>
                <a:ea typeface="Calibri"/>
                <a:cs typeface="Calibri"/>
                <a:sym typeface="Calibri"/>
              </a:rPr>
              <a:t>Income-based Jobseeker’s Allowance</a:t>
            </a:r>
            <a:endParaRPr sz="2000">
              <a:solidFill>
                <a:srgbClr val="002060"/>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Arial"/>
              <a:buChar char="•"/>
            </a:pPr>
            <a:r>
              <a:rPr lang="en-GB" sz="2400">
                <a:solidFill>
                  <a:srgbClr val="002060"/>
                </a:solidFill>
                <a:latin typeface="Calibri"/>
                <a:ea typeface="Calibri"/>
                <a:cs typeface="Calibri"/>
                <a:sym typeface="Calibri"/>
              </a:rPr>
              <a:t>Income-related Employment and Support Allowance</a:t>
            </a:r>
            <a:endParaRPr sz="2000">
              <a:solidFill>
                <a:srgbClr val="002060"/>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Arial"/>
              <a:buChar char="•"/>
            </a:pPr>
            <a:r>
              <a:rPr lang="en-GB" sz="2400">
                <a:solidFill>
                  <a:srgbClr val="002060"/>
                </a:solidFill>
                <a:latin typeface="Calibri"/>
                <a:ea typeface="Calibri"/>
                <a:cs typeface="Calibri"/>
                <a:sym typeface="Calibri"/>
              </a:rPr>
              <a:t>Support under Part 6 of the Immigration and Asylum Act 1999</a:t>
            </a:r>
            <a:endParaRPr sz="2000">
              <a:solidFill>
                <a:srgbClr val="002060"/>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Arial"/>
              <a:buChar char="•"/>
            </a:pPr>
            <a:r>
              <a:rPr lang="en-GB" sz="2400">
                <a:solidFill>
                  <a:srgbClr val="002060"/>
                </a:solidFill>
                <a:latin typeface="Calibri"/>
                <a:ea typeface="Calibri"/>
                <a:cs typeface="Calibri"/>
                <a:sym typeface="Calibri"/>
              </a:rPr>
              <a:t>The guarantee element of Pension Credit</a:t>
            </a:r>
            <a:endParaRPr sz="2000">
              <a:solidFill>
                <a:srgbClr val="002060"/>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Arial"/>
              <a:buChar char="•"/>
            </a:pPr>
            <a:r>
              <a:rPr lang="en-GB" sz="2400">
                <a:solidFill>
                  <a:srgbClr val="002060"/>
                </a:solidFill>
                <a:latin typeface="Calibri"/>
                <a:ea typeface="Calibri"/>
                <a:cs typeface="Calibri"/>
                <a:sym typeface="Calibri"/>
              </a:rPr>
              <a:t>Working Tax Credit run-on (paid for the four weeks after you stop qualifying for Working Tax Credit)</a:t>
            </a:r>
            <a:endParaRPr sz="2000">
              <a:solidFill>
                <a:srgbClr val="002060"/>
              </a:solidFill>
              <a:latin typeface="Calibri"/>
              <a:ea typeface="Calibri"/>
              <a:cs typeface="Calibri"/>
              <a:sym typeface="Calibri"/>
            </a:endParaRPr>
          </a:p>
          <a:p>
            <a:pPr marL="342900" marR="0" lvl="0" indent="-342900" algn="l" rtl="0">
              <a:spcBef>
                <a:spcPts val="0"/>
              </a:spcBef>
              <a:spcAft>
                <a:spcPts val="0"/>
              </a:spcAft>
              <a:buClr>
                <a:srgbClr val="002060"/>
              </a:buClr>
              <a:buSzPts val="2400"/>
              <a:buFont typeface="Arial"/>
              <a:buChar char="•"/>
            </a:pPr>
            <a:r>
              <a:rPr lang="en-GB" sz="2400">
                <a:solidFill>
                  <a:srgbClr val="002060"/>
                </a:solidFill>
                <a:latin typeface="Calibri"/>
                <a:ea typeface="Calibri"/>
                <a:cs typeface="Calibri"/>
                <a:sym typeface="Calibri"/>
              </a:rPr>
              <a:t>Child Tax Credit (with no Working Tax Credit) with an annual income of no more than £16,190 </a:t>
            </a:r>
            <a:endParaRPr sz="2000">
              <a:solidFill>
                <a:srgbClr val="002060"/>
              </a:solidFill>
              <a:latin typeface="Calibri"/>
              <a:ea typeface="Calibri"/>
              <a:cs typeface="Calibri"/>
              <a:sym typeface="Calibri"/>
            </a:endParaRPr>
          </a:p>
        </p:txBody>
      </p:sp>
      <p:pic>
        <p:nvPicPr>
          <p:cNvPr id="368" name="Google Shape;368;p22"/>
          <p:cNvPicPr preferRelativeResize="0"/>
          <p:nvPr/>
        </p:nvPicPr>
        <p:blipFill rotWithShape="1">
          <a:blip r:embed="rId5">
            <a:alphaModFix/>
          </a:blip>
          <a:srcRect/>
          <a:stretch/>
        </p:blipFill>
        <p:spPr>
          <a:xfrm>
            <a:off x="9259196" y="2405741"/>
            <a:ext cx="2690132" cy="2352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3"/>
          <p:cNvSpPr txBox="1">
            <a:spLocks noGrp="1"/>
          </p:cNvSpPr>
          <p:nvPr>
            <p:ph type="title"/>
          </p:nvPr>
        </p:nvSpPr>
        <p:spPr>
          <a:xfrm>
            <a:off x="326302" y="880688"/>
            <a:ext cx="8596668" cy="7205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Lunchtime</a:t>
            </a:r>
            <a:endParaRPr/>
          </a:p>
        </p:txBody>
      </p:sp>
      <p:pic>
        <p:nvPicPr>
          <p:cNvPr id="375" name="Google Shape;375;p23"/>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76" name="Google Shape;376;p23"/>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377" name="Google Shape;377;p23"/>
          <p:cNvPicPr preferRelativeResize="0"/>
          <p:nvPr/>
        </p:nvPicPr>
        <p:blipFill rotWithShape="1">
          <a:blip r:embed="rId4">
            <a:alphaModFix/>
          </a:blip>
          <a:srcRect/>
          <a:stretch/>
        </p:blipFill>
        <p:spPr>
          <a:xfrm>
            <a:off x="10411962" y="73813"/>
            <a:ext cx="1643964" cy="611879"/>
          </a:xfrm>
          <a:prstGeom prst="rect">
            <a:avLst/>
          </a:prstGeom>
          <a:noFill/>
          <a:ln>
            <a:noFill/>
          </a:ln>
        </p:spPr>
      </p:pic>
      <p:sp>
        <p:nvSpPr>
          <p:cNvPr id="378" name="Google Shape;378;p23"/>
          <p:cNvSpPr txBox="1"/>
          <p:nvPr/>
        </p:nvSpPr>
        <p:spPr>
          <a:xfrm>
            <a:off x="326302" y="1623575"/>
            <a:ext cx="6138600" cy="5325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Trebuchet MS"/>
                <a:ea typeface="Trebuchet MS"/>
                <a:cs typeface="Trebuchet MS"/>
                <a:sym typeface="Trebuchet MS"/>
              </a:rPr>
              <a:t>Please ensure you select your child’s lunch a week in advance. </a:t>
            </a:r>
            <a:endParaRPr sz="2000">
              <a:solidFill>
                <a:srgbClr val="002060"/>
              </a:solidFill>
              <a:latin typeface="Trebuchet MS"/>
              <a:ea typeface="Trebuchet MS"/>
              <a:cs typeface="Trebuchet MS"/>
              <a:sym typeface="Trebuchet MS"/>
            </a:endParaRPr>
          </a:p>
          <a:p>
            <a:pPr marL="0" marR="0" lvl="0" indent="0" algn="l" rtl="0">
              <a:spcBef>
                <a:spcPts val="0"/>
              </a:spcBef>
              <a:spcAft>
                <a:spcPts val="0"/>
              </a:spcAft>
              <a:buNone/>
            </a:pPr>
            <a:endParaRPr sz="2000">
              <a:solidFill>
                <a:srgbClr val="002060"/>
              </a:solidFill>
              <a:latin typeface="Trebuchet MS"/>
              <a:ea typeface="Trebuchet MS"/>
              <a:cs typeface="Trebuchet MS"/>
              <a:sym typeface="Trebuchet MS"/>
            </a:endParaRPr>
          </a:p>
          <a:p>
            <a:pPr marL="0" marR="0" lvl="0" indent="0" algn="l" rtl="0">
              <a:spcBef>
                <a:spcPts val="0"/>
              </a:spcBef>
              <a:spcAft>
                <a:spcPts val="0"/>
              </a:spcAft>
              <a:buNone/>
            </a:pPr>
            <a:r>
              <a:rPr lang="en-GB" sz="2000">
                <a:solidFill>
                  <a:srgbClr val="002060"/>
                </a:solidFill>
                <a:latin typeface="Trebuchet MS"/>
                <a:ea typeface="Trebuchet MS"/>
                <a:cs typeface="Trebuchet MS"/>
                <a:sym typeface="Trebuchet MS"/>
              </a:rPr>
              <a:t>Mrs Drake can support you with setting up your parent mail.</a:t>
            </a:r>
            <a:endParaRPr sz="2000">
              <a:solidFill>
                <a:srgbClr val="002060"/>
              </a:solidFill>
              <a:latin typeface="Trebuchet MS"/>
              <a:ea typeface="Trebuchet MS"/>
              <a:cs typeface="Trebuchet MS"/>
              <a:sym typeface="Trebuchet MS"/>
            </a:endParaRPr>
          </a:p>
          <a:p>
            <a:pPr marL="0" marR="0" lvl="0" indent="0" algn="l" rtl="0">
              <a:spcBef>
                <a:spcPts val="0"/>
              </a:spcBef>
              <a:spcAft>
                <a:spcPts val="0"/>
              </a:spcAft>
              <a:buNone/>
            </a:pPr>
            <a:endParaRPr sz="2000">
              <a:solidFill>
                <a:srgbClr val="002060"/>
              </a:solidFill>
              <a:latin typeface="Trebuchet MS"/>
              <a:ea typeface="Trebuchet MS"/>
              <a:cs typeface="Trebuchet MS"/>
              <a:sym typeface="Trebuchet MS"/>
            </a:endParaRPr>
          </a:p>
          <a:p>
            <a:pPr marL="0" lvl="0" indent="0" algn="l" rtl="0">
              <a:spcBef>
                <a:spcPts val="0"/>
              </a:spcBef>
              <a:spcAft>
                <a:spcPts val="0"/>
              </a:spcAft>
              <a:buClr>
                <a:schemeClr val="dk1"/>
              </a:buClr>
              <a:buFont typeface="Arial"/>
              <a:buNone/>
            </a:pPr>
            <a:r>
              <a:rPr lang="en-GB" sz="2000">
                <a:solidFill>
                  <a:srgbClr val="002060"/>
                </a:solidFill>
                <a:latin typeface="Trebuchet MS"/>
                <a:ea typeface="Trebuchet MS"/>
                <a:cs typeface="Trebuchet MS"/>
                <a:sym typeface="Trebuchet MS"/>
              </a:rPr>
              <a:t>Alternatively, pupils can bring their own healthy lunches from home. </a:t>
            </a:r>
            <a:endParaRPr>
              <a:solidFill>
                <a:schemeClr val="dk1"/>
              </a:solidFill>
            </a:endParaRPr>
          </a:p>
          <a:p>
            <a:pPr marL="0" marR="0" lvl="0" indent="0" algn="l" rtl="0">
              <a:spcBef>
                <a:spcPts val="0"/>
              </a:spcBef>
              <a:spcAft>
                <a:spcPts val="0"/>
              </a:spcAft>
              <a:buNone/>
            </a:pPr>
            <a:endParaRPr sz="2000">
              <a:solidFill>
                <a:srgbClr val="002060"/>
              </a:solidFill>
              <a:latin typeface="Trebuchet MS"/>
              <a:ea typeface="Trebuchet MS"/>
              <a:cs typeface="Trebuchet MS"/>
              <a:sym typeface="Trebuchet MS"/>
            </a:endParaRPr>
          </a:p>
          <a:p>
            <a:pPr marL="0" lvl="0" indent="0" algn="l" rtl="0">
              <a:spcBef>
                <a:spcPts val="0"/>
              </a:spcBef>
              <a:spcAft>
                <a:spcPts val="0"/>
              </a:spcAft>
              <a:buSzPts val="2000"/>
              <a:buNone/>
            </a:pPr>
            <a:r>
              <a:rPr lang="en-GB" sz="2000" b="1">
                <a:solidFill>
                  <a:srgbClr val="FF0000"/>
                </a:solidFill>
                <a:latin typeface="Calibri"/>
                <a:ea typeface="Calibri"/>
                <a:cs typeface="Calibri"/>
                <a:sym typeface="Calibri"/>
              </a:rPr>
              <a:t>PLEASE DO NOT SEND YOUR CHILD WITH NUTS OR FOOD CONTAINING NUTS AS SOME PUPILS MAY HAVE ALLERGIES  </a:t>
            </a:r>
            <a:endParaRPr sz="2000">
              <a:solidFill>
                <a:srgbClr val="FF0000"/>
              </a:solidFill>
              <a:latin typeface="Calibri"/>
              <a:ea typeface="Calibri"/>
              <a:cs typeface="Calibri"/>
              <a:sym typeface="Calibri"/>
            </a:endParaRPr>
          </a:p>
          <a:p>
            <a:pPr marL="0" lvl="0" indent="0" algn="l" rtl="0">
              <a:spcBef>
                <a:spcPts val="0"/>
              </a:spcBef>
              <a:spcAft>
                <a:spcPts val="0"/>
              </a:spcAft>
              <a:buClr>
                <a:srgbClr val="002060"/>
              </a:buClr>
              <a:buSzPts val="2000"/>
              <a:buFont typeface="Calibri"/>
              <a:buNone/>
            </a:pPr>
            <a:r>
              <a:rPr lang="en-GB" sz="2000">
                <a:solidFill>
                  <a:srgbClr val="002060"/>
                </a:solidFill>
                <a:latin typeface="Calibri"/>
                <a:ea typeface="Calibri"/>
                <a:cs typeface="Calibri"/>
                <a:sym typeface="Calibri"/>
              </a:rPr>
              <a:t>Packed lunches should </a:t>
            </a:r>
            <a:r>
              <a:rPr lang="en-GB" sz="2000" u="sng">
                <a:solidFill>
                  <a:srgbClr val="002060"/>
                </a:solidFill>
                <a:latin typeface="Calibri"/>
                <a:ea typeface="Calibri"/>
                <a:cs typeface="Calibri"/>
                <a:sym typeface="Calibri"/>
              </a:rPr>
              <a:t>not</a:t>
            </a:r>
            <a:r>
              <a:rPr lang="en-GB" sz="2000">
                <a:solidFill>
                  <a:srgbClr val="002060"/>
                </a:solidFill>
                <a:latin typeface="Calibri"/>
                <a:ea typeface="Calibri"/>
                <a:cs typeface="Calibri"/>
                <a:sym typeface="Calibri"/>
              </a:rPr>
              <a:t> include:  </a:t>
            </a:r>
            <a:endParaRPr>
              <a:solidFill>
                <a:schemeClr val="dk1"/>
              </a:solidFill>
            </a:endParaRPr>
          </a:p>
          <a:p>
            <a:pPr marL="0" lvl="0" indent="0" algn="l" rtl="0">
              <a:spcBef>
                <a:spcPts val="0"/>
              </a:spcBef>
              <a:spcAft>
                <a:spcPts val="0"/>
              </a:spcAft>
              <a:buClr>
                <a:srgbClr val="002060"/>
              </a:buClr>
              <a:buSzPts val="2000"/>
              <a:buFont typeface="Calibri"/>
              <a:buNone/>
            </a:pPr>
            <a:r>
              <a:rPr lang="en-GB" sz="2000">
                <a:solidFill>
                  <a:srgbClr val="002060"/>
                </a:solidFill>
                <a:latin typeface="Calibri"/>
                <a:ea typeface="Calibri"/>
                <a:cs typeface="Calibri"/>
                <a:sym typeface="Calibri"/>
              </a:rPr>
              <a:t>• Chocolate bars or sweets  </a:t>
            </a:r>
            <a:endParaRPr>
              <a:solidFill>
                <a:schemeClr val="dk1"/>
              </a:solidFill>
            </a:endParaRPr>
          </a:p>
          <a:p>
            <a:pPr marL="0" lvl="0" indent="0" algn="l" rtl="0">
              <a:spcBef>
                <a:spcPts val="0"/>
              </a:spcBef>
              <a:spcAft>
                <a:spcPts val="0"/>
              </a:spcAft>
              <a:buClr>
                <a:srgbClr val="002060"/>
              </a:buClr>
              <a:buSzPts val="2000"/>
              <a:buFont typeface="Calibri"/>
              <a:buNone/>
            </a:pPr>
            <a:r>
              <a:rPr lang="en-GB" sz="2000">
                <a:solidFill>
                  <a:srgbClr val="002060"/>
                </a:solidFill>
                <a:latin typeface="Calibri"/>
                <a:ea typeface="Calibri"/>
                <a:cs typeface="Calibri"/>
                <a:sym typeface="Calibri"/>
              </a:rPr>
              <a:t>• Fizzy drinks</a:t>
            </a:r>
            <a:endParaRPr>
              <a:solidFill>
                <a:schemeClr val="dk1"/>
              </a:solidFill>
            </a:endParaRPr>
          </a:p>
          <a:p>
            <a:pPr marL="0" lvl="0" indent="0" algn="l" rtl="0">
              <a:spcBef>
                <a:spcPts val="0"/>
              </a:spcBef>
              <a:spcAft>
                <a:spcPts val="0"/>
              </a:spcAft>
              <a:buClr>
                <a:srgbClr val="002060"/>
              </a:buClr>
              <a:buSzPts val="2000"/>
              <a:buFont typeface="Calibri"/>
              <a:buNone/>
            </a:pPr>
            <a:r>
              <a:rPr lang="en-GB" sz="2000">
                <a:solidFill>
                  <a:srgbClr val="002060"/>
                </a:solidFill>
                <a:latin typeface="Calibri"/>
                <a:ea typeface="Calibri"/>
                <a:cs typeface="Calibri"/>
                <a:sym typeface="Calibri"/>
              </a:rPr>
              <a:t>• Hot food</a:t>
            </a:r>
            <a:endParaRPr>
              <a:solidFill>
                <a:schemeClr val="dk1"/>
              </a:solidFill>
            </a:endParaRPr>
          </a:p>
          <a:p>
            <a:pPr marL="0" marR="0" lvl="0" indent="0" algn="l" rtl="0">
              <a:spcBef>
                <a:spcPts val="0"/>
              </a:spcBef>
              <a:spcAft>
                <a:spcPts val="0"/>
              </a:spcAft>
              <a:buNone/>
            </a:pPr>
            <a:endParaRPr sz="2000">
              <a:solidFill>
                <a:srgbClr val="002060"/>
              </a:solidFill>
              <a:latin typeface="Trebuchet MS"/>
              <a:ea typeface="Trebuchet MS"/>
              <a:cs typeface="Trebuchet MS"/>
              <a:sym typeface="Trebuchet MS"/>
            </a:endParaRPr>
          </a:p>
        </p:txBody>
      </p:sp>
      <p:pic>
        <p:nvPicPr>
          <p:cNvPr id="379" name="Google Shape;379;p23"/>
          <p:cNvPicPr preferRelativeResize="0"/>
          <p:nvPr/>
        </p:nvPicPr>
        <p:blipFill rotWithShape="1">
          <a:blip r:embed="rId5">
            <a:alphaModFix/>
          </a:blip>
          <a:srcRect/>
          <a:stretch/>
        </p:blipFill>
        <p:spPr>
          <a:xfrm>
            <a:off x="7157221" y="3249644"/>
            <a:ext cx="3814526" cy="3136900"/>
          </a:xfrm>
          <a:prstGeom prst="rect">
            <a:avLst/>
          </a:prstGeom>
          <a:solidFill>
            <a:schemeClr val="dk1"/>
          </a:solidFill>
          <a:ln w="9525" cap="flat" cmpd="sng">
            <a:solidFill>
              <a:schemeClr val="dk1"/>
            </a:solidFill>
            <a:prstDash val="solid"/>
            <a:round/>
            <a:headEnd type="none" w="sm" len="sm"/>
            <a:tailEnd type="none" w="sm" len="sm"/>
          </a:ln>
        </p:spPr>
      </p:pic>
      <p:pic>
        <p:nvPicPr>
          <p:cNvPr id="380" name="Google Shape;380;p23"/>
          <p:cNvPicPr preferRelativeResize="0"/>
          <p:nvPr/>
        </p:nvPicPr>
        <p:blipFill rotWithShape="1">
          <a:blip r:embed="rId6">
            <a:alphaModFix/>
          </a:blip>
          <a:srcRect/>
          <a:stretch/>
        </p:blipFill>
        <p:spPr>
          <a:xfrm>
            <a:off x="6385313" y="471456"/>
            <a:ext cx="3876525" cy="25667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
          <p:cNvSpPr txBox="1">
            <a:spLocks noGrp="1"/>
          </p:cNvSpPr>
          <p:nvPr>
            <p:ph type="title"/>
          </p:nvPr>
        </p:nvSpPr>
        <p:spPr>
          <a:xfrm>
            <a:off x="448767" y="835367"/>
            <a:ext cx="8596668" cy="7205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Key staff across the school</a:t>
            </a:r>
            <a:endParaRPr/>
          </a:p>
        </p:txBody>
      </p:sp>
      <p:pic>
        <p:nvPicPr>
          <p:cNvPr id="160" name="Google Shape;160;p3"/>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161" name="Google Shape;161;p3"/>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162" name="Google Shape;162;p3"/>
          <p:cNvPicPr preferRelativeResize="0"/>
          <p:nvPr/>
        </p:nvPicPr>
        <p:blipFill rotWithShape="1">
          <a:blip r:embed="rId4">
            <a:alphaModFix/>
          </a:blip>
          <a:srcRect/>
          <a:stretch/>
        </p:blipFill>
        <p:spPr>
          <a:xfrm>
            <a:off x="10411962" y="156898"/>
            <a:ext cx="1643964" cy="611879"/>
          </a:xfrm>
          <a:prstGeom prst="rect">
            <a:avLst/>
          </a:prstGeom>
          <a:noFill/>
          <a:ln>
            <a:noFill/>
          </a:ln>
        </p:spPr>
      </p:pic>
      <p:graphicFrame>
        <p:nvGraphicFramePr>
          <p:cNvPr id="163" name="Google Shape;163;p3"/>
          <p:cNvGraphicFramePr/>
          <p:nvPr/>
        </p:nvGraphicFramePr>
        <p:xfrm>
          <a:off x="529378" y="1639363"/>
          <a:ext cx="3000000" cy="3000000"/>
        </p:xfrm>
        <a:graphic>
          <a:graphicData uri="http://schemas.openxmlformats.org/drawingml/2006/table">
            <a:tbl>
              <a:tblPr firstRow="1" bandRow="1">
                <a:noFill/>
                <a:tableStyleId>{2F55F5F8-2EB7-4B28-8952-7C026501959E}</a:tableStyleId>
              </a:tblPr>
              <a:tblGrid>
                <a:gridCol w="1703500">
                  <a:extLst>
                    <a:ext uri="{9D8B030D-6E8A-4147-A177-3AD203B41FA5}">
                      <a16:colId xmlns:a16="http://schemas.microsoft.com/office/drawing/2014/main" val="20000"/>
                    </a:ext>
                  </a:extLst>
                </a:gridCol>
                <a:gridCol w="1703500">
                  <a:extLst>
                    <a:ext uri="{9D8B030D-6E8A-4147-A177-3AD203B41FA5}">
                      <a16:colId xmlns:a16="http://schemas.microsoft.com/office/drawing/2014/main" val="20001"/>
                    </a:ext>
                  </a:extLst>
                </a:gridCol>
                <a:gridCol w="1678000">
                  <a:extLst>
                    <a:ext uri="{9D8B030D-6E8A-4147-A177-3AD203B41FA5}">
                      <a16:colId xmlns:a16="http://schemas.microsoft.com/office/drawing/2014/main" val="20002"/>
                    </a:ext>
                  </a:extLst>
                </a:gridCol>
                <a:gridCol w="1794275">
                  <a:extLst>
                    <a:ext uri="{9D8B030D-6E8A-4147-A177-3AD203B41FA5}">
                      <a16:colId xmlns:a16="http://schemas.microsoft.com/office/drawing/2014/main" val="20003"/>
                    </a:ext>
                  </a:extLst>
                </a:gridCol>
                <a:gridCol w="1861550">
                  <a:extLst>
                    <a:ext uri="{9D8B030D-6E8A-4147-A177-3AD203B41FA5}">
                      <a16:colId xmlns:a16="http://schemas.microsoft.com/office/drawing/2014/main" val="20004"/>
                    </a:ext>
                  </a:extLst>
                </a:gridCol>
                <a:gridCol w="1645650">
                  <a:extLst>
                    <a:ext uri="{9D8B030D-6E8A-4147-A177-3AD203B41FA5}">
                      <a16:colId xmlns:a16="http://schemas.microsoft.com/office/drawing/2014/main" val="20005"/>
                    </a:ext>
                  </a:extLst>
                </a:gridCol>
              </a:tblGrid>
              <a:tr h="208812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r h="393850">
                <a:tc>
                  <a:txBody>
                    <a:bodyPr/>
                    <a:lstStyle/>
                    <a:p>
                      <a:pPr marL="0" marR="0" lvl="0" indent="0" algn="ctr" rtl="0">
                        <a:lnSpc>
                          <a:spcPct val="100000"/>
                        </a:lnSpc>
                        <a:spcBef>
                          <a:spcPts val="0"/>
                        </a:spcBef>
                        <a:spcAft>
                          <a:spcPts val="0"/>
                        </a:spcAft>
                        <a:buClr>
                          <a:srgbClr val="002060"/>
                        </a:buClr>
                        <a:buSzPts val="1200"/>
                        <a:buFont typeface="Trebuchet MS"/>
                        <a:buNone/>
                      </a:pPr>
                      <a:endParaRPr sz="1200"/>
                    </a:p>
                    <a:p>
                      <a:pPr marL="0" marR="0" lvl="0" indent="0" algn="ctr" rtl="0">
                        <a:lnSpc>
                          <a:spcPct val="100000"/>
                        </a:lnSpc>
                        <a:spcBef>
                          <a:spcPts val="0"/>
                        </a:spcBef>
                        <a:spcAft>
                          <a:spcPts val="0"/>
                        </a:spcAft>
                        <a:buClr>
                          <a:srgbClr val="002060"/>
                        </a:buClr>
                        <a:buSzPts val="1200"/>
                        <a:buFont typeface="Trebuchet MS"/>
                        <a:buNone/>
                      </a:pPr>
                      <a:r>
                        <a:rPr lang="en-GB" sz="1200"/>
                        <a:t>Miss Richardson</a:t>
                      </a:r>
                      <a:endParaRPr sz="1200"/>
                    </a:p>
                    <a:p>
                      <a:pPr marL="0" marR="0" lvl="0" indent="0" algn="ctr" rtl="0">
                        <a:lnSpc>
                          <a:spcPct val="100000"/>
                        </a:lnSpc>
                        <a:spcBef>
                          <a:spcPts val="0"/>
                        </a:spcBef>
                        <a:spcAft>
                          <a:spcPts val="0"/>
                        </a:spcAft>
                        <a:buClr>
                          <a:srgbClr val="002060"/>
                        </a:buClr>
                        <a:buSzPts val="1200"/>
                        <a:buFont typeface="Trebuchet MS"/>
                        <a:buNone/>
                      </a:pPr>
                      <a:endParaRPr sz="1200"/>
                    </a:p>
                    <a:p>
                      <a:pPr marL="0" marR="0" lvl="0" indent="0" algn="ctr" rtl="0">
                        <a:lnSpc>
                          <a:spcPct val="100000"/>
                        </a:lnSpc>
                        <a:spcBef>
                          <a:spcPts val="0"/>
                        </a:spcBef>
                        <a:spcAft>
                          <a:spcPts val="0"/>
                        </a:spcAft>
                        <a:buClr>
                          <a:srgbClr val="002060"/>
                        </a:buClr>
                        <a:buSzPts val="1200"/>
                        <a:buFont typeface="Trebuchet MS"/>
                        <a:buNone/>
                      </a:pPr>
                      <a:r>
                        <a:rPr lang="en-GB" sz="1200"/>
                        <a:t>Head Teacher</a:t>
                      </a:r>
                      <a:endParaRPr sz="1200"/>
                    </a:p>
                  </a:txBody>
                  <a:tcPr marL="91450" marR="91450" marT="45725" marB="45725"/>
                </a:tc>
                <a:tc>
                  <a:txBody>
                    <a:bodyPr/>
                    <a:lstStyle/>
                    <a:p>
                      <a:pPr marL="0" lvl="0" indent="0" algn="ctr" rtl="0">
                        <a:spcBef>
                          <a:spcPts val="0"/>
                        </a:spcBef>
                        <a:spcAft>
                          <a:spcPts val="0"/>
                        </a:spcAft>
                        <a:buClr>
                          <a:srgbClr val="002060"/>
                        </a:buClr>
                        <a:buSzPts val="1200"/>
                        <a:buFont typeface="Trebuchet MS"/>
                        <a:buNone/>
                      </a:pPr>
                      <a:r>
                        <a:rPr lang="en-GB" sz="1200"/>
                        <a:t>Miss Laurie </a:t>
                      </a:r>
                      <a:endParaRPr sz="1200"/>
                    </a:p>
                    <a:p>
                      <a:pPr marL="0" lvl="0" indent="0" algn="ctr" rtl="0">
                        <a:spcBef>
                          <a:spcPts val="0"/>
                        </a:spcBef>
                        <a:spcAft>
                          <a:spcPts val="0"/>
                        </a:spcAft>
                        <a:buClr>
                          <a:srgbClr val="002060"/>
                        </a:buClr>
                        <a:buSzPts val="1200"/>
                        <a:buFont typeface="Trebuchet MS"/>
                        <a:buNone/>
                      </a:pPr>
                      <a:endParaRPr sz="1200"/>
                    </a:p>
                    <a:p>
                      <a:pPr marL="0" lvl="0" indent="0" algn="ctr" rtl="0">
                        <a:spcBef>
                          <a:spcPts val="0"/>
                        </a:spcBef>
                        <a:spcAft>
                          <a:spcPts val="0"/>
                        </a:spcAft>
                        <a:buClr>
                          <a:srgbClr val="002060"/>
                        </a:buClr>
                        <a:buSzPts val="1200"/>
                        <a:buFont typeface="Trebuchet MS"/>
                        <a:buNone/>
                      </a:pPr>
                      <a:r>
                        <a:rPr lang="en-GB" sz="1200"/>
                        <a:t>Assistant Headteacher </a:t>
                      </a:r>
                      <a:endParaRPr sz="1200"/>
                    </a:p>
                    <a:p>
                      <a:pPr marL="0" lvl="0" indent="0" algn="ctr" rtl="0">
                        <a:spcBef>
                          <a:spcPts val="0"/>
                        </a:spcBef>
                        <a:spcAft>
                          <a:spcPts val="0"/>
                        </a:spcAft>
                        <a:buClr>
                          <a:srgbClr val="002060"/>
                        </a:buClr>
                        <a:buSzPts val="1200"/>
                        <a:buFont typeface="Trebuchet MS"/>
                        <a:buNone/>
                      </a:pPr>
                      <a:r>
                        <a:rPr lang="en-GB" sz="1200"/>
                        <a:t>&amp; SENDCO</a:t>
                      </a:r>
                      <a:endParaRPr sz="1200"/>
                    </a:p>
                  </a:txBody>
                  <a:tcPr marL="91450" marR="91450" marT="45725" marB="45725"/>
                </a:tc>
                <a:tc>
                  <a:txBody>
                    <a:bodyPr/>
                    <a:lstStyle/>
                    <a:p>
                      <a:pPr marL="0" lvl="0" indent="0" algn="ctr" rtl="0">
                        <a:spcBef>
                          <a:spcPts val="0"/>
                        </a:spcBef>
                        <a:spcAft>
                          <a:spcPts val="0"/>
                        </a:spcAft>
                        <a:buNone/>
                      </a:pPr>
                      <a:r>
                        <a:rPr lang="en-GB" sz="1200"/>
                        <a:t>Mrs Dale</a:t>
                      </a:r>
                      <a:endParaRPr sz="1200"/>
                    </a:p>
                    <a:p>
                      <a:pPr marL="0" lvl="0" indent="0" algn="ctr" rtl="0">
                        <a:spcBef>
                          <a:spcPts val="0"/>
                        </a:spcBef>
                        <a:spcAft>
                          <a:spcPts val="0"/>
                        </a:spcAft>
                        <a:buNone/>
                      </a:pPr>
                      <a:endParaRPr sz="1200"/>
                    </a:p>
                    <a:p>
                      <a:pPr marL="0" lvl="0" indent="0" algn="ctr" rtl="0">
                        <a:spcBef>
                          <a:spcPts val="0"/>
                        </a:spcBef>
                        <a:spcAft>
                          <a:spcPts val="0"/>
                        </a:spcAft>
                        <a:buNone/>
                      </a:pPr>
                      <a:r>
                        <a:rPr lang="en-GB" sz="1200"/>
                        <a:t>Pastoral Lead and Safeguarding Lead </a:t>
                      </a:r>
                      <a:endParaRPr sz="1200"/>
                    </a:p>
                  </a:txBody>
                  <a:tcPr marL="91450" marR="91450" marT="45725" marB="45725"/>
                </a:tc>
                <a:tc>
                  <a:txBody>
                    <a:bodyPr/>
                    <a:lstStyle/>
                    <a:p>
                      <a:pPr marL="0" lvl="0" indent="0" algn="ctr" rtl="0">
                        <a:spcBef>
                          <a:spcPts val="0"/>
                        </a:spcBef>
                        <a:spcAft>
                          <a:spcPts val="0"/>
                        </a:spcAft>
                        <a:buNone/>
                      </a:pPr>
                      <a:r>
                        <a:rPr lang="en-GB" sz="1200"/>
                        <a:t>Miss Maher</a:t>
                      </a:r>
                      <a:endParaRPr sz="1200"/>
                    </a:p>
                    <a:p>
                      <a:pPr marL="0" lvl="0" indent="0" algn="ctr" rtl="0">
                        <a:spcBef>
                          <a:spcPts val="0"/>
                        </a:spcBef>
                        <a:spcAft>
                          <a:spcPts val="0"/>
                        </a:spcAft>
                        <a:buClr>
                          <a:srgbClr val="002060"/>
                        </a:buClr>
                        <a:buSzPts val="1200"/>
                        <a:buFont typeface="Trebuchet MS"/>
                        <a:buNone/>
                      </a:pPr>
                      <a:endParaRPr sz="1200"/>
                    </a:p>
                    <a:p>
                      <a:pPr marL="0" lvl="0" indent="0" algn="ctr" rtl="0">
                        <a:spcBef>
                          <a:spcPts val="0"/>
                        </a:spcBef>
                        <a:spcAft>
                          <a:spcPts val="0"/>
                        </a:spcAft>
                        <a:buClr>
                          <a:srgbClr val="002060"/>
                        </a:buClr>
                        <a:buSzPts val="1200"/>
                        <a:buFont typeface="Trebuchet MS"/>
                        <a:buNone/>
                      </a:pPr>
                      <a:r>
                        <a:rPr lang="en-GB" sz="1200"/>
                        <a:t>Pastoral Assistant</a:t>
                      </a:r>
                      <a:endParaRPr sz="1200"/>
                    </a:p>
                    <a:p>
                      <a:pPr marL="0" lvl="0" indent="0" algn="ctr" rtl="0">
                        <a:spcBef>
                          <a:spcPts val="0"/>
                        </a:spcBef>
                        <a:spcAft>
                          <a:spcPts val="0"/>
                        </a:spcAft>
                        <a:buNone/>
                      </a:pPr>
                      <a:endParaRPr sz="1200"/>
                    </a:p>
                  </a:txBody>
                  <a:tcPr marL="91450" marR="91450" marT="45725" marB="45725"/>
                </a:tc>
                <a:tc>
                  <a:txBody>
                    <a:bodyPr/>
                    <a:lstStyle/>
                    <a:p>
                      <a:pPr marL="0" marR="0" lvl="0" indent="0" algn="ctr" rtl="0">
                        <a:lnSpc>
                          <a:spcPct val="100000"/>
                        </a:lnSpc>
                        <a:spcBef>
                          <a:spcPts val="0"/>
                        </a:spcBef>
                        <a:spcAft>
                          <a:spcPts val="0"/>
                        </a:spcAft>
                        <a:buClr>
                          <a:srgbClr val="002060"/>
                        </a:buClr>
                        <a:buSzPts val="1200"/>
                        <a:buFont typeface="Trebuchet MS"/>
                        <a:buNone/>
                      </a:pPr>
                      <a:r>
                        <a:rPr lang="en-GB" sz="1200"/>
                        <a:t>Mr Leek</a:t>
                      </a:r>
                      <a:endParaRPr sz="1200"/>
                    </a:p>
                    <a:p>
                      <a:pPr marL="0" marR="0" lvl="0" indent="0" algn="ctr" rtl="0">
                        <a:lnSpc>
                          <a:spcPct val="100000"/>
                        </a:lnSpc>
                        <a:spcBef>
                          <a:spcPts val="0"/>
                        </a:spcBef>
                        <a:spcAft>
                          <a:spcPts val="0"/>
                        </a:spcAft>
                        <a:buClr>
                          <a:srgbClr val="002060"/>
                        </a:buClr>
                        <a:buSzPts val="1200"/>
                        <a:buFont typeface="Trebuchet MS"/>
                        <a:buNone/>
                      </a:pPr>
                      <a:endParaRPr sz="1200"/>
                    </a:p>
                    <a:p>
                      <a:pPr marL="0" marR="0" lvl="0" indent="0" algn="ctr" rtl="0">
                        <a:lnSpc>
                          <a:spcPct val="100000"/>
                        </a:lnSpc>
                        <a:spcBef>
                          <a:spcPts val="0"/>
                        </a:spcBef>
                        <a:spcAft>
                          <a:spcPts val="0"/>
                        </a:spcAft>
                        <a:buClr>
                          <a:srgbClr val="002060"/>
                        </a:buClr>
                        <a:buSzPts val="1200"/>
                        <a:buFont typeface="Trebuchet MS"/>
                        <a:buNone/>
                      </a:pPr>
                      <a:r>
                        <a:rPr lang="en-GB" sz="1200"/>
                        <a:t>Pastoral Assistant</a:t>
                      </a:r>
                      <a:endParaRPr sz="1200"/>
                    </a:p>
                  </a:txBody>
                  <a:tcPr marL="91450" marR="91450" marT="45725" marB="45725"/>
                </a:tc>
                <a:tc>
                  <a:txBody>
                    <a:bodyPr/>
                    <a:lstStyle/>
                    <a:p>
                      <a:pPr marL="0" lvl="0" indent="0" algn="ctr" rtl="0">
                        <a:spcBef>
                          <a:spcPts val="0"/>
                        </a:spcBef>
                        <a:spcAft>
                          <a:spcPts val="0"/>
                        </a:spcAft>
                        <a:buNone/>
                      </a:pPr>
                      <a:r>
                        <a:rPr lang="en-GB" sz="1200"/>
                        <a:t>Mrs Drake</a:t>
                      </a:r>
                      <a:endParaRPr sz="1200"/>
                    </a:p>
                    <a:p>
                      <a:pPr marL="0" lvl="0" indent="0" algn="ctr" rtl="0">
                        <a:spcBef>
                          <a:spcPts val="0"/>
                        </a:spcBef>
                        <a:spcAft>
                          <a:spcPts val="0"/>
                        </a:spcAft>
                        <a:buClr>
                          <a:schemeClr val="dk1"/>
                        </a:buClr>
                        <a:buFont typeface="Arial"/>
                        <a:buNone/>
                      </a:pPr>
                      <a:endParaRPr sz="1200"/>
                    </a:p>
                    <a:p>
                      <a:pPr marL="0" lvl="0" indent="0" algn="ctr" rtl="0">
                        <a:spcBef>
                          <a:spcPts val="0"/>
                        </a:spcBef>
                        <a:spcAft>
                          <a:spcPts val="0"/>
                        </a:spcAft>
                        <a:buClr>
                          <a:schemeClr val="dk1"/>
                        </a:buClr>
                        <a:buFont typeface="Arial"/>
                        <a:buNone/>
                      </a:pPr>
                      <a:r>
                        <a:rPr lang="en-GB" sz="1200"/>
                        <a:t>School Office</a:t>
                      </a:r>
                      <a:endParaRPr sz="1200"/>
                    </a:p>
                  </a:txBody>
                  <a:tcPr marL="91450" marR="91450" marT="45725" marB="45725"/>
                </a:tc>
                <a:extLst>
                  <a:ext uri="{0D108BD9-81ED-4DB2-BD59-A6C34878D82A}">
                    <a16:rowId xmlns:a16="http://schemas.microsoft.com/office/drawing/2014/main" val="10001"/>
                  </a:ext>
                </a:extLst>
              </a:tr>
            </a:tbl>
          </a:graphicData>
        </a:graphic>
      </p:graphicFrame>
      <p:pic>
        <p:nvPicPr>
          <p:cNvPr id="164" name="Google Shape;164;p3"/>
          <p:cNvPicPr preferRelativeResize="0"/>
          <p:nvPr/>
        </p:nvPicPr>
        <p:blipFill rotWithShape="1">
          <a:blip r:embed="rId5">
            <a:alphaModFix/>
          </a:blip>
          <a:srcRect/>
          <a:stretch/>
        </p:blipFill>
        <p:spPr>
          <a:xfrm>
            <a:off x="2325935" y="1688261"/>
            <a:ext cx="1438275" cy="1956976"/>
          </a:xfrm>
          <a:prstGeom prst="rect">
            <a:avLst/>
          </a:prstGeom>
          <a:noFill/>
          <a:ln w="19050" cap="flat" cmpd="sng">
            <a:solidFill>
              <a:srgbClr val="000000"/>
            </a:solidFill>
            <a:prstDash val="solid"/>
            <a:round/>
            <a:headEnd type="none" w="sm" len="sm"/>
            <a:tailEnd type="none" w="sm" len="sm"/>
          </a:ln>
        </p:spPr>
      </p:pic>
      <p:pic>
        <p:nvPicPr>
          <p:cNvPr id="165" name="Google Shape;165;p3"/>
          <p:cNvPicPr preferRelativeResize="0"/>
          <p:nvPr/>
        </p:nvPicPr>
        <p:blipFill rotWithShape="1">
          <a:blip r:embed="rId6">
            <a:alphaModFix/>
          </a:blip>
          <a:srcRect/>
          <a:stretch/>
        </p:blipFill>
        <p:spPr>
          <a:xfrm>
            <a:off x="3984725" y="1764725"/>
            <a:ext cx="1553400" cy="1873050"/>
          </a:xfrm>
          <a:prstGeom prst="rect">
            <a:avLst/>
          </a:prstGeom>
          <a:noFill/>
          <a:ln>
            <a:noFill/>
          </a:ln>
        </p:spPr>
      </p:pic>
      <p:pic>
        <p:nvPicPr>
          <p:cNvPr id="166" name="Google Shape;166;p3"/>
          <p:cNvPicPr preferRelativeResize="0"/>
          <p:nvPr/>
        </p:nvPicPr>
        <p:blipFill rotWithShape="1">
          <a:blip r:embed="rId7">
            <a:alphaModFix/>
          </a:blip>
          <a:srcRect/>
          <a:stretch/>
        </p:blipFill>
        <p:spPr>
          <a:xfrm>
            <a:off x="5730000" y="1764725"/>
            <a:ext cx="1571450" cy="1873049"/>
          </a:xfrm>
          <a:prstGeom prst="rect">
            <a:avLst/>
          </a:prstGeom>
          <a:noFill/>
          <a:ln>
            <a:noFill/>
          </a:ln>
        </p:spPr>
      </p:pic>
      <p:pic>
        <p:nvPicPr>
          <p:cNvPr id="167" name="Google Shape;167;p3"/>
          <p:cNvPicPr preferRelativeResize="0"/>
          <p:nvPr/>
        </p:nvPicPr>
        <p:blipFill rotWithShape="1">
          <a:blip r:embed="rId8">
            <a:alphaModFix/>
          </a:blip>
          <a:srcRect/>
          <a:stretch/>
        </p:blipFill>
        <p:spPr>
          <a:xfrm>
            <a:off x="9365100" y="1756850"/>
            <a:ext cx="1438275" cy="1873050"/>
          </a:xfrm>
          <a:prstGeom prst="rect">
            <a:avLst/>
          </a:prstGeom>
          <a:noFill/>
          <a:ln>
            <a:noFill/>
          </a:ln>
        </p:spPr>
      </p:pic>
      <p:pic>
        <p:nvPicPr>
          <p:cNvPr id="168" name="Google Shape;168;p3"/>
          <p:cNvPicPr preferRelativeResize="0"/>
          <p:nvPr/>
        </p:nvPicPr>
        <p:blipFill>
          <a:blip r:embed="rId9">
            <a:alphaModFix/>
          </a:blip>
          <a:stretch>
            <a:fillRect/>
          </a:stretch>
        </p:blipFill>
        <p:spPr>
          <a:xfrm>
            <a:off x="613175" y="1672925"/>
            <a:ext cx="1571450" cy="1956975"/>
          </a:xfrm>
          <a:prstGeom prst="rect">
            <a:avLst/>
          </a:prstGeom>
          <a:noFill/>
          <a:ln w="28575" cap="flat" cmpd="sng">
            <a:solidFill>
              <a:schemeClr val="dk2"/>
            </a:solidFill>
            <a:prstDash val="solid"/>
            <a:round/>
            <a:headEnd type="none" w="sm" len="sm"/>
            <a:tailEnd type="none" w="sm" len="sm"/>
          </a:ln>
        </p:spPr>
      </p:pic>
      <p:pic>
        <p:nvPicPr>
          <p:cNvPr id="169" name="Google Shape;169;p3"/>
          <p:cNvPicPr preferRelativeResize="0"/>
          <p:nvPr/>
        </p:nvPicPr>
        <p:blipFill>
          <a:blip r:embed="rId10">
            <a:alphaModFix/>
          </a:blip>
          <a:stretch>
            <a:fillRect/>
          </a:stretch>
        </p:blipFill>
        <p:spPr>
          <a:xfrm>
            <a:off x="7591875" y="1767799"/>
            <a:ext cx="1438275" cy="187305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5"/>
          <p:cNvSpPr txBox="1">
            <a:spLocks noGrp="1"/>
          </p:cNvSpPr>
          <p:nvPr>
            <p:ph type="title"/>
          </p:nvPr>
        </p:nvSpPr>
        <p:spPr>
          <a:xfrm>
            <a:off x="489588" y="712608"/>
            <a:ext cx="8596668" cy="7205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Healthy Snacks</a:t>
            </a:r>
            <a:endParaRPr/>
          </a:p>
        </p:txBody>
      </p:sp>
      <p:pic>
        <p:nvPicPr>
          <p:cNvPr id="387" name="Google Shape;387;p25"/>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88" name="Google Shape;388;p25"/>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389" name="Google Shape;389;p25"/>
          <p:cNvPicPr preferRelativeResize="0"/>
          <p:nvPr/>
        </p:nvPicPr>
        <p:blipFill rotWithShape="1">
          <a:blip r:embed="rId4">
            <a:alphaModFix/>
          </a:blip>
          <a:srcRect/>
          <a:stretch/>
        </p:blipFill>
        <p:spPr>
          <a:xfrm>
            <a:off x="10411962" y="73813"/>
            <a:ext cx="1643964" cy="611879"/>
          </a:xfrm>
          <a:prstGeom prst="rect">
            <a:avLst/>
          </a:prstGeom>
          <a:noFill/>
          <a:ln>
            <a:noFill/>
          </a:ln>
        </p:spPr>
      </p:pic>
      <p:sp>
        <p:nvSpPr>
          <p:cNvPr id="390" name="Google Shape;390;p25"/>
          <p:cNvSpPr/>
          <p:nvPr/>
        </p:nvSpPr>
        <p:spPr>
          <a:xfrm>
            <a:off x="413388" y="1533796"/>
            <a:ext cx="9514383" cy="489364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2060"/>
              </a:buClr>
              <a:buSzPts val="2400"/>
              <a:buFont typeface="Calibri"/>
              <a:buNone/>
            </a:pPr>
            <a:r>
              <a:rPr lang="en-GB" sz="2400" b="0" i="0" u="none" strike="noStrike" cap="none">
                <a:solidFill>
                  <a:srgbClr val="002060"/>
                </a:solidFill>
                <a:latin typeface="Calibri"/>
                <a:ea typeface="Calibri"/>
                <a:cs typeface="Calibri"/>
                <a:sym typeface="Calibri"/>
              </a:rPr>
              <a:t>All children in Reception and KS1 receive a free piece of fruit or vegetables everyday as part of the Governments School Fruit and Vegetable Scheme. (This would have been provided at their Infant school). </a:t>
            </a:r>
            <a:endParaRPr/>
          </a:p>
          <a:p>
            <a:pPr marL="0" marR="0" lvl="0" indent="0" algn="l" rtl="0">
              <a:lnSpc>
                <a:spcPct val="100000"/>
              </a:lnSpc>
              <a:spcBef>
                <a:spcPts val="0"/>
              </a:spcBef>
              <a:spcAft>
                <a:spcPts val="0"/>
              </a:spcAft>
              <a:buClr>
                <a:schemeClr val="dk1"/>
              </a:buClr>
              <a:buSzPts val="2400"/>
              <a:buFont typeface="Trebuchet MS"/>
              <a:buNone/>
            </a:pPr>
            <a:endParaRPr sz="2400" b="0" i="0" u="none" strike="noStrike" cap="none">
              <a:solidFill>
                <a:srgbClr val="00206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2060"/>
              </a:buClr>
              <a:buSzPts val="2400"/>
              <a:buFont typeface="Calibri"/>
              <a:buNone/>
            </a:pPr>
            <a:r>
              <a:rPr lang="en-GB" sz="2400" b="0" i="0" u="none" strike="noStrike" cap="none">
                <a:solidFill>
                  <a:srgbClr val="002060"/>
                </a:solidFill>
                <a:latin typeface="Calibri"/>
                <a:ea typeface="Calibri"/>
                <a:cs typeface="Calibri"/>
                <a:sym typeface="Calibri"/>
              </a:rPr>
              <a:t>As children move up into KS2, if they wish to have a break time snack, they are required to bring in something from home.  </a:t>
            </a:r>
            <a:endParaRPr/>
          </a:p>
          <a:p>
            <a:pPr marL="0" marR="0" lvl="0" indent="0" algn="l" rtl="0">
              <a:lnSpc>
                <a:spcPct val="100000"/>
              </a:lnSpc>
              <a:spcBef>
                <a:spcPts val="0"/>
              </a:spcBef>
              <a:spcAft>
                <a:spcPts val="0"/>
              </a:spcAft>
              <a:buClr>
                <a:schemeClr val="dk1"/>
              </a:buClr>
              <a:buSzPts val="2400"/>
              <a:buFont typeface="Trebuchet MS"/>
              <a:buNone/>
            </a:pPr>
            <a:endParaRPr sz="2400" b="0" i="0" u="none" strike="noStrike" cap="none">
              <a:solidFill>
                <a:srgbClr val="00206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2060"/>
              </a:buClr>
              <a:buSzPts val="2400"/>
              <a:buFont typeface="Calibri"/>
              <a:buNone/>
            </a:pPr>
            <a:r>
              <a:rPr lang="en-GB" sz="2400" b="0" i="0" u="none" strike="noStrike" cap="none">
                <a:solidFill>
                  <a:srgbClr val="002060"/>
                </a:solidFill>
                <a:latin typeface="Calibri"/>
                <a:ea typeface="Calibri"/>
                <a:cs typeface="Calibri"/>
                <a:sym typeface="Calibri"/>
              </a:rPr>
              <a:t>This should be a portion of fruit or vegetables. It should</a:t>
            </a:r>
            <a:r>
              <a:rPr lang="en-GB" sz="2400" b="1" i="0" u="none" strike="noStrike" cap="none">
                <a:solidFill>
                  <a:srgbClr val="002060"/>
                </a:solidFill>
                <a:latin typeface="Calibri"/>
                <a:ea typeface="Calibri"/>
                <a:cs typeface="Calibri"/>
                <a:sym typeface="Calibri"/>
              </a:rPr>
              <a:t> NOT</a:t>
            </a:r>
            <a:r>
              <a:rPr lang="en-GB" sz="2400" b="0" i="0" u="none" strike="noStrike" cap="none">
                <a:solidFill>
                  <a:srgbClr val="002060"/>
                </a:solidFill>
                <a:latin typeface="Calibri"/>
                <a:ea typeface="Calibri"/>
                <a:cs typeface="Calibri"/>
                <a:sym typeface="Calibri"/>
              </a:rPr>
              <a:t> be crisps, biscuits, chocolate or similar. </a:t>
            </a:r>
            <a:endParaRPr/>
          </a:p>
          <a:p>
            <a:pPr marL="0" marR="0" lvl="0" indent="0" algn="l" rtl="0">
              <a:lnSpc>
                <a:spcPct val="100000"/>
              </a:lnSpc>
              <a:spcBef>
                <a:spcPts val="0"/>
              </a:spcBef>
              <a:spcAft>
                <a:spcPts val="0"/>
              </a:spcAft>
              <a:buClr>
                <a:schemeClr val="dk1"/>
              </a:buClr>
              <a:buSzPts val="2400"/>
              <a:buFont typeface="Trebuchet MS"/>
              <a:buNone/>
            </a:pPr>
            <a:endParaRPr sz="2400" b="0" i="0" u="none" strike="noStrike" cap="none">
              <a:solidFill>
                <a:srgbClr val="00206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2060"/>
              </a:buClr>
              <a:buSzPts val="2400"/>
              <a:buFont typeface="Calibri"/>
              <a:buNone/>
            </a:pPr>
            <a:r>
              <a:rPr lang="en-GB" sz="2400">
                <a:solidFill>
                  <a:srgbClr val="002060"/>
                </a:solidFill>
                <a:latin typeface="Calibri"/>
                <a:ea typeface="Calibri"/>
                <a:cs typeface="Calibri"/>
                <a:sym typeface="Calibri"/>
              </a:rPr>
              <a:t>A</a:t>
            </a:r>
            <a:r>
              <a:rPr lang="en-GB" sz="2400" b="0" i="0" u="none" strike="noStrike" cap="none">
                <a:solidFill>
                  <a:srgbClr val="002060"/>
                </a:solidFill>
                <a:latin typeface="Calibri"/>
                <a:ea typeface="Calibri"/>
                <a:cs typeface="Calibri"/>
                <a:sym typeface="Calibri"/>
              </a:rPr>
              <a:t>ll children may have a </a:t>
            </a:r>
            <a:r>
              <a:rPr lang="en-GB" sz="2400" b="1" i="0" u="none" strike="noStrike" cap="none">
                <a:solidFill>
                  <a:srgbClr val="002060"/>
                </a:solidFill>
                <a:latin typeface="Calibri"/>
                <a:ea typeface="Calibri"/>
                <a:cs typeface="Calibri"/>
                <a:sym typeface="Calibri"/>
              </a:rPr>
              <a:t>water bottle </a:t>
            </a:r>
            <a:r>
              <a:rPr lang="en-GB" sz="2400" b="0" i="0" u="none" strike="noStrike" cap="none">
                <a:solidFill>
                  <a:srgbClr val="002060"/>
                </a:solidFill>
                <a:latin typeface="Calibri"/>
                <a:ea typeface="Calibri"/>
                <a:cs typeface="Calibri"/>
                <a:sym typeface="Calibri"/>
              </a:rPr>
              <a:t>in school which should hold </a:t>
            </a:r>
            <a:r>
              <a:rPr lang="en-GB" sz="2400" b="0" i="0" u="sng" strike="noStrike" cap="none">
                <a:solidFill>
                  <a:srgbClr val="002060"/>
                </a:solidFill>
                <a:latin typeface="Calibri"/>
                <a:ea typeface="Calibri"/>
                <a:cs typeface="Calibri"/>
                <a:sym typeface="Calibri"/>
              </a:rPr>
              <a:t>plain water only</a:t>
            </a:r>
            <a:r>
              <a:rPr lang="en-GB" sz="2400" b="0" i="0" u="none" strike="noStrike" cap="none">
                <a:solidFill>
                  <a:srgbClr val="002060"/>
                </a:solidFill>
                <a:latin typeface="Calibri"/>
                <a:ea typeface="Calibri"/>
                <a:cs typeface="Calibri"/>
                <a:sym typeface="Calibri"/>
              </a:rPr>
              <a:t>. Sugary drinks and flavoured water will be sent home and children offered an alternative during learning time. </a:t>
            </a:r>
            <a:endParaRPr sz="2400" b="0" i="0" u="none" strike="noStrike" cap="none">
              <a:solidFill>
                <a:srgbClr val="002060"/>
              </a:solidFill>
              <a:latin typeface="Arial"/>
              <a:ea typeface="Arial"/>
              <a:cs typeface="Arial"/>
              <a:sym typeface="Arial"/>
            </a:endParaRPr>
          </a:p>
        </p:txBody>
      </p:sp>
      <p:pic>
        <p:nvPicPr>
          <p:cNvPr id="391" name="Google Shape;391;p25"/>
          <p:cNvPicPr preferRelativeResize="0"/>
          <p:nvPr/>
        </p:nvPicPr>
        <p:blipFill rotWithShape="1">
          <a:blip r:embed="rId5">
            <a:alphaModFix/>
          </a:blip>
          <a:srcRect l="36330" t="2244" r="-36330" b="-2243"/>
          <a:stretch/>
        </p:blipFill>
        <p:spPr>
          <a:xfrm>
            <a:off x="9416142" y="3956315"/>
            <a:ext cx="4143375" cy="2571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7"/>
          <p:cNvSpPr txBox="1">
            <a:spLocks noGrp="1"/>
          </p:cNvSpPr>
          <p:nvPr>
            <p:ph type="title"/>
          </p:nvPr>
        </p:nvSpPr>
        <p:spPr>
          <a:xfrm>
            <a:off x="291788" y="750916"/>
            <a:ext cx="8596668" cy="7205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Extra Curricular Clubs</a:t>
            </a:r>
            <a:endParaRPr/>
          </a:p>
        </p:txBody>
      </p:sp>
      <p:pic>
        <p:nvPicPr>
          <p:cNvPr id="398" name="Google Shape;398;p27"/>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399" name="Google Shape;399;p27"/>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400" name="Google Shape;400;p27"/>
          <p:cNvPicPr preferRelativeResize="0"/>
          <p:nvPr/>
        </p:nvPicPr>
        <p:blipFill rotWithShape="1">
          <a:blip r:embed="rId4">
            <a:alphaModFix/>
          </a:blip>
          <a:srcRect/>
          <a:stretch/>
        </p:blipFill>
        <p:spPr>
          <a:xfrm>
            <a:off x="10411962" y="73813"/>
            <a:ext cx="1643964" cy="611879"/>
          </a:xfrm>
          <a:prstGeom prst="rect">
            <a:avLst/>
          </a:prstGeom>
          <a:noFill/>
          <a:ln>
            <a:noFill/>
          </a:ln>
        </p:spPr>
      </p:pic>
      <p:sp>
        <p:nvSpPr>
          <p:cNvPr id="401" name="Google Shape;401;p27"/>
          <p:cNvSpPr txBox="1"/>
          <p:nvPr/>
        </p:nvSpPr>
        <p:spPr>
          <a:xfrm>
            <a:off x="403047" y="1504033"/>
            <a:ext cx="10973100" cy="504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300">
                <a:latin typeface="Trebuchet MS"/>
                <a:ea typeface="Trebuchet MS"/>
                <a:cs typeface="Trebuchet MS"/>
                <a:sym typeface="Trebuchet MS"/>
              </a:rPr>
              <a:t>Every half term the after school clubs change:</a:t>
            </a:r>
            <a:endParaRPr sz="2300">
              <a:latin typeface="Trebuchet MS"/>
              <a:ea typeface="Trebuchet MS"/>
              <a:cs typeface="Trebuchet MS"/>
              <a:sym typeface="Trebuchet MS"/>
            </a:endParaRPr>
          </a:p>
          <a:p>
            <a:pPr marL="0" marR="0" lvl="0" indent="0" algn="l" rtl="0">
              <a:spcBef>
                <a:spcPts val="0"/>
              </a:spcBef>
              <a:spcAft>
                <a:spcPts val="0"/>
              </a:spcAft>
              <a:buNone/>
            </a:pPr>
            <a:endParaRPr sz="2300">
              <a:latin typeface="Trebuchet MS"/>
              <a:ea typeface="Trebuchet MS"/>
              <a:cs typeface="Trebuchet MS"/>
              <a:sym typeface="Trebuchet MS"/>
            </a:endParaRPr>
          </a:p>
          <a:p>
            <a:pPr marL="0" marR="0" lvl="0" indent="0" algn="l" rtl="0">
              <a:spcBef>
                <a:spcPts val="0"/>
              </a:spcBef>
              <a:spcAft>
                <a:spcPts val="0"/>
              </a:spcAft>
              <a:buNone/>
            </a:pPr>
            <a:r>
              <a:rPr lang="en-GB" sz="2300">
                <a:latin typeface="Trebuchet MS"/>
                <a:ea typeface="Trebuchet MS"/>
                <a:cs typeface="Trebuchet MS"/>
                <a:sym typeface="Trebuchet MS"/>
              </a:rPr>
              <a:t>Here are a few we have offered this year:</a:t>
            </a:r>
            <a:endParaRPr sz="2300">
              <a:latin typeface="Trebuchet MS"/>
              <a:ea typeface="Trebuchet MS"/>
              <a:cs typeface="Trebuchet MS"/>
              <a:sym typeface="Trebuchet MS"/>
            </a:endParaRPr>
          </a:p>
          <a:p>
            <a:pPr marL="0" marR="0" lvl="0" indent="0" algn="l" rtl="0">
              <a:spcBef>
                <a:spcPts val="0"/>
              </a:spcBef>
              <a:spcAft>
                <a:spcPts val="0"/>
              </a:spcAft>
              <a:buNone/>
            </a:pPr>
            <a:endParaRPr sz="2300">
              <a:latin typeface="Trebuchet MS"/>
              <a:ea typeface="Trebuchet MS"/>
              <a:cs typeface="Trebuchet MS"/>
              <a:sym typeface="Trebuchet MS"/>
            </a:endParaRPr>
          </a:p>
          <a:p>
            <a:pPr marL="457200" marR="0" lvl="0" indent="-317500" algn="l" rtl="0">
              <a:spcBef>
                <a:spcPts val="0"/>
              </a:spcBef>
              <a:spcAft>
                <a:spcPts val="0"/>
              </a:spcAft>
              <a:buSzPts val="1400"/>
              <a:buChar char="●"/>
            </a:pPr>
            <a:r>
              <a:rPr lang="en-GB" sz="2300">
                <a:latin typeface="Trebuchet MS"/>
                <a:ea typeface="Trebuchet MS"/>
                <a:cs typeface="Trebuchet MS"/>
                <a:sym typeface="Trebuchet MS"/>
              </a:rPr>
              <a:t>Basketball</a:t>
            </a:r>
            <a:endParaRPr sz="2300">
              <a:latin typeface="Trebuchet MS"/>
              <a:ea typeface="Trebuchet MS"/>
              <a:cs typeface="Trebuchet MS"/>
              <a:sym typeface="Trebuchet MS"/>
            </a:endParaRPr>
          </a:p>
          <a:p>
            <a:pPr marL="457200" marR="0" lvl="0" indent="-374650" algn="l" rtl="0">
              <a:spcBef>
                <a:spcPts val="0"/>
              </a:spcBef>
              <a:spcAft>
                <a:spcPts val="0"/>
              </a:spcAft>
              <a:buSzPts val="2300"/>
              <a:buFont typeface="Trebuchet MS"/>
              <a:buChar char="●"/>
            </a:pPr>
            <a:r>
              <a:rPr lang="en-GB" sz="2300">
                <a:latin typeface="Trebuchet MS"/>
                <a:ea typeface="Trebuchet MS"/>
                <a:cs typeface="Trebuchet MS"/>
                <a:sym typeface="Trebuchet MS"/>
              </a:rPr>
              <a:t>Football</a:t>
            </a:r>
            <a:endParaRPr sz="2300">
              <a:latin typeface="Trebuchet MS"/>
              <a:ea typeface="Trebuchet MS"/>
              <a:cs typeface="Trebuchet MS"/>
              <a:sym typeface="Trebuchet MS"/>
            </a:endParaRPr>
          </a:p>
          <a:p>
            <a:pPr marL="457200" marR="0" lvl="0" indent="-374650" algn="l" rtl="0">
              <a:spcBef>
                <a:spcPts val="0"/>
              </a:spcBef>
              <a:spcAft>
                <a:spcPts val="0"/>
              </a:spcAft>
              <a:buSzPts val="2300"/>
              <a:buFont typeface="Trebuchet MS"/>
              <a:buChar char="●"/>
            </a:pPr>
            <a:r>
              <a:rPr lang="en-GB" sz="2300">
                <a:latin typeface="Trebuchet MS"/>
                <a:ea typeface="Trebuchet MS"/>
                <a:cs typeface="Trebuchet MS"/>
                <a:sym typeface="Trebuchet MS"/>
              </a:rPr>
              <a:t>Bounce</a:t>
            </a:r>
            <a:endParaRPr sz="2300">
              <a:latin typeface="Trebuchet MS"/>
              <a:ea typeface="Trebuchet MS"/>
              <a:cs typeface="Trebuchet MS"/>
              <a:sym typeface="Trebuchet MS"/>
            </a:endParaRPr>
          </a:p>
          <a:p>
            <a:pPr marL="457200" marR="0" lvl="0" indent="-374650" algn="l" rtl="0">
              <a:spcBef>
                <a:spcPts val="0"/>
              </a:spcBef>
              <a:spcAft>
                <a:spcPts val="0"/>
              </a:spcAft>
              <a:buSzPts val="2300"/>
              <a:buFont typeface="Trebuchet MS"/>
              <a:buChar char="●"/>
            </a:pPr>
            <a:r>
              <a:rPr lang="en-GB" sz="2300">
                <a:latin typeface="Trebuchet MS"/>
                <a:ea typeface="Trebuchet MS"/>
                <a:cs typeface="Trebuchet MS"/>
                <a:sym typeface="Trebuchet MS"/>
              </a:rPr>
              <a:t>Multi sports</a:t>
            </a:r>
            <a:endParaRPr sz="2300">
              <a:latin typeface="Trebuchet MS"/>
              <a:ea typeface="Trebuchet MS"/>
              <a:cs typeface="Trebuchet MS"/>
              <a:sym typeface="Trebuchet MS"/>
            </a:endParaRPr>
          </a:p>
          <a:p>
            <a:pPr marL="457200" marR="0" lvl="0" indent="-374650" algn="l" rtl="0">
              <a:spcBef>
                <a:spcPts val="0"/>
              </a:spcBef>
              <a:spcAft>
                <a:spcPts val="0"/>
              </a:spcAft>
              <a:buSzPts val="2300"/>
              <a:buFont typeface="Trebuchet MS"/>
              <a:buChar char="●"/>
            </a:pPr>
            <a:r>
              <a:rPr lang="en-GB" sz="2300">
                <a:latin typeface="Trebuchet MS"/>
                <a:ea typeface="Trebuchet MS"/>
                <a:cs typeface="Trebuchet MS"/>
                <a:sym typeface="Trebuchet MS"/>
              </a:rPr>
              <a:t>Dance</a:t>
            </a:r>
            <a:endParaRPr sz="2300">
              <a:latin typeface="Trebuchet MS"/>
              <a:ea typeface="Trebuchet MS"/>
              <a:cs typeface="Trebuchet MS"/>
              <a:sym typeface="Trebuchet MS"/>
            </a:endParaRPr>
          </a:p>
          <a:p>
            <a:pPr marL="457200" marR="0" lvl="0" indent="-374650" algn="l" rtl="0">
              <a:spcBef>
                <a:spcPts val="0"/>
              </a:spcBef>
              <a:spcAft>
                <a:spcPts val="0"/>
              </a:spcAft>
              <a:buSzPts val="2300"/>
              <a:buFont typeface="Trebuchet MS"/>
              <a:buChar char="●"/>
            </a:pPr>
            <a:r>
              <a:rPr lang="en-GB" sz="2300">
                <a:latin typeface="Trebuchet MS"/>
                <a:ea typeface="Trebuchet MS"/>
                <a:cs typeface="Trebuchet MS"/>
                <a:sym typeface="Trebuchet MS"/>
              </a:rPr>
              <a:t>Ukulele</a:t>
            </a:r>
            <a:endParaRPr sz="2300">
              <a:latin typeface="Trebuchet MS"/>
              <a:ea typeface="Trebuchet MS"/>
              <a:cs typeface="Trebuchet MS"/>
              <a:sym typeface="Trebuchet MS"/>
            </a:endParaRPr>
          </a:p>
          <a:p>
            <a:pPr marL="457200" marR="0" lvl="0" indent="-374650" algn="l" rtl="0">
              <a:spcBef>
                <a:spcPts val="0"/>
              </a:spcBef>
              <a:spcAft>
                <a:spcPts val="0"/>
              </a:spcAft>
              <a:buSzPts val="2300"/>
              <a:buFont typeface="Trebuchet MS"/>
              <a:buChar char="●"/>
            </a:pPr>
            <a:r>
              <a:rPr lang="en-GB" sz="2300">
                <a:latin typeface="Trebuchet MS"/>
                <a:ea typeface="Trebuchet MS"/>
                <a:cs typeface="Trebuchet MS"/>
                <a:sym typeface="Trebuchet MS"/>
              </a:rPr>
              <a:t>Taekwondo</a:t>
            </a:r>
            <a:endParaRPr sz="2300">
              <a:latin typeface="Trebuchet MS"/>
              <a:ea typeface="Trebuchet MS"/>
              <a:cs typeface="Trebuchet MS"/>
              <a:sym typeface="Trebuchet MS"/>
            </a:endParaRPr>
          </a:p>
          <a:p>
            <a:pPr marL="0" marR="0" lvl="0" indent="0" algn="l" rtl="0">
              <a:spcBef>
                <a:spcPts val="0"/>
              </a:spcBef>
              <a:spcAft>
                <a:spcPts val="0"/>
              </a:spcAft>
              <a:buNone/>
            </a:pPr>
            <a:endParaRPr sz="2300">
              <a:latin typeface="Trebuchet MS"/>
              <a:ea typeface="Trebuchet MS"/>
              <a:cs typeface="Trebuchet MS"/>
              <a:sym typeface="Trebuchet MS"/>
            </a:endParaRPr>
          </a:p>
          <a:p>
            <a:pPr marL="0" marR="0" lvl="0" indent="0" algn="l" rtl="0">
              <a:spcBef>
                <a:spcPts val="0"/>
              </a:spcBef>
              <a:spcAft>
                <a:spcPts val="0"/>
              </a:spcAft>
              <a:buNone/>
            </a:pPr>
            <a:r>
              <a:rPr lang="en-GB" sz="2300">
                <a:latin typeface="Trebuchet MS"/>
                <a:ea typeface="Trebuchet MS"/>
                <a:cs typeface="Trebuchet MS"/>
                <a:sym typeface="Trebuchet MS"/>
              </a:rPr>
              <a:t>These are £4 a session and run until 4:15pm. We will send out all the booking information via ParentMail</a:t>
            </a:r>
            <a:endParaRPr sz="2300">
              <a:latin typeface="Trebuchet MS"/>
              <a:ea typeface="Trebuchet MS"/>
              <a:cs typeface="Trebuchet MS"/>
              <a:sym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28"/>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408" name="Google Shape;408;p28"/>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409" name="Google Shape;409;p28"/>
          <p:cNvPicPr preferRelativeResize="0"/>
          <p:nvPr/>
        </p:nvPicPr>
        <p:blipFill rotWithShape="1">
          <a:blip r:embed="rId4">
            <a:alphaModFix/>
          </a:blip>
          <a:srcRect/>
          <a:stretch/>
        </p:blipFill>
        <p:spPr>
          <a:xfrm>
            <a:off x="10411962" y="106488"/>
            <a:ext cx="1643964" cy="611879"/>
          </a:xfrm>
          <a:prstGeom prst="rect">
            <a:avLst/>
          </a:prstGeom>
          <a:noFill/>
          <a:ln>
            <a:noFill/>
          </a:ln>
        </p:spPr>
      </p:pic>
      <p:sp>
        <p:nvSpPr>
          <p:cNvPr id="410" name="Google Shape;410;p28"/>
          <p:cNvSpPr txBox="1">
            <a:spLocks noGrp="1"/>
          </p:cNvSpPr>
          <p:nvPr>
            <p:ph type="title"/>
          </p:nvPr>
        </p:nvSpPr>
        <p:spPr>
          <a:xfrm>
            <a:off x="474579" y="906056"/>
            <a:ext cx="8596668" cy="6445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School Uniform</a:t>
            </a:r>
            <a:endParaRPr/>
          </a:p>
        </p:txBody>
      </p:sp>
      <p:sp>
        <p:nvSpPr>
          <p:cNvPr id="411" name="Google Shape;411;p28"/>
          <p:cNvSpPr txBox="1"/>
          <p:nvPr/>
        </p:nvSpPr>
        <p:spPr>
          <a:xfrm>
            <a:off x="413388" y="1777483"/>
            <a:ext cx="6466384" cy="48013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alibri"/>
                <a:ea typeface="Calibri"/>
                <a:cs typeface="Calibri"/>
                <a:sym typeface="Calibri"/>
              </a:rPr>
              <a:t>It is our school policy that all children wear school uniform when attending school, or when participating in school-organised events outside normal school hours. We ask children to wear their shirts tucked into their skirts or trousers and to take pride in their personal appearance.</a:t>
            </a:r>
            <a:endParaRPr/>
          </a:p>
          <a:p>
            <a:pPr marL="0" marR="0" lvl="0" indent="0" algn="l" rtl="0">
              <a:spcBef>
                <a:spcPts val="0"/>
              </a:spcBef>
              <a:spcAft>
                <a:spcPts val="0"/>
              </a:spcAft>
              <a:buNone/>
            </a:pPr>
            <a:endParaRPr sz="1800">
              <a:solidFill>
                <a:srgbClr val="002060"/>
              </a:solidFill>
              <a:latin typeface="Calibri"/>
              <a:ea typeface="Calibri"/>
              <a:cs typeface="Calibri"/>
              <a:sym typeface="Calibri"/>
            </a:endParaRPr>
          </a:p>
          <a:p>
            <a:pPr marL="0" marR="0" lvl="0" indent="0" algn="l" rtl="0">
              <a:spcBef>
                <a:spcPts val="0"/>
              </a:spcBef>
              <a:spcAft>
                <a:spcPts val="0"/>
              </a:spcAft>
              <a:buNone/>
            </a:pPr>
            <a:r>
              <a:rPr lang="en-GB" sz="2400">
                <a:solidFill>
                  <a:srgbClr val="002060"/>
                </a:solidFill>
                <a:latin typeface="Calibri"/>
                <a:ea typeface="Calibri"/>
                <a:cs typeface="Calibri"/>
                <a:sym typeface="Calibri"/>
              </a:rPr>
              <a:t>Some items of uniform can be bought from the school uniform outfitters Stephenson’s, whilst others are easily available, at very competitive prices, at local supermarkets.</a:t>
            </a:r>
            <a:endParaRPr/>
          </a:p>
          <a:p>
            <a:pPr marL="0" marR="0" lvl="0" indent="0" algn="l" rtl="0">
              <a:spcBef>
                <a:spcPts val="0"/>
              </a:spcBef>
              <a:spcAft>
                <a:spcPts val="0"/>
              </a:spcAft>
              <a:buNone/>
            </a:pPr>
            <a:endParaRPr sz="2400">
              <a:solidFill>
                <a:srgbClr val="002060"/>
              </a:solidFill>
              <a:latin typeface="Calibri"/>
              <a:ea typeface="Calibri"/>
              <a:cs typeface="Calibri"/>
              <a:sym typeface="Calibri"/>
            </a:endParaRPr>
          </a:p>
          <a:p>
            <a:pPr marL="0" marR="0" lvl="0" indent="0" algn="l" rtl="0">
              <a:spcBef>
                <a:spcPts val="0"/>
              </a:spcBef>
              <a:spcAft>
                <a:spcPts val="0"/>
              </a:spcAft>
              <a:buNone/>
            </a:pPr>
            <a:r>
              <a:rPr lang="en-GB" sz="2400" b="1">
                <a:solidFill>
                  <a:srgbClr val="002060"/>
                </a:solidFill>
                <a:latin typeface="Calibri"/>
                <a:ea typeface="Calibri"/>
                <a:cs typeface="Calibri"/>
                <a:sym typeface="Calibri"/>
              </a:rPr>
              <a:t>PLEASE MAKE SURE ALL ITEMS ARE NAMED!</a:t>
            </a:r>
            <a:endParaRPr sz="1800" b="1">
              <a:solidFill>
                <a:srgbClr val="002060"/>
              </a:solidFill>
              <a:latin typeface="Calibri"/>
              <a:ea typeface="Calibri"/>
              <a:cs typeface="Calibri"/>
              <a:sym typeface="Calibri"/>
            </a:endParaRPr>
          </a:p>
        </p:txBody>
      </p:sp>
      <p:pic>
        <p:nvPicPr>
          <p:cNvPr id="412" name="Google Shape;412;p28"/>
          <p:cNvPicPr preferRelativeResize="0"/>
          <p:nvPr/>
        </p:nvPicPr>
        <p:blipFill rotWithShape="1">
          <a:blip r:embed="rId5">
            <a:alphaModFix/>
          </a:blip>
          <a:srcRect l="30984" t="5538" r="31026" b="-534"/>
          <a:stretch/>
        </p:blipFill>
        <p:spPr>
          <a:xfrm>
            <a:off x="7285989" y="1087210"/>
            <a:ext cx="4104647" cy="577078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29"/>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419" name="Google Shape;419;p29"/>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420" name="Google Shape;420;p29"/>
          <p:cNvPicPr preferRelativeResize="0"/>
          <p:nvPr/>
        </p:nvPicPr>
        <p:blipFill rotWithShape="1">
          <a:blip r:embed="rId4">
            <a:alphaModFix/>
          </a:blip>
          <a:srcRect/>
          <a:stretch/>
        </p:blipFill>
        <p:spPr>
          <a:xfrm>
            <a:off x="10411962" y="90150"/>
            <a:ext cx="1643964" cy="611879"/>
          </a:xfrm>
          <a:prstGeom prst="rect">
            <a:avLst/>
          </a:prstGeom>
          <a:noFill/>
          <a:ln>
            <a:noFill/>
          </a:ln>
        </p:spPr>
      </p:pic>
      <p:sp>
        <p:nvSpPr>
          <p:cNvPr id="421" name="Google Shape;421;p29"/>
          <p:cNvSpPr txBox="1">
            <a:spLocks noGrp="1"/>
          </p:cNvSpPr>
          <p:nvPr>
            <p:ph type="title"/>
          </p:nvPr>
        </p:nvSpPr>
        <p:spPr>
          <a:xfrm>
            <a:off x="2017584" y="641242"/>
            <a:ext cx="8596668" cy="6445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Our School Uniform</a:t>
            </a:r>
            <a:endParaRPr/>
          </a:p>
        </p:txBody>
      </p:sp>
      <p:pic>
        <p:nvPicPr>
          <p:cNvPr id="422" name="Google Shape;422;p29"/>
          <p:cNvPicPr preferRelativeResize="0"/>
          <p:nvPr/>
        </p:nvPicPr>
        <p:blipFill rotWithShape="1">
          <a:blip r:embed="rId5">
            <a:alphaModFix/>
          </a:blip>
          <a:srcRect/>
          <a:stretch/>
        </p:blipFill>
        <p:spPr>
          <a:xfrm>
            <a:off x="661394" y="1317438"/>
            <a:ext cx="7065098" cy="4398902"/>
          </a:xfrm>
          <a:prstGeom prst="rect">
            <a:avLst/>
          </a:prstGeom>
          <a:noFill/>
          <a:ln>
            <a:noFill/>
          </a:ln>
        </p:spPr>
      </p:pic>
      <p:sp>
        <p:nvSpPr>
          <p:cNvPr id="423" name="Google Shape;423;p29"/>
          <p:cNvSpPr txBox="1"/>
          <p:nvPr/>
        </p:nvSpPr>
        <p:spPr>
          <a:xfrm>
            <a:off x="7726492" y="1254154"/>
            <a:ext cx="3507600" cy="5017800"/>
          </a:xfrm>
          <a:prstGeom prst="rect">
            <a:avLst/>
          </a:prstGeom>
          <a:solidFill>
            <a:srgbClr val="DEF4FB"/>
          </a:solidFill>
          <a:ln w="19050"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Trebuchet MS"/>
                <a:ea typeface="Trebuchet MS"/>
                <a:cs typeface="Trebuchet MS"/>
                <a:sym typeface="Trebuchet MS"/>
              </a:rPr>
              <a:t>Pupil Premium Support – </a:t>
            </a:r>
            <a:endParaRPr/>
          </a:p>
          <a:p>
            <a:pPr marL="0" marR="0" lvl="0" indent="0" algn="l" rtl="0">
              <a:spcBef>
                <a:spcPts val="0"/>
              </a:spcBef>
              <a:spcAft>
                <a:spcPts val="0"/>
              </a:spcAft>
              <a:buNone/>
            </a:pPr>
            <a:r>
              <a:rPr lang="en-GB" sz="2000" b="1">
                <a:solidFill>
                  <a:srgbClr val="002060"/>
                </a:solidFill>
                <a:latin typeface="Trebuchet MS"/>
                <a:ea typeface="Trebuchet MS"/>
                <a:cs typeface="Trebuchet MS"/>
                <a:sym typeface="Trebuchet MS"/>
              </a:rPr>
              <a:t>School Uniform</a:t>
            </a:r>
            <a:endParaRPr/>
          </a:p>
          <a:p>
            <a:pPr marL="0" marR="0" lvl="0" indent="0" algn="l" rtl="0">
              <a:spcBef>
                <a:spcPts val="0"/>
              </a:spcBef>
              <a:spcAft>
                <a:spcPts val="0"/>
              </a:spcAft>
              <a:buNone/>
            </a:pPr>
            <a:endParaRPr sz="2000" b="1">
              <a:solidFill>
                <a:srgbClr val="002060"/>
              </a:solidFill>
              <a:latin typeface="Trebuchet MS"/>
              <a:ea typeface="Trebuchet MS"/>
              <a:cs typeface="Trebuchet MS"/>
              <a:sym typeface="Trebuchet MS"/>
            </a:endParaRPr>
          </a:p>
          <a:p>
            <a:pPr marL="0" marR="0" lvl="0" indent="0" algn="l" rtl="0">
              <a:spcBef>
                <a:spcPts val="0"/>
              </a:spcBef>
              <a:spcAft>
                <a:spcPts val="0"/>
              </a:spcAft>
              <a:buNone/>
            </a:pPr>
            <a:r>
              <a:rPr lang="en-GB" sz="2000">
                <a:solidFill>
                  <a:srgbClr val="002060"/>
                </a:solidFill>
                <a:latin typeface="Trebuchet MS"/>
                <a:ea typeface="Trebuchet MS"/>
                <a:cs typeface="Trebuchet MS"/>
                <a:sym typeface="Trebuchet MS"/>
              </a:rPr>
              <a:t>If your child is in receipt of Pupil Premium you are eligible to receive 10% off school uniform costs at Stevensons Outfitters </a:t>
            </a:r>
            <a:r>
              <a:rPr lang="en-GB" sz="2000" i="1">
                <a:solidFill>
                  <a:srgbClr val="002060"/>
                </a:solidFill>
                <a:latin typeface="Trebuchet MS"/>
                <a:ea typeface="Trebuchet MS"/>
                <a:cs typeface="Trebuchet MS"/>
                <a:sym typeface="Trebuchet MS"/>
              </a:rPr>
              <a:t>(This is not available to use elsewhere or as a cash alternative).</a:t>
            </a:r>
            <a:endParaRPr/>
          </a:p>
          <a:p>
            <a:pPr marL="0" marR="0" lvl="0" indent="0" algn="l" rtl="0">
              <a:spcBef>
                <a:spcPts val="0"/>
              </a:spcBef>
              <a:spcAft>
                <a:spcPts val="0"/>
              </a:spcAft>
              <a:buNone/>
            </a:pPr>
            <a:endParaRPr sz="2000">
              <a:solidFill>
                <a:srgbClr val="002060"/>
              </a:solidFill>
              <a:latin typeface="Trebuchet MS"/>
              <a:ea typeface="Trebuchet MS"/>
              <a:cs typeface="Trebuchet MS"/>
              <a:sym typeface="Trebuchet MS"/>
            </a:endParaRPr>
          </a:p>
          <a:p>
            <a:pPr marL="0" marR="0" lvl="0" indent="0" algn="l" rtl="0">
              <a:spcBef>
                <a:spcPts val="0"/>
              </a:spcBef>
              <a:spcAft>
                <a:spcPts val="0"/>
              </a:spcAft>
              <a:buNone/>
            </a:pPr>
            <a:r>
              <a:rPr lang="en-GB" sz="2000">
                <a:solidFill>
                  <a:srgbClr val="002060"/>
                </a:solidFill>
                <a:latin typeface="Trebuchet MS"/>
                <a:ea typeface="Trebuchet MS"/>
                <a:cs typeface="Trebuchet MS"/>
                <a:sym typeface="Trebuchet MS"/>
              </a:rPr>
              <a:t>Please get in contact with Mrs Drake in our school Office if you would like to access this offer.</a:t>
            </a:r>
            <a:endParaRPr/>
          </a:p>
        </p:txBody>
      </p:sp>
      <p:pic>
        <p:nvPicPr>
          <p:cNvPr id="424" name="Google Shape;424;p29"/>
          <p:cNvPicPr preferRelativeResize="0"/>
          <p:nvPr/>
        </p:nvPicPr>
        <p:blipFill rotWithShape="1">
          <a:blip r:embed="rId6">
            <a:alphaModFix/>
          </a:blip>
          <a:srcRect/>
          <a:stretch/>
        </p:blipFill>
        <p:spPr>
          <a:xfrm>
            <a:off x="5625275" y="5424620"/>
            <a:ext cx="1381287" cy="135168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30"/>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431" name="Google Shape;431;p30"/>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432" name="Google Shape;432;p30"/>
          <p:cNvPicPr preferRelativeResize="0"/>
          <p:nvPr/>
        </p:nvPicPr>
        <p:blipFill rotWithShape="1">
          <a:blip r:embed="rId4">
            <a:alphaModFix/>
          </a:blip>
          <a:srcRect/>
          <a:stretch/>
        </p:blipFill>
        <p:spPr>
          <a:xfrm>
            <a:off x="10411962" y="106488"/>
            <a:ext cx="1643964" cy="611879"/>
          </a:xfrm>
          <a:prstGeom prst="rect">
            <a:avLst/>
          </a:prstGeom>
          <a:noFill/>
          <a:ln>
            <a:noFill/>
          </a:ln>
        </p:spPr>
      </p:pic>
      <p:sp>
        <p:nvSpPr>
          <p:cNvPr id="433" name="Google Shape;433;p30"/>
          <p:cNvSpPr txBox="1">
            <a:spLocks noGrp="1"/>
          </p:cNvSpPr>
          <p:nvPr>
            <p:ph type="title"/>
          </p:nvPr>
        </p:nvSpPr>
        <p:spPr>
          <a:xfrm>
            <a:off x="216605" y="977355"/>
            <a:ext cx="8596668" cy="6445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PE Kit</a:t>
            </a:r>
            <a:endParaRPr/>
          </a:p>
        </p:txBody>
      </p:sp>
      <p:sp>
        <p:nvSpPr>
          <p:cNvPr id="434" name="Google Shape;434;p30"/>
          <p:cNvSpPr txBox="1"/>
          <p:nvPr/>
        </p:nvSpPr>
        <p:spPr>
          <a:xfrm>
            <a:off x="216605" y="1621909"/>
            <a:ext cx="952611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Trebuchet MS"/>
                <a:ea typeface="Trebuchet MS"/>
                <a:cs typeface="Trebuchet MS"/>
                <a:sym typeface="Trebuchet MS"/>
              </a:rPr>
              <a:t>From September, all pupils are required to wear a PE kit, on the days they have PE. They will be told when this is in September. </a:t>
            </a:r>
            <a:endParaRPr/>
          </a:p>
        </p:txBody>
      </p:sp>
      <p:pic>
        <p:nvPicPr>
          <p:cNvPr id="435" name="Google Shape;435;p30"/>
          <p:cNvPicPr preferRelativeResize="0"/>
          <p:nvPr/>
        </p:nvPicPr>
        <p:blipFill rotWithShape="1">
          <a:blip r:embed="rId5">
            <a:alphaModFix/>
          </a:blip>
          <a:srcRect/>
          <a:stretch/>
        </p:blipFill>
        <p:spPr>
          <a:xfrm>
            <a:off x="575833" y="2993571"/>
            <a:ext cx="2697439" cy="2789464"/>
          </a:xfrm>
          <a:prstGeom prst="rect">
            <a:avLst/>
          </a:prstGeom>
          <a:noFill/>
          <a:ln>
            <a:noFill/>
          </a:ln>
        </p:spPr>
      </p:pic>
      <p:pic>
        <p:nvPicPr>
          <p:cNvPr id="436" name="Google Shape;436;p30"/>
          <p:cNvPicPr preferRelativeResize="0"/>
          <p:nvPr/>
        </p:nvPicPr>
        <p:blipFill rotWithShape="1">
          <a:blip r:embed="rId6">
            <a:alphaModFix/>
          </a:blip>
          <a:srcRect/>
          <a:stretch/>
        </p:blipFill>
        <p:spPr>
          <a:xfrm>
            <a:off x="3551463" y="2770136"/>
            <a:ext cx="2305050" cy="3454400"/>
          </a:xfrm>
          <a:prstGeom prst="rect">
            <a:avLst/>
          </a:prstGeom>
          <a:noFill/>
          <a:ln>
            <a:noFill/>
          </a:ln>
        </p:spPr>
      </p:pic>
      <p:pic>
        <p:nvPicPr>
          <p:cNvPr id="437" name="Google Shape;437;p30"/>
          <p:cNvPicPr preferRelativeResize="0"/>
          <p:nvPr/>
        </p:nvPicPr>
        <p:blipFill rotWithShape="1">
          <a:blip r:embed="rId7">
            <a:alphaModFix/>
          </a:blip>
          <a:srcRect/>
          <a:stretch/>
        </p:blipFill>
        <p:spPr>
          <a:xfrm>
            <a:off x="6466117" y="3244032"/>
            <a:ext cx="1619250" cy="2828925"/>
          </a:xfrm>
          <a:prstGeom prst="rect">
            <a:avLst/>
          </a:prstGeom>
          <a:noFill/>
          <a:ln>
            <a:noFill/>
          </a:ln>
        </p:spPr>
      </p:pic>
      <p:pic>
        <p:nvPicPr>
          <p:cNvPr id="438" name="Google Shape;438;p30"/>
          <p:cNvPicPr preferRelativeResize="0"/>
          <p:nvPr/>
        </p:nvPicPr>
        <p:blipFill rotWithShape="1">
          <a:blip r:embed="rId8">
            <a:alphaModFix/>
          </a:blip>
          <a:srcRect/>
          <a:stretch/>
        </p:blipFill>
        <p:spPr>
          <a:xfrm>
            <a:off x="9169914" y="3294951"/>
            <a:ext cx="2484096" cy="218670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32"/>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445" name="Google Shape;445;p32"/>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446" name="Google Shape;446;p32"/>
          <p:cNvPicPr preferRelativeResize="0"/>
          <p:nvPr/>
        </p:nvPicPr>
        <p:blipFill rotWithShape="1">
          <a:blip r:embed="rId4">
            <a:alphaModFix/>
          </a:blip>
          <a:srcRect/>
          <a:stretch/>
        </p:blipFill>
        <p:spPr>
          <a:xfrm>
            <a:off x="10351186" y="106488"/>
            <a:ext cx="1643964" cy="611879"/>
          </a:xfrm>
          <a:prstGeom prst="rect">
            <a:avLst/>
          </a:prstGeom>
          <a:noFill/>
          <a:ln>
            <a:noFill/>
          </a:ln>
        </p:spPr>
      </p:pic>
      <p:sp>
        <p:nvSpPr>
          <p:cNvPr id="447" name="Google Shape;447;p32"/>
          <p:cNvSpPr txBox="1">
            <a:spLocks noGrp="1"/>
          </p:cNvSpPr>
          <p:nvPr>
            <p:ph type="title"/>
          </p:nvPr>
        </p:nvSpPr>
        <p:spPr>
          <a:xfrm>
            <a:off x="162176" y="847861"/>
            <a:ext cx="8596668" cy="6445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Behaviour &amp; Rewards</a:t>
            </a:r>
            <a:endParaRPr/>
          </a:p>
        </p:txBody>
      </p:sp>
      <p:sp>
        <p:nvSpPr>
          <p:cNvPr id="448" name="Google Shape;448;p32"/>
          <p:cNvSpPr txBox="1"/>
          <p:nvPr/>
        </p:nvSpPr>
        <p:spPr>
          <a:xfrm>
            <a:off x="343697" y="1822808"/>
            <a:ext cx="7200000" cy="3478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alibri"/>
                <a:ea typeface="Calibri"/>
                <a:cs typeface="Calibri"/>
                <a:sym typeface="Calibri"/>
              </a:rPr>
              <a:t>We have clear, consistent boundaries for the children and use restorative practices to repair any minor behaviour incidents. </a:t>
            </a:r>
            <a:endParaRPr sz="2000">
              <a:solidFill>
                <a:srgbClr val="002060"/>
              </a:solidFill>
              <a:latin typeface="Calibri"/>
              <a:ea typeface="Calibri"/>
              <a:cs typeface="Calibri"/>
              <a:sym typeface="Calibri"/>
            </a:endParaRPr>
          </a:p>
          <a:p>
            <a:pPr marL="0" marR="0" lvl="0" indent="0" algn="l" rtl="0">
              <a:spcBef>
                <a:spcPts val="0"/>
              </a:spcBef>
              <a:spcAft>
                <a:spcPts val="0"/>
              </a:spcAft>
              <a:buNone/>
            </a:pPr>
            <a:endParaRPr sz="2000">
              <a:solidFill>
                <a:srgbClr val="002060"/>
              </a:solidFill>
              <a:latin typeface="Calibri"/>
              <a:ea typeface="Calibri"/>
              <a:cs typeface="Calibri"/>
              <a:sym typeface="Calibri"/>
            </a:endParaRPr>
          </a:p>
          <a:p>
            <a:pPr marL="0" marR="0" lvl="0" indent="0" algn="l" rtl="0">
              <a:spcBef>
                <a:spcPts val="0"/>
              </a:spcBef>
              <a:spcAft>
                <a:spcPts val="0"/>
              </a:spcAft>
              <a:buNone/>
            </a:pPr>
            <a:endParaRPr sz="2000">
              <a:solidFill>
                <a:srgbClr val="002060"/>
              </a:solidFill>
              <a:latin typeface="Calibri"/>
              <a:ea typeface="Calibri"/>
              <a:cs typeface="Calibri"/>
              <a:sym typeface="Calibri"/>
            </a:endParaRPr>
          </a:p>
          <a:p>
            <a:pPr marL="0" marR="0" lvl="0" indent="0" algn="l" rtl="0">
              <a:spcBef>
                <a:spcPts val="0"/>
              </a:spcBef>
              <a:spcAft>
                <a:spcPts val="0"/>
              </a:spcAft>
              <a:buNone/>
            </a:pPr>
            <a:r>
              <a:rPr lang="en-GB" sz="2000">
                <a:solidFill>
                  <a:srgbClr val="002060"/>
                </a:solidFill>
                <a:latin typeface="Calibri"/>
                <a:ea typeface="Calibri"/>
                <a:cs typeface="Calibri"/>
                <a:sym typeface="Calibri"/>
              </a:rPr>
              <a:t>In September, you will receive a copy of the behaviour policy outlining how we praise children and the consequences given for children who do not adhere to the behaviour policy. </a:t>
            </a:r>
            <a:endParaRPr sz="2000">
              <a:solidFill>
                <a:srgbClr val="002060"/>
              </a:solidFill>
              <a:latin typeface="Calibri"/>
              <a:ea typeface="Calibri"/>
              <a:cs typeface="Calibri"/>
              <a:sym typeface="Calibri"/>
            </a:endParaRPr>
          </a:p>
          <a:p>
            <a:pPr marL="0" marR="0" lvl="0" indent="0" algn="l" rtl="0">
              <a:spcBef>
                <a:spcPts val="0"/>
              </a:spcBef>
              <a:spcAft>
                <a:spcPts val="0"/>
              </a:spcAft>
              <a:buNone/>
            </a:pPr>
            <a:endParaRPr sz="2000">
              <a:solidFill>
                <a:srgbClr val="002060"/>
              </a:solidFill>
              <a:latin typeface="Calibri"/>
              <a:ea typeface="Calibri"/>
              <a:cs typeface="Calibri"/>
              <a:sym typeface="Calibri"/>
            </a:endParaRPr>
          </a:p>
          <a:p>
            <a:pPr marL="0" marR="0" lvl="0" indent="0" algn="l" rtl="0">
              <a:spcBef>
                <a:spcPts val="0"/>
              </a:spcBef>
              <a:spcAft>
                <a:spcPts val="0"/>
              </a:spcAft>
              <a:buNone/>
            </a:pPr>
            <a:r>
              <a:rPr lang="en-GB" sz="2000">
                <a:solidFill>
                  <a:srgbClr val="002060"/>
                </a:solidFill>
                <a:latin typeface="Calibri"/>
                <a:ea typeface="Calibri"/>
                <a:cs typeface="Calibri"/>
                <a:sym typeface="Calibri"/>
              </a:rPr>
              <a:t>We want to celebrate your child’s achievements both in and out of school so please send these to the school office so these can be shared on our newsletter and </a:t>
            </a:r>
            <a:r>
              <a:rPr lang="en-GB" sz="2000" u="sng">
                <a:solidFill>
                  <a:schemeClr val="hlink"/>
                </a:solidFill>
                <a:latin typeface="Calibri"/>
                <a:ea typeface="Calibri"/>
                <a:cs typeface="Calibri"/>
                <a:sym typeface="Calibri"/>
                <a:hlinkClick r:id="rId5"/>
              </a:rPr>
              <a:t>Facebook page. </a:t>
            </a:r>
            <a:endParaRPr sz="2000">
              <a:solidFill>
                <a:srgbClr val="002060"/>
              </a:solidFill>
              <a:latin typeface="Calibri"/>
              <a:ea typeface="Calibri"/>
              <a:cs typeface="Calibri"/>
              <a:sym typeface="Calibri"/>
            </a:endParaRPr>
          </a:p>
        </p:txBody>
      </p:sp>
      <p:sp>
        <p:nvSpPr>
          <p:cNvPr id="449" name="Google Shape;449;p32"/>
          <p:cNvSpPr txBox="1"/>
          <p:nvPr/>
        </p:nvSpPr>
        <p:spPr>
          <a:xfrm>
            <a:off x="7787588" y="1912104"/>
            <a:ext cx="3875314"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u="sng">
                <a:solidFill>
                  <a:srgbClr val="002060"/>
                </a:solidFill>
                <a:latin typeface="Calibri"/>
                <a:ea typeface="Calibri"/>
                <a:cs typeface="Calibri"/>
                <a:sym typeface="Calibri"/>
              </a:rPr>
              <a:t>RESTORATIVE CONFERENCING – </a:t>
            </a:r>
            <a:r>
              <a:rPr lang="en-GB" sz="1800" b="1" i="1">
                <a:solidFill>
                  <a:srgbClr val="002060"/>
                </a:solidFill>
                <a:latin typeface="Calibri"/>
                <a:ea typeface="Calibri"/>
                <a:cs typeface="Calibri"/>
                <a:sym typeface="Calibri"/>
              </a:rPr>
              <a:t>Used once a child is calm to help reflect on incidence of negative behaviour.</a:t>
            </a:r>
            <a:endParaRPr/>
          </a:p>
          <a:p>
            <a:pPr marL="0" marR="0" lvl="0" indent="0" algn="l" rtl="0">
              <a:spcBef>
                <a:spcPts val="0"/>
              </a:spcBef>
              <a:spcAft>
                <a:spcPts val="0"/>
              </a:spcAft>
              <a:buNone/>
            </a:pPr>
            <a:endParaRPr sz="1800">
              <a:solidFill>
                <a:srgbClr val="002060"/>
              </a:solidFill>
              <a:latin typeface="Calibri"/>
              <a:ea typeface="Calibri"/>
              <a:cs typeface="Calibri"/>
              <a:sym typeface="Calibri"/>
            </a:endParaRPr>
          </a:p>
          <a:p>
            <a:pPr marL="0" marR="0" lvl="0" indent="0" algn="l" rtl="0">
              <a:spcBef>
                <a:spcPts val="0"/>
              </a:spcBef>
              <a:spcAft>
                <a:spcPts val="0"/>
              </a:spcAft>
              <a:buNone/>
            </a:pPr>
            <a:r>
              <a:rPr lang="en-GB" sz="1800">
                <a:solidFill>
                  <a:srgbClr val="002060"/>
                </a:solidFill>
                <a:latin typeface="Calibri"/>
                <a:ea typeface="Calibri"/>
                <a:cs typeface="Calibri"/>
                <a:sym typeface="Calibri"/>
              </a:rPr>
              <a:t>What happened?</a:t>
            </a:r>
            <a:endParaRPr/>
          </a:p>
          <a:p>
            <a:pPr marL="0" marR="0" lvl="0" indent="0" algn="l" rtl="0">
              <a:spcBef>
                <a:spcPts val="0"/>
              </a:spcBef>
              <a:spcAft>
                <a:spcPts val="0"/>
              </a:spcAft>
              <a:buNone/>
            </a:pPr>
            <a:r>
              <a:rPr lang="en-GB" sz="1800">
                <a:solidFill>
                  <a:srgbClr val="002060"/>
                </a:solidFill>
                <a:latin typeface="Calibri"/>
                <a:ea typeface="Calibri"/>
                <a:cs typeface="Calibri"/>
                <a:sym typeface="Calibri"/>
              </a:rPr>
              <a:t>What were you thinking/feeling?</a:t>
            </a:r>
            <a:endParaRPr/>
          </a:p>
          <a:p>
            <a:pPr marL="0" marR="0" lvl="0" indent="0" algn="l" rtl="0">
              <a:spcBef>
                <a:spcPts val="0"/>
              </a:spcBef>
              <a:spcAft>
                <a:spcPts val="0"/>
              </a:spcAft>
              <a:buNone/>
            </a:pPr>
            <a:r>
              <a:rPr lang="en-GB" sz="1800">
                <a:solidFill>
                  <a:srgbClr val="002060"/>
                </a:solidFill>
                <a:latin typeface="Calibri"/>
                <a:ea typeface="Calibri"/>
                <a:cs typeface="Calibri"/>
                <a:sym typeface="Calibri"/>
              </a:rPr>
              <a:t>What needs to happen to put it right?</a:t>
            </a:r>
            <a:endParaRPr/>
          </a:p>
          <a:p>
            <a:pPr marL="0" marR="0" lvl="0" indent="0" algn="l" rtl="0">
              <a:spcBef>
                <a:spcPts val="0"/>
              </a:spcBef>
              <a:spcAft>
                <a:spcPts val="0"/>
              </a:spcAft>
              <a:buNone/>
            </a:pPr>
            <a:r>
              <a:rPr lang="en-GB" sz="1800">
                <a:solidFill>
                  <a:srgbClr val="002060"/>
                </a:solidFill>
                <a:latin typeface="Calibri"/>
                <a:ea typeface="Calibri"/>
                <a:cs typeface="Calibri"/>
                <a:sym typeface="Calibri"/>
              </a:rPr>
              <a:t>What are you going to do differently next time?</a:t>
            </a:r>
            <a:endParaRPr sz="1800">
              <a:solidFill>
                <a:schemeClr val="dk1"/>
              </a:solidFill>
              <a:latin typeface="Trebuchet MS"/>
              <a:ea typeface="Trebuchet MS"/>
              <a:cs typeface="Trebuchet MS"/>
              <a:sym typeface="Trebuchet MS"/>
            </a:endParaRPr>
          </a:p>
        </p:txBody>
      </p:sp>
      <p:pic>
        <p:nvPicPr>
          <p:cNvPr id="450" name="Google Shape;450;p32" descr="Chat outline"/>
          <p:cNvPicPr preferRelativeResize="0"/>
          <p:nvPr/>
        </p:nvPicPr>
        <p:blipFill rotWithShape="1">
          <a:blip r:embed="rId6">
            <a:alphaModFix/>
          </a:blip>
          <a:srcRect/>
          <a:stretch/>
        </p:blipFill>
        <p:spPr>
          <a:xfrm>
            <a:off x="8709582" y="4294499"/>
            <a:ext cx="2031325" cy="2031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35"/>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457" name="Google Shape;457;p35"/>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458" name="Google Shape;458;p35"/>
          <p:cNvPicPr preferRelativeResize="0"/>
          <p:nvPr/>
        </p:nvPicPr>
        <p:blipFill rotWithShape="1">
          <a:blip r:embed="rId4">
            <a:alphaModFix/>
          </a:blip>
          <a:srcRect/>
          <a:stretch/>
        </p:blipFill>
        <p:spPr>
          <a:xfrm>
            <a:off x="10411962" y="165516"/>
            <a:ext cx="1643964" cy="611879"/>
          </a:xfrm>
          <a:prstGeom prst="rect">
            <a:avLst/>
          </a:prstGeom>
          <a:noFill/>
          <a:ln>
            <a:noFill/>
          </a:ln>
        </p:spPr>
      </p:pic>
      <p:sp>
        <p:nvSpPr>
          <p:cNvPr id="459" name="Google Shape;459;p35"/>
          <p:cNvSpPr txBox="1">
            <a:spLocks noGrp="1"/>
          </p:cNvSpPr>
          <p:nvPr>
            <p:ph type="title"/>
          </p:nvPr>
        </p:nvSpPr>
        <p:spPr>
          <a:xfrm>
            <a:off x="677334" y="609600"/>
            <a:ext cx="8596668" cy="6445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How can I help my child?</a:t>
            </a:r>
            <a:endParaRPr/>
          </a:p>
        </p:txBody>
      </p:sp>
      <p:sp>
        <p:nvSpPr>
          <p:cNvPr id="460" name="Google Shape;460;p35"/>
          <p:cNvSpPr txBox="1"/>
          <p:nvPr/>
        </p:nvSpPr>
        <p:spPr>
          <a:xfrm>
            <a:off x="555495" y="1443841"/>
            <a:ext cx="9219900" cy="5295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2060"/>
              </a:buClr>
              <a:buSzPts val="2000"/>
              <a:buFont typeface="Arial"/>
              <a:buChar char="•"/>
            </a:pPr>
            <a:r>
              <a:rPr lang="en-GB" sz="2000">
                <a:solidFill>
                  <a:srgbClr val="002060"/>
                </a:solidFill>
                <a:latin typeface="Verdana"/>
                <a:ea typeface="Verdana"/>
                <a:cs typeface="Verdana"/>
                <a:sym typeface="Verdana"/>
              </a:rPr>
              <a:t>Tell us about your child - YOU KNOW THEM BEST!</a:t>
            </a:r>
            <a:endParaRPr/>
          </a:p>
          <a:p>
            <a:pPr marL="285750" marR="0" lvl="0" indent="-158750" algn="l" rtl="0">
              <a:spcBef>
                <a:spcPts val="0"/>
              </a:spcBef>
              <a:spcAft>
                <a:spcPts val="0"/>
              </a:spcAft>
              <a:buClr>
                <a:schemeClr val="dk1"/>
              </a:buClr>
              <a:buSzPts val="2000"/>
              <a:buFont typeface="Arial"/>
              <a:buNone/>
            </a:pPr>
            <a:endParaRPr sz="2000">
              <a:solidFill>
                <a:srgbClr val="002060"/>
              </a:solidFill>
              <a:latin typeface="Verdana"/>
              <a:ea typeface="Verdana"/>
              <a:cs typeface="Verdana"/>
              <a:sym typeface="Verdana"/>
            </a:endParaRPr>
          </a:p>
          <a:p>
            <a:pPr marL="285750" marR="0" lvl="0" indent="-285750" algn="l" rtl="0">
              <a:spcBef>
                <a:spcPts val="0"/>
              </a:spcBef>
              <a:spcAft>
                <a:spcPts val="0"/>
              </a:spcAft>
              <a:buClr>
                <a:srgbClr val="002060"/>
              </a:buClr>
              <a:buSzPts val="2000"/>
              <a:buFont typeface="Arial"/>
              <a:buChar char="•"/>
            </a:pPr>
            <a:r>
              <a:rPr lang="en-GB" sz="2000">
                <a:solidFill>
                  <a:srgbClr val="002060"/>
                </a:solidFill>
                <a:latin typeface="Verdana"/>
                <a:ea typeface="Verdana"/>
                <a:cs typeface="Verdana"/>
                <a:sym typeface="Verdana"/>
              </a:rPr>
              <a:t>Talk to your child’s Class teacher; keep an open dialogue going and share any concerns and feedback.</a:t>
            </a:r>
            <a:endParaRPr/>
          </a:p>
          <a:p>
            <a:pPr marL="0" marR="0" lvl="0" indent="0" algn="l" rtl="0">
              <a:spcBef>
                <a:spcPts val="0"/>
              </a:spcBef>
              <a:spcAft>
                <a:spcPts val="0"/>
              </a:spcAft>
              <a:buNone/>
            </a:pPr>
            <a:endParaRPr sz="2000">
              <a:solidFill>
                <a:srgbClr val="002060"/>
              </a:solidFill>
              <a:latin typeface="Verdana"/>
              <a:ea typeface="Verdana"/>
              <a:cs typeface="Verdana"/>
              <a:sym typeface="Verdana"/>
            </a:endParaRPr>
          </a:p>
          <a:p>
            <a:pPr marL="285750" marR="0" lvl="0" indent="-285750" algn="l" rtl="0">
              <a:spcBef>
                <a:spcPts val="0"/>
              </a:spcBef>
              <a:spcAft>
                <a:spcPts val="0"/>
              </a:spcAft>
              <a:buClr>
                <a:srgbClr val="002060"/>
              </a:buClr>
              <a:buSzPts val="2000"/>
              <a:buFont typeface="Arial"/>
              <a:buChar char="•"/>
            </a:pPr>
            <a:r>
              <a:rPr lang="en-GB" sz="2000">
                <a:solidFill>
                  <a:srgbClr val="002060"/>
                </a:solidFill>
                <a:latin typeface="Verdana"/>
                <a:ea typeface="Verdana"/>
                <a:cs typeface="Verdana"/>
                <a:sym typeface="Verdana"/>
              </a:rPr>
              <a:t>If your child is on SEN Support or has an EHCP, please attend all the review meetings or let us know if you can’t make it. Look out for our SENDCo Surgery next term to pop in and have a chat.</a:t>
            </a:r>
            <a:endParaRPr/>
          </a:p>
          <a:p>
            <a:pPr marL="285750" marR="0" lvl="0" indent="-158750" algn="l" rtl="0">
              <a:spcBef>
                <a:spcPts val="0"/>
              </a:spcBef>
              <a:spcAft>
                <a:spcPts val="0"/>
              </a:spcAft>
              <a:buClr>
                <a:schemeClr val="dk1"/>
              </a:buClr>
              <a:buSzPts val="2000"/>
              <a:buFont typeface="Arial"/>
              <a:buNone/>
            </a:pPr>
            <a:endParaRPr sz="2000">
              <a:solidFill>
                <a:srgbClr val="002060"/>
              </a:solidFill>
              <a:latin typeface="Verdana"/>
              <a:ea typeface="Verdana"/>
              <a:cs typeface="Verdana"/>
              <a:sym typeface="Verdana"/>
            </a:endParaRPr>
          </a:p>
          <a:p>
            <a:pPr marL="285750" marR="0" lvl="0" indent="-285750" algn="l" rtl="0">
              <a:spcBef>
                <a:spcPts val="0"/>
              </a:spcBef>
              <a:spcAft>
                <a:spcPts val="0"/>
              </a:spcAft>
              <a:buClr>
                <a:srgbClr val="002060"/>
              </a:buClr>
              <a:buSzPts val="2000"/>
              <a:buFont typeface="Arial"/>
              <a:buChar char="•"/>
            </a:pPr>
            <a:r>
              <a:rPr lang="en-GB" sz="2000">
                <a:solidFill>
                  <a:srgbClr val="002060"/>
                </a:solidFill>
                <a:latin typeface="Verdana"/>
                <a:ea typeface="Verdana"/>
                <a:cs typeface="Verdana"/>
                <a:sym typeface="Verdana"/>
              </a:rPr>
              <a:t>Contact the school Office to arrange a phone call or meeting with our Pastoral Support Officer if you or your child are struggling or have concerns. </a:t>
            </a:r>
            <a:endParaRPr/>
          </a:p>
          <a:p>
            <a:pPr marL="285750" marR="0" lvl="0" indent="-158750" algn="l" rtl="0">
              <a:spcBef>
                <a:spcPts val="0"/>
              </a:spcBef>
              <a:spcAft>
                <a:spcPts val="0"/>
              </a:spcAft>
              <a:buClr>
                <a:schemeClr val="dk1"/>
              </a:buClr>
              <a:buSzPts val="2000"/>
              <a:buFont typeface="Arial"/>
              <a:buNone/>
            </a:pPr>
            <a:endParaRPr sz="2000">
              <a:solidFill>
                <a:srgbClr val="002060"/>
              </a:solidFill>
              <a:latin typeface="Verdana"/>
              <a:ea typeface="Verdana"/>
              <a:cs typeface="Verdana"/>
              <a:sym typeface="Verdana"/>
            </a:endParaRPr>
          </a:p>
          <a:p>
            <a:pPr marL="285750" marR="0" lvl="0" indent="-285750" algn="l" rtl="0">
              <a:spcBef>
                <a:spcPts val="0"/>
              </a:spcBef>
              <a:spcAft>
                <a:spcPts val="0"/>
              </a:spcAft>
              <a:buClr>
                <a:srgbClr val="002060"/>
              </a:buClr>
              <a:buSzPts val="2000"/>
              <a:buFont typeface="Arial"/>
              <a:buChar char="•"/>
            </a:pPr>
            <a:r>
              <a:rPr lang="en-GB" sz="2000">
                <a:solidFill>
                  <a:srgbClr val="002060"/>
                </a:solidFill>
                <a:latin typeface="Verdana"/>
                <a:ea typeface="Verdana"/>
                <a:cs typeface="Verdana"/>
                <a:sym typeface="Verdana"/>
              </a:rPr>
              <a:t>Read with them every day and complete other homework tasks set.</a:t>
            </a:r>
            <a:endParaRPr/>
          </a:p>
          <a:p>
            <a:pPr marL="285750" marR="0" lvl="0" indent="-158750" algn="l" rtl="0">
              <a:spcBef>
                <a:spcPts val="0"/>
              </a:spcBef>
              <a:spcAft>
                <a:spcPts val="0"/>
              </a:spcAft>
              <a:buClr>
                <a:schemeClr val="dk1"/>
              </a:buClr>
              <a:buSzPts val="2000"/>
              <a:buFont typeface="Arial"/>
              <a:buNone/>
            </a:pPr>
            <a:endParaRPr sz="2000">
              <a:solidFill>
                <a:srgbClr val="002060"/>
              </a:solidFill>
              <a:latin typeface="Verdana"/>
              <a:ea typeface="Verdana"/>
              <a:cs typeface="Verdana"/>
              <a:sym typeface="Verdana"/>
            </a:endParaRPr>
          </a:p>
          <a:p>
            <a:pPr marL="285750" marR="0" lvl="0" indent="-285750" algn="l" rtl="0">
              <a:spcBef>
                <a:spcPts val="0"/>
              </a:spcBef>
              <a:spcAft>
                <a:spcPts val="0"/>
              </a:spcAft>
              <a:buClr>
                <a:srgbClr val="002060"/>
              </a:buClr>
              <a:buSzPts val="2000"/>
              <a:buFont typeface="Arial"/>
              <a:buChar char="•"/>
            </a:pPr>
            <a:r>
              <a:rPr lang="en-GB" sz="2000">
                <a:solidFill>
                  <a:srgbClr val="002060"/>
                </a:solidFill>
                <a:latin typeface="Verdana"/>
                <a:ea typeface="Verdana"/>
                <a:cs typeface="Verdana"/>
                <a:sym typeface="Verdana"/>
              </a:rPr>
              <a:t>Read the school Newsletter – It’s a good source of information!</a:t>
            </a:r>
            <a:endParaRPr/>
          </a:p>
          <a:p>
            <a:pPr marL="0" marR="0" lvl="0" indent="0" algn="l" rtl="0">
              <a:spcBef>
                <a:spcPts val="0"/>
              </a:spcBef>
              <a:spcAft>
                <a:spcPts val="0"/>
              </a:spcAft>
              <a:buNone/>
            </a:pPr>
            <a:endParaRPr sz="1800">
              <a:solidFill>
                <a:srgbClr val="002060"/>
              </a:solidFill>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37"/>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467" name="Google Shape;467;p37"/>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468" name="Google Shape;468;p37"/>
          <p:cNvPicPr preferRelativeResize="0"/>
          <p:nvPr/>
        </p:nvPicPr>
        <p:blipFill rotWithShape="1">
          <a:blip r:embed="rId4">
            <a:alphaModFix/>
          </a:blip>
          <a:srcRect/>
          <a:stretch/>
        </p:blipFill>
        <p:spPr>
          <a:xfrm>
            <a:off x="10411962" y="106488"/>
            <a:ext cx="1643964" cy="611879"/>
          </a:xfrm>
          <a:prstGeom prst="rect">
            <a:avLst/>
          </a:prstGeom>
          <a:noFill/>
          <a:ln>
            <a:noFill/>
          </a:ln>
        </p:spPr>
      </p:pic>
      <p:sp>
        <p:nvSpPr>
          <p:cNvPr id="469" name="Google Shape;469;p37"/>
          <p:cNvSpPr txBox="1">
            <a:spLocks noGrp="1"/>
          </p:cNvSpPr>
          <p:nvPr>
            <p:ph type="title"/>
          </p:nvPr>
        </p:nvSpPr>
        <p:spPr>
          <a:xfrm>
            <a:off x="2112534" y="2209801"/>
            <a:ext cx="5777895" cy="263434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8000"/>
              <a:buFont typeface="Trebuchet MS"/>
              <a:buNone/>
            </a:pPr>
            <a:r>
              <a:rPr lang="en-GB" sz="8000" b="1"/>
              <a:t>Any 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2"/>
          <p:cNvSpPr txBox="1">
            <a:spLocks noGrp="1"/>
          </p:cNvSpPr>
          <p:nvPr>
            <p:ph type="title"/>
          </p:nvPr>
        </p:nvSpPr>
        <p:spPr>
          <a:xfrm>
            <a:off x="413388" y="718367"/>
            <a:ext cx="8596668" cy="7205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Class Structure 2024 - 2025</a:t>
            </a:r>
            <a:endParaRPr/>
          </a:p>
        </p:txBody>
      </p:sp>
      <p:pic>
        <p:nvPicPr>
          <p:cNvPr id="176" name="Google Shape;176;p12"/>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177" name="Google Shape;177;p12"/>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178" name="Google Shape;178;p12"/>
          <p:cNvPicPr preferRelativeResize="0"/>
          <p:nvPr/>
        </p:nvPicPr>
        <p:blipFill rotWithShape="1">
          <a:blip r:embed="rId4">
            <a:alphaModFix/>
          </a:blip>
          <a:srcRect/>
          <a:stretch/>
        </p:blipFill>
        <p:spPr>
          <a:xfrm>
            <a:off x="10411962" y="165516"/>
            <a:ext cx="1643964" cy="611879"/>
          </a:xfrm>
          <a:prstGeom prst="rect">
            <a:avLst/>
          </a:prstGeom>
          <a:noFill/>
          <a:ln>
            <a:noFill/>
          </a:ln>
        </p:spPr>
      </p:pic>
      <p:sp>
        <p:nvSpPr>
          <p:cNvPr id="179" name="Google Shape;179;p12"/>
          <p:cNvSpPr/>
          <p:nvPr/>
        </p:nvSpPr>
        <p:spPr>
          <a:xfrm>
            <a:off x="1081890" y="1671000"/>
            <a:ext cx="3125993" cy="1990067"/>
          </a:xfrm>
          <a:prstGeom prst="roundRect">
            <a:avLst>
              <a:gd name="adj" fmla="val 16667"/>
            </a:avLst>
          </a:prstGeom>
          <a:solidFill>
            <a:schemeClr val="accent1"/>
          </a:solidFill>
          <a:ln w="19050" cap="rnd" cmpd="sng">
            <a:solidFill>
              <a:srgbClr val="4594A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Trebuchet MS"/>
                <a:ea typeface="Trebuchet MS"/>
                <a:cs typeface="Trebuchet MS"/>
                <a:sym typeface="Trebuchet MS"/>
              </a:rPr>
              <a:t>Skylarks</a:t>
            </a:r>
            <a:endParaRPr/>
          </a:p>
          <a:p>
            <a:pPr marL="0" marR="0" lvl="0" indent="0" algn="ctr" rtl="0">
              <a:spcBef>
                <a:spcPts val="0"/>
              </a:spcBef>
              <a:spcAft>
                <a:spcPts val="0"/>
              </a:spcAft>
              <a:buNone/>
            </a:pPr>
            <a:r>
              <a:rPr lang="en-GB" sz="2400">
                <a:solidFill>
                  <a:schemeClr val="lt1"/>
                </a:solidFill>
                <a:latin typeface="Trebuchet MS"/>
                <a:ea typeface="Trebuchet MS"/>
                <a:cs typeface="Trebuchet MS"/>
                <a:sym typeface="Trebuchet MS"/>
              </a:rPr>
              <a:t>Year 3 </a:t>
            </a:r>
            <a:endParaRPr sz="2400">
              <a:solidFill>
                <a:schemeClr val="lt1"/>
              </a:solidFill>
              <a:latin typeface="Trebuchet MS"/>
              <a:ea typeface="Trebuchet MS"/>
              <a:cs typeface="Trebuchet MS"/>
              <a:sym typeface="Trebuchet MS"/>
            </a:endParaRPr>
          </a:p>
        </p:txBody>
      </p:sp>
      <p:sp>
        <p:nvSpPr>
          <p:cNvPr id="180" name="Google Shape;180;p12"/>
          <p:cNvSpPr/>
          <p:nvPr/>
        </p:nvSpPr>
        <p:spPr>
          <a:xfrm>
            <a:off x="4755263" y="1670999"/>
            <a:ext cx="3125993" cy="1990067"/>
          </a:xfrm>
          <a:prstGeom prst="roundRect">
            <a:avLst>
              <a:gd name="adj" fmla="val 16667"/>
            </a:avLst>
          </a:prstGeom>
          <a:solidFill>
            <a:schemeClr val="accent1"/>
          </a:solidFill>
          <a:ln w="19050" cap="rnd" cmpd="sng">
            <a:solidFill>
              <a:srgbClr val="4594A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Trebuchet MS"/>
                <a:ea typeface="Trebuchet MS"/>
                <a:cs typeface="Trebuchet MS"/>
                <a:sym typeface="Trebuchet MS"/>
              </a:rPr>
              <a:t>Woodpeckers</a:t>
            </a:r>
            <a:endParaRPr/>
          </a:p>
          <a:p>
            <a:pPr marL="0" marR="0" lvl="0" indent="0" algn="ctr" rtl="0">
              <a:spcBef>
                <a:spcPts val="0"/>
              </a:spcBef>
              <a:spcAft>
                <a:spcPts val="0"/>
              </a:spcAft>
              <a:buNone/>
            </a:pPr>
            <a:r>
              <a:rPr lang="en-GB" sz="2400">
                <a:solidFill>
                  <a:schemeClr val="lt1"/>
                </a:solidFill>
                <a:latin typeface="Trebuchet MS"/>
                <a:ea typeface="Trebuchet MS"/>
                <a:cs typeface="Trebuchet MS"/>
                <a:sym typeface="Trebuchet MS"/>
              </a:rPr>
              <a:t>Year 3 </a:t>
            </a:r>
            <a:endParaRPr/>
          </a:p>
        </p:txBody>
      </p:sp>
      <p:sp>
        <p:nvSpPr>
          <p:cNvPr id="181" name="Google Shape;181;p12"/>
          <p:cNvSpPr/>
          <p:nvPr/>
        </p:nvSpPr>
        <p:spPr>
          <a:xfrm>
            <a:off x="3289976" y="4160591"/>
            <a:ext cx="3213000" cy="2133600"/>
          </a:xfrm>
          <a:prstGeom prst="roundRect">
            <a:avLst>
              <a:gd name="adj" fmla="val 16667"/>
            </a:avLst>
          </a:prstGeom>
          <a:solidFill>
            <a:schemeClr val="accent1"/>
          </a:solidFill>
          <a:ln w="19050" cap="rnd" cmpd="sng">
            <a:solidFill>
              <a:srgbClr val="4594A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Trebuchet MS"/>
                <a:ea typeface="Trebuchet MS"/>
                <a:cs typeface="Trebuchet MS"/>
                <a:sym typeface="Trebuchet MS"/>
              </a:rPr>
              <a:t>Robins</a:t>
            </a:r>
            <a:endParaRPr/>
          </a:p>
          <a:p>
            <a:pPr marL="0" marR="0" lvl="0" indent="0" algn="ctr" rtl="0">
              <a:spcBef>
                <a:spcPts val="0"/>
              </a:spcBef>
              <a:spcAft>
                <a:spcPts val="0"/>
              </a:spcAft>
              <a:buNone/>
            </a:pPr>
            <a:r>
              <a:rPr lang="en-GB" sz="2400">
                <a:solidFill>
                  <a:schemeClr val="lt1"/>
                </a:solidFill>
                <a:latin typeface="Trebuchet MS"/>
                <a:ea typeface="Trebuchet MS"/>
                <a:cs typeface="Trebuchet MS"/>
                <a:sym typeface="Trebuchet MS"/>
              </a:rPr>
              <a:t>Personalised Learning Curriculum</a:t>
            </a:r>
            <a:endParaRPr/>
          </a:p>
          <a:p>
            <a:pPr marL="0" marR="0" lvl="0" indent="0" algn="ctr"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e6170a73b5_0_8"/>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GB"/>
              <a:t>Our School vision</a:t>
            </a:r>
            <a:endParaRPr/>
          </a:p>
        </p:txBody>
      </p:sp>
      <p:sp>
        <p:nvSpPr>
          <p:cNvPr id="188" name="Google Shape;188;g2e6170a73b5_0_8"/>
          <p:cNvSpPr txBox="1">
            <a:spLocks noGrp="1"/>
          </p:cNvSpPr>
          <p:nvPr>
            <p:ph type="body" idx="1"/>
          </p:nvPr>
        </p:nvSpPr>
        <p:spPr>
          <a:xfrm>
            <a:off x="677325" y="1631802"/>
            <a:ext cx="8596800" cy="4409700"/>
          </a:xfrm>
          <a:prstGeom prst="rect">
            <a:avLst/>
          </a:prstGeom>
        </p:spPr>
        <p:txBody>
          <a:bodyPr spcFirstLastPara="1" wrap="square" lIns="91425" tIns="45700" rIns="91425" bIns="45700" anchor="t" anchorCtr="0">
            <a:normAutofit/>
          </a:bodyPr>
          <a:lstStyle/>
          <a:p>
            <a:pPr marL="0" lvl="0" indent="0" algn="ctr" rtl="0">
              <a:lnSpc>
                <a:spcPct val="115000"/>
              </a:lnSpc>
              <a:spcBef>
                <a:spcPts val="0"/>
              </a:spcBef>
              <a:spcAft>
                <a:spcPts val="0"/>
              </a:spcAft>
              <a:buNone/>
            </a:pPr>
            <a:r>
              <a:rPr lang="en-GB" sz="2450">
                <a:solidFill>
                  <a:srgbClr val="1F1F1F"/>
                </a:solidFill>
                <a:highlight>
                  <a:srgbClr val="FFFFFF"/>
                </a:highlight>
              </a:rPr>
              <a:t>At St Marys, we </a:t>
            </a:r>
            <a:r>
              <a:rPr lang="en-GB" sz="2450" b="1">
                <a:solidFill>
                  <a:srgbClr val="1F1F1F"/>
                </a:solidFill>
                <a:highlight>
                  <a:srgbClr val="FFFFFF"/>
                </a:highlight>
              </a:rPr>
              <a:t>nurture respectful</a:t>
            </a:r>
            <a:r>
              <a:rPr lang="en-GB" sz="2450">
                <a:solidFill>
                  <a:srgbClr val="1F1F1F"/>
                </a:solidFill>
                <a:highlight>
                  <a:srgbClr val="FFFFFF"/>
                </a:highlight>
              </a:rPr>
              <a:t> and </a:t>
            </a:r>
            <a:r>
              <a:rPr lang="en-GB" sz="2450" b="1">
                <a:solidFill>
                  <a:srgbClr val="1F1F1F"/>
                </a:solidFill>
                <a:highlight>
                  <a:srgbClr val="FFFFFF"/>
                </a:highlight>
              </a:rPr>
              <a:t>responsible </a:t>
            </a:r>
            <a:r>
              <a:rPr lang="en-GB" sz="2450">
                <a:solidFill>
                  <a:srgbClr val="1F1F1F"/>
                </a:solidFill>
                <a:highlight>
                  <a:srgbClr val="FFFFFF"/>
                </a:highlight>
              </a:rPr>
              <a:t>global citizens who contribute to their </a:t>
            </a:r>
            <a:r>
              <a:rPr lang="en-GB" sz="2450" b="1">
                <a:solidFill>
                  <a:srgbClr val="1F1F1F"/>
                </a:solidFill>
                <a:highlight>
                  <a:srgbClr val="FFFFFF"/>
                </a:highlight>
              </a:rPr>
              <a:t>communities </a:t>
            </a:r>
            <a:r>
              <a:rPr lang="en-GB" sz="2450">
                <a:solidFill>
                  <a:srgbClr val="1F1F1F"/>
                </a:solidFill>
                <a:highlight>
                  <a:srgbClr val="FFFFFF"/>
                </a:highlight>
              </a:rPr>
              <a:t>with </a:t>
            </a:r>
            <a:r>
              <a:rPr lang="en-GB" sz="2450" b="1">
                <a:solidFill>
                  <a:srgbClr val="1F1F1F"/>
                </a:solidFill>
                <a:highlight>
                  <a:srgbClr val="FFFFFF"/>
                </a:highlight>
              </a:rPr>
              <a:t>compassion </a:t>
            </a:r>
            <a:r>
              <a:rPr lang="en-GB" sz="2450">
                <a:solidFill>
                  <a:srgbClr val="1F1F1F"/>
                </a:solidFill>
                <a:highlight>
                  <a:srgbClr val="FFFFFF"/>
                </a:highlight>
              </a:rPr>
              <a:t>and </a:t>
            </a:r>
            <a:r>
              <a:rPr lang="en-GB" sz="2450" b="1">
                <a:solidFill>
                  <a:srgbClr val="1F1F1F"/>
                </a:solidFill>
                <a:highlight>
                  <a:srgbClr val="FFFFFF"/>
                </a:highlight>
              </a:rPr>
              <a:t>courage</a:t>
            </a:r>
            <a:r>
              <a:rPr lang="en-GB" sz="2450">
                <a:solidFill>
                  <a:srgbClr val="1F1F1F"/>
                </a:solidFill>
                <a:highlight>
                  <a:srgbClr val="FFFFFF"/>
                </a:highlight>
              </a:rPr>
              <a:t>.  </a:t>
            </a:r>
            <a:endParaRPr sz="2450">
              <a:solidFill>
                <a:srgbClr val="1F1F1F"/>
              </a:solidFill>
              <a:highlight>
                <a:srgbClr val="FFFFFF"/>
              </a:highlight>
            </a:endParaRPr>
          </a:p>
          <a:p>
            <a:pPr marL="0" lvl="0" indent="0" algn="ctr" rtl="0">
              <a:lnSpc>
                <a:spcPct val="115000"/>
              </a:lnSpc>
              <a:spcBef>
                <a:spcPts val="1500"/>
              </a:spcBef>
              <a:spcAft>
                <a:spcPts val="0"/>
              </a:spcAft>
              <a:buClr>
                <a:schemeClr val="dk1"/>
              </a:buClr>
              <a:buSzPts val="1100"/>
              <a:buFont typeface="Arial"/>
              <a:buNone/>
            </a:pPr>
            <a:endParaRPr sz="2450">
              <a:solidFill>
                <a:srgbClr val="1F1F1F"/>
              </a:solidFill>
              <a:highlight>
                <a:srgbClr val="FFFFFF"/>
              </a:highlight>
            </a:endParaRPr>
          </a:p>
          <a:p>
            <a:pPr marL="0" lvl="0" indent="0" algn="ctr" rtl="0">
              <a:lnSpc>
                <a:spcPct val="115000"/>
              </a:lnSpc>
              <a:spcBef>
                <a:spcPts val="1500"/>
              </a:spcBef>
              <a:spcAft>
                <a:spcPts val="0"/>
              </a:spcAft>
              <a:buClr>
                <a:schemeClr val="dk1"/>
              </a:buClr>
              <a:buSzPts val="1100"/>
              <a:buFont typeface="Arial"/>
              <a:buNone/>
            </a:pPr>
            <a:r>
              <a:rPr lang="en-GB" sz="2450">
                <a:solidFill>
                  <a:srgbClr val="1F1F1F"/>
                </a:solidFill>
                <a:highlight>
                  <a:srgbClr val="FFFFFF"/>
                </a:highlight>
              </a:rPr>
              <a:t>Young minds grow with God’s love and an </a:t>
            </a:r>
            <a:r>
              <a:rPr lang="en-GB" sz="2450" b="1">
                <a:solidFill>
                  <a:srgbClr val="1F1F1F"/>
                </a:solidFill>
                <a:highlight>
                  <a:srgbClr val="FFFFFF"/>
                </a:highlight>
              </a:rPr>
              <a:t>ambitious </a:t>
            </a:r>
            <a:r>
              <a:rPr lang="en-GB" sz="2450">
                <a:solidFill>
                  <a:srgbClr val="1F1F1F"/>
                </a:solidFill>
                <a:highlight>
                  <a:srgbClr val="FFFFFF"/>
                </a:highlight>
              </a:rPr>
              <a:t>curriculum for all, to enable everyone to flourish as they ‘soar on wings like eagles’ and ‘live life in all its fullness’.</a:t>
            </a:r>
            <a:endParaRPr sz="2450">
              <a:solidFill>
                <a:srgbClr val="1F1F1F"/>
              </a:solidFill>
              <a:highlight>
                <a:srgbClr val="FFFFFF"/>
              </a:highlight>
            </a:endParaRPr>
          </a:p>
          <a:p>
            <a:pPr marL="0" lvl="0" indent="0" algn="ctr" rtl="0">
              <a:lnSpc>
                <a:spcPct val="115000"/>
              </a:lnSpc>
              <a:spcBef>
                <a:spcPts val="1500"/>
              </a:spcBef>
              <a:spcAft>
                <a:spcPts val="0"/>
              </a:spcAft>
              <a:buClr>
                <a:schemeClr val="dk1"/>
              </a:buClr>
              <a:buSzPts val="1100"/>
              <a:buFont typeface="Arial"/>
              <a:buNone/>
            </a:pPr>
            <a:r>
              <a:rPr lang="en-GB" sz="1150">
                <a:solidFill>
                  <a:srgbClr val="1F1F1F"/>
                </a:solidFill>
                <a:highlight>
                  <a:srgbClr val="FFFFFF"/>
                </a:highlight>
                <a:latin typeface="Arial"/>
                <a:ea typeface="Arial"/>
                <a:cs typeface="Arial"/>
                <a:sym typeface="Arial"/>
              </a:rPr>
              <a:t> </a:t>
            </a:r>
            <a:endParaRPr sz="1150">
              <a:solidFill>
                <a:srgbClr val="1F1F1F"/>
              </a:solidFill>
              <a:highlight>
                <a:srgbClr val="FFFFFF"/>
              </a:highlight>
              <a:latin typeface="Arial"/>
              <a:ea typeface="Arial"/>
              <a:cs typeface="Arial"/>
              <a:sym typeface="Arial"/>
            </a:endParaRPr>
          </a:p>
          <a:p>
            <a:pPr marL="0" lvl="0" indent="0" algn="l" rtl="0">
              <a:spcBef>
                <a:spcPts val="150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2e6170a73b5_0_1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GB"/>
              <a:t>Our Values</a:t>
            </a:r>
            <a:endParaRPr/>
          </a:p>
        </p:txBody>
      </p:sp>
      <p:sp>
        <p:nvSpPr>
          <p:cNvPr id="195" name="Google Shape;195;g2e6170a73b5_0_15"/>
          <p:cNvSpPr txBox="1">
            <a:spLocks noGrp="1"/>
          </p:cNvSpPr>
          <p:nvPr>
            <p:ph type="body" idx="1"/>
          </p:nvPr>
        </p:nvSpPr>
        <p:spPr>
          <a:xfrm>
            <a:off x="677325" y="1422325"/>
            <a:ext cx="8596800" cy="5171100"/>
          </a:xfrm>
          <a:prstGeom prst="rect">
            <a:avLst/>
          </a:prstGeom>
        </p:spPr>
        <p:txBody>
          <a:bodyPr spcFirstLastPara="1" wrap="square" lIns="91425" tIns="45700" rIns="91425" bIns="45700" anchor="t" anchorCtr="0">
            <a:normAutofit fontScale="40000"/>
          </a:bodyPr>
          <a:lstStyle/>
          <a:p>
            <a:pPr marL="0" lvl="0" indent="0" algn="l" rtl="0">
              <a:lnSpc>
                <a:spcPct val="115000"/>
              </a:lnSpc>
              <a:spcBef>
                <a:spcPts val="0"/>
              </a:spcBef>
              <a:spcAft>
                <a:spcPts val="0"/>
              </a:spcAft>
              <a:buClr>
                <a:schemeClr val="dk1"/>
              </a:buClr>
              <a:buSzPct val="29333"/>
              <a:buFont typeface="Arial"/>
              <a:buNone/>
            </a:pPr>
            <a:r>
              <a:rPr lang="en-GB" sz="3750" b="1" u="sng">
                <a:solidFill>
                  <a:srgbClr val="1F1F1F"/>
                </a:solidFill>
                <a:highlight>
                  <a:srgbClr val="FFFFFF"/>
                </a:highlight>
              </a:rPr>
              <a:t>Respect shapes us</a:t>
            </a:r>
            <a:r>
              <a:rPr lang="en-GB" sz="3750" u="sng">
                <a:solidFill>
                  <a:srgbClr val="1F1F1F"/>
                </a:solidFill>
                <a:highlight>
                  <a:srgbClr val="FFFFFF"/>
                </a:highlight>
              </a:rPr>
              <a:t>:</a:t>
            </a:r>
            <a:r>
              <a:rPr lang="en-GB" sz="3750">
                <a:solidFill>
                  <a:srgbClr val="1F1F1F"/>
                </a:solidFill>
                <a:highlight>
                  <a:srgbClr val="FFFFFF"/>
                </a:highlight>
              </a:rPr>
              <a:t> we value ourselves, each other and the world, we celebrate and understand difference</a:t>
            </a:r>
            <a:endParaRPr sz="3750">
              <a:solidFill>
                <a:srgbClr val="1F1F1F"/>
              </a:solidFill>
              <a:highlight>
                <a:srgbClr val="FFFFFF"/>
              </a:highlight>
            </a:endParaRPr>
          </a:p>
          <a:p>
            <a:pPr marL="0" lvl="0" indent="0" algn="l" rtl="0">
              <a:lnSpc>
                <a:spcPct val="115000"/>
              </a:lnSpc>
              <a:spcBef>
                <a:spcPts val="1500"/>
              </a:spcBef>
              <a:spcAft>
                <a:spcPts val="0"/>
              </a:spcAft>
              <a:buClr>
                <a:schemeClr val="dk1"/>
              </a:buClr>
              <a:buSzPct val="29333"/>
              <a:buFont typeface="Arial"/>
              <a:buNone/>
            </a:pPr>
            <a:r>
              <a:rPr lang="en-GB" sz="3750" b="1" u="sng">
                <a:solidFill>
                  <a:srgbClr val="1F1F1F"/>
                </a:solidFill>
                <a:highlight>
                  <a:srgbClr val="FFFFFF"/>
                </a:highlight>
              </a:rPr>
              <a:t>Responsibility enhances us</a:t>
            </a:r>
            <a:r>
              <a:rPr lang="en-GB" sz="3750">
                <a:solidFill>
                  <a:srgbClr val="1F1F1F"/>
                </a:solidFill>
                <a:highlight>
                  <a:srgbClr val="FFFFFF"/>
                </a:highlight>
              </a:rPr>
              <a:t>: we take responsibility for ourselves, our learning and our actions. We always strive to make the impossible possible</a:t>
            </a:r>
            <a:endParaRPr sz="3750">
              <a:solidFill>
                <a:srgbClr val="1F1F1F"/>
              </a:solidFill>
              <a:highlight>
                <a:srgbClr val="FFFFFF"/>
              </a:highlight>
            </a:endParaRPr>
          </a:p>
          <a:p>
            <a:pPr marL="0" lvl="0" indent="0" algn="l" rtl="0">
              <a:lnSpc>
                <a:spcPct val="115000"/>
              </a:lnSpc>
              <a:spcBef>
                <a:spcPts val="1500"/>
              </a:spcBef>
              <a:spcAft>
                <a:spcPts val="0"/>
              </a:spcAft>
              <a:buClr>
                <a:schemeClr val="dk1"/>
              </a:buClr>
              <a:buSzPct val="29333"/>
              <a:buFont typeface="Arial"/>
              <a:buNone/>
            </a:pPr>
            <a:r>
              <a:rPr lang="en-GB" sz="3750" b="1" u="sng">
                <a:solidFill>
                  <a:srgbClr val="1F1F1F"/>
                </a:solidFill>
                <a:highlight>
                  <a:srgbClr val="FFFFFF"/>
                </a:highlight>
              </a:rPr>
              <a:t>Community and love guides us</a:t>
            </a:r>
            <a:r>
              <a:rPr lang="en-GB" sz="3750" u="sng">
                <a:solidFill>
                  <a:srgbClr val="1F1F1F"/>
                </a:solidFill>
                <a:highlight>
                  <a:srgbClr val="FFFFFF"/>
                </a:highlight>
              </a:rPr>
              <a:t>: </a:t>
            </a:r>
            <a:r>
              <a:rPr lang="en-GB" sz="3750">
                <a:solidFill>
                  <a:srgbClr val="1F1F1F"/>
                </a:solidFill>
                <a:highlight>
                  <a:srgbClr val="FFFFFF"/>
                </a:highlight>
              </a:rPr>
              <a:t>we are kind and supportive and we have a love of learning. We are good citizens who play a positive role in our communities. </a:t>
            </a:r>
            <a:endParaRPr sz="3750">
              <a:solidFill>
                <a:srgbClr val="1F1F1F"/>
              </a:solidFill>
              <a:highlight>
                <a:srgbClr val="FFFFFF"/>
              </a:highlight>
            </a:endParaRPr>
          </a:p>
          <a:p>
            <a:pPr marL="0" lvl="0" indent="0" algn="l" rtl="0">
              <a:lnSpc>
                <a:spcPct val="115000"/>
              </a:lnSpc>
              <a:spcBef>
                <a:spcPts val="1500"/>
              </a:spcBef>
              <a:spcAft>
                <a:spcPts val="0"/>
              </a:spcAft>
              <a:buClr>
                <a:schemeClr val="dk1"/>
              </a:buClr>
              <a:buSzPct val="29333"/>
              <a:buFont typeface="Arial"/>
              <a:buNone/>
            </a:pPr>
            <a:r>
              <a:rPr lang="en-GB" sz="3750" b="1" u="sng">
                <a:solidFill>
                  <a:srgbClr val="1F1F1F"/>
                </a:solidFill>
                <a:highlight>
                  <a:srgbClr val="FFFFFF"/>
                </a:highlight>
              </a:rPr>
              <a:t>Courage builds us</a:t>
            </a:r>
            <a:r>
              <a:rPr lang="en-GB" sz="3750" u="sng">
                <a:solidFill>
                  <a:srgbClr val="1F1F1F"/>
                </a:solidFill>
                <a:highlight>
                  <a:srgbClr val="FFFFFF"/>
                </a:highlight>
              </a:rPr>
              <a:t>:</a:t>
            </a:r>
            <a:r>
              <a:rPr lang="en-GB" sz="3750">
                <a:solidFill>
                  <a:srgbClr val="1F1F1F"/>
                </a:solidFill>
                <a:highlight>
                  <a:srgbClr val="FFFFFF"/>
                </a:highlight>
              </a:rPr>
              <a:t> we are resilient, we work hard, we practise and we learn from our mistakes as we grow in the world around us. We stand up for what is right even in the face of adversity.</a:t>
            </a:r>
            <a:endParaRPr sz="3750">
              <a:solidFill>
                <a:srgbClr val="1F1F1F"/>
              </a:solidFill>
              <a:highlight>
                <a:srgbClr val="FFFFFF"/>
              </a:highlight>
            </a:endParaRPr>
          </a:p>
          <a:p>
            <a:pPr marL="0" lvl="0" indent="0" algn="l" rtl="0">
              <a:lnSpc>
                <a:spcPct val="115000"/>
              </a:lnSpc>
              <a:spcBef>
                <a:spcPts val="1500"/>
              </a:spcBef>
              <a:spcAft>
                <a:spcPts val="0"/>
              </a:spcAft>
              <a:buClr>
                <a:schemeClr val="dk1"/>
              </a:buClr>
              <a:buSzPct val="29333"/>
              <a:buFont typeface="Arial"/>
              <a:buNone/>
            </a:pPr>
            <a:r>
              <a:rPr lang="en-GB" sz="3750" b="1" u="sng">
                <a:solidFill>
                  <a:srgbClr val="1F1F1F"/>
                </a:solidFill>
                <a:highlight>
                  <a:srgbClr val="FFFFFF"/>
                </a:highlight>
              </a:rPr>
              <a:t>Ambition drives us</a:t>
            </a:r>
            <a:r>
              <a:rPr lang="en-GB" sz="3750">
                <a:solidFill>
                  <a:srgbClr val="1F1F1F"/>
                </a:solidFill>
                <a:highlight>
                  <a:srgbClr val="FFFFFF"/>
                </a:highlight>
              </a:rPr>
              <a:t>: we value knowledge and skills, we accept challenges and celebrate achievements. We persevere to overcome challenges and barriers enabling us to show resilience.  </a:t>
            </a:r>
            <a:endParaRPr sz="3750">
              <a:solidFill>
                <a:srgbClr val="1F1F1F"/>
              </a:solidFill>
              <a:highlight>
                <a:srgbClr val="FFFFFF"/>
              </a:highlight>
            </a:endParaRPr>
          </a:p>
          <a:p>
            <a:pPr marL="0" lvl="0" indent="0" algn="l" rtl="0">
              <a:lnSpc>
                <a:spcPct val="115000"/>
              </a:lnSpc>
              <a:spcBef>
                <a:spcPts val="1500"/>
              </a:spcBef>
              <a:spcAft>
                <a:spcPts val="0"/>
              </a:spcAft>
              <a:buClr>
                <a:schemeClr val="dk1"/>
              </a:buClr>
              <a:buSzPct val="29333"/>
              <a:buFont typeface="Arial"/>
              <a:buNone/>
            </a:pPr>
            <a:r>
              <a:rPr lang="en-GB" sz="3750" b="1" u="sng">
                <a:solidFill>
                  <a:srgbClr val="1F1F1F"/>
                </a:solidFill>
                <a:highlight>
                  <a:srgbClr val="FFFFFF"/>
                </a:highlight>
              </a:rPr>
              <a:t>Nurture and love protects us</a:t>
            </a:r>
            <a:r>
              <a:rPr lang="en-GB" sz="3750" b="1">
                <a:solidFill>
                  <a:srgbClr val="1F1F1F"/>
                </a:solidFill>
                <a:highlight>
                  <a:srgbClr val="FFFFFF"/>
                </a:highlight>
              </a:rPr>
              <a:t>:</a:t>
            </a:r>
            <a:r>
              <a:rPr lang="en-GB" sz="3750">
                <a:solidFill>
                  <a:srgbClr val="1F1F1F"/>
                </a:solidFill>
                <a:highlight>
                  <a:srgbClr val="FFFFFF"/>
                </a:highlight>
              </a:rPr>
              <a:t> we openly show love and kindness to our peers, adults and community. We are not afraid to talk about our mental health, emotional or physical needs with trusted adults so we can be supported to be the best version of ourselves.</a:t>
            </a:r>
            <a:endParaRPr sz="3750">
              <a:solidFill>
                <a:srgbClr val="1F1F1F"/>
              </a:solidFill>
              <a:highlight>
                <a:srgbClr val="FFFFFF"/>
              </a:highlight>
            </a:endParaRPr>
          </a:p>
          <a:p>
            <a:pPr marL="0" lvl="0" indent="0" algn="ctr" rtl="0">
              <a:lnSpc>
                <a:spcPct val="115000"/>
              </a:lnSpc>
              <a:spcBef>
                <a:spcPts val="1500"/>
              </a:spcBef>
              <a:spcAft>
                <a:spcPts val="0"/>
              </a:spcAft>
              <a:buClr>
                <a:schemeClr val="dk1"/>
              </a:buClr>
              <a:buSzPct val="95652"/>
              <a:buFont typeface="Arial"/>
              <a:buNone/>
            </a:pPr>
            <a:r>
              <a:rPr lang="en-GB" sz="1150">
                <a:solidFill>
                  <a:srgbClr val="1F1F1F"/>
                </a:solidFill>
                <a:highlight>
                  <a:srgbClr val="FFFFFF"/>
                </a:highlight>
                <a:latin typeface="Arial"/>
                <a:ea typeface="Arial"/>
                <a:cs typeface="Arial"/>
                <a:sym typeface="Arial"/>
              </a:rPr>
              <a:t> </a:t>
            </a:r>
            <a:endParaRPr sz="1150">
              <a:solidFill>
                <a:srgbClr val="1F1F1F"/>
              </a:solidFill>
              <a:highlight>
                <a:srgbClr val="FFFFFF"/>
              </a:highlight>
              <a:latin typeface="Arial"/>
              <a:ea typeface="Arial"/>
              <a:cs typeface="Arial"/>
              <a:sym typeface="Arial"/>
            </a:endParaRPr>
          </a:p>
          <a:p>
            <a:pPr marL="0" lvl="0" indent="0" algn="l" rtl="0">
              <a:spcBef>
                <a:spcPts val="150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aphicFrame>
        <p:nvGraphicFramePr>
          <p:cNvPr id="201" name="Google Shape;201;p4"/>
          <p:cNvGraphicFramePr/>
          <p:nvPr/>
        </p:nvGraphicFramePr>
        <p:xfrm>
          <a:off x="413388" y="2198866"/>
          <a:ext cx="3000000" cy="3000000"/>
        </p:xfrm>
        <a:graphic>
          <a:graphicData uri="http://schemas.openxmlformats.org/drawingml/2006/table">
            <a:tbl>
              <a:tblPr firstRow="1" bandRow="1">
                <a:noFill/>
                <a:tableStyleId>{FBE5A538-6086-432A-B6CD-A2A6CFAD470D}</a:tableStyleId>
              </a:tblPr>
              <a:tblGrid>
                <a:gridCol w="1545775">
                  <a:extLst>
                    <a:ext uri="{9D8B030D-6E8A-4147-A177-3AD203B41FA5}">
                      <a16:colId xmlns:a16="http://schemas.microsoft.com/office/drawing/2014/main" val="20000"/>
                    </a:ext>
                  </a:extLst>
                </a:gridCol>
                <a:gridCol w="4877075">
                  <a:extLst>
                    <a:ext uri="{9D8B030D-6E8A-4147-A177-3AD203B41FA5}">
                      <a16:colId xmlns:a16="http://schemas.microsoft.com/office/drawing/2014/main" val="20001"/>
                    </a:ext>
                  </a:extLst>
                </a:gridCol>
              </a:tblGrid>
              <a:tr h="388225">
                <a:tc>
                  <a:txBody>
                    <a:bodyPr/>
                    <a:lstStyle/>
                    <a:p>
                      <a:pPr marL="0" marR="0" lvl="0" indent="0" algn="l" rtl="0">
                        <a:spcBef>
                          <a:spcPts val="0"/>
                        </a:spcBef>
                        <a:spcAft>
                          <a:spcPts val="0"/>
                        </a:spcAft>
                        <a:buNone/>
                      </a:pPr>
                      <a:r>
                        <a:rPr lang="en-GB" sz="1800" b="0">
                          <a:solidFill>
                            <a:srgbClr val="002060"/>
                          </a:solidFill>
                        </a:rPr>
                        <a:t>8:40 - 8:45</a:t>
                      </a:r>
                      <a:endParaRPr/>
                    </a:p>
                  </a:txBody>
                  <a:tcPr marL="91450" marR="91450" marT="45725" marB="45725">
                    <a:solidFill>
                      <a:srgbClr val="FFFFFF">
                        <a:alpha val="0"/>
                      </a:srgbClr>
                    </a:solidFill>
                  </a:tcPr>
                </a:tc>
                <a:tc>
                  <a:txBody>
                    <a:bodyPr/>
                    <a:lstStyle/>
                    <a:p>
                      <a:pPr marL="0" marR="0" lvl="0" indent="0" algn="l" rtl="0">
                        <a:spcBef>
                          <a:spcPts val="0"/>
                        </a:spcBef>
                        <a:spcAft>
                          <a:spcPts val="0"/>
                        </a:spcAft>
                        <a:buNone/>
                      </a:pPr>
                      <a:r>
                        <a:rPr lang="en-GB" sz="1800" b="0">
                          <a:solidFill>
                            <a:schemeClr val="dk1"/>
                          </a:solidFill>
                        </a:rPr>
                        <a:t>Gates open and children line up on playground</a:t>
                      </a:r>
                      <a:endParaRPr sz="1800" b="0">
                        <a:solidFill>
                          <a:schemeClr val="dk1"/>
                        </a:solidFill>
                      </a:endParaRPr>
                    </a:p>
                  </a:txBody>
                  <a:tcPr marL="91450" marR="91450" marT="45725" marB="45725">
                    <a:solidFill>
                      <a:srgbClr val="FFFFFF">
                        <a:alpha val="0"/>
                      </a:srgbClr>
                    </a:solidFill>
                  </a:tcPr>
                </a:tc>
                <a:extLst>
                  <a:ext uri="{0D108BD9-81ED-4DB2-BD59-A6C34878D82A}">
                    <a16:rowId xmlns:a16="http://schemas.microsoft.com/office/drawing/2014/main" val="10000"/>
                  </a:ext>
                </a:extLst>
              </a:tr>
              <a:tr h="388225">
                <a:tc>
                  <a:txBody>
                    <a:bodyPr/>
                    <a:lstStyle/>
                    <a:p>
                      <a:pPr marL="0" marR="0" lvl="0" indent="0" algn="l" rtl="0">
                        <a:spcBef>
                          <a:spcPts val="0"/>
                        </a:spcBef>
                        <a:spcAft>
                          <a:spcPts val="0"/>
                        </a:spcAft>
                        <a:buNone/>
                      </a:pPr>
                      <a:r>
                        <a:rPr lang="en-GB" sz="1800">
                          <a:solidFill>
                            <a:srgbClr val="002060"/>
                          </a:solidFill>
                        </a:rPr>
                        <a:t>8:45 – 8:55</a:t>
                      </a:r>
                      <a:endParaRPr/>
                    </a:p>
                  </a:txBody>
                  <a:tcPr marL="91450" marR="91450" marT="45725" marB="45725"/>
                </a:tc>
                <a:tc>
                  <a:txBody>
                    <a:bodyPr/>
                    <a:lstStyle/>
                    <a:p>
                      <a:pPr marL="0" marR="0" lvl="0" indent="0" algn="l" rtl="0">
                        <a:spcBef>
                          <a:spcPts val="0"/>
                        </a:spcBef>
                        <a:spcAft>
                          <a:spcPts val="0"/>
                        </a:spcAft>
                        <a:buNone/>
                      </a:pPr>
                      <a:r>
                        <a:rPr lang="en-GB" sz="1800"/>
                        <a:t>Registration</a:t>
                      </a:r>
                      <a:endParaRPr sz="1800"/>
                    </a:p>
                  </a:txBody>
                  <a:tcPr marL="91450" marR="91450" marT="45725" marB="45725"/>
                </a:tc>
                <a:extLst>
                  <a:ext uri="{0D108BD9-81ED-4DB2-BD59-A6C34878D82A}">
                    <a16:rowId xmlns:a16="http://schemas.microsoft.com/office/drawing/2014/main" val="10001"/>
                  </a:ext>
                </a:extLst>
              </a:tr>
              <a:tr h="388225">
                <a:tc>
                  <a:txBody>
                    <a:bodyPr/>
                    <a:lstStyle/>
                    <a:p>
                      <a:pPr marL="0" marR="0" lvl="0" indent="0" algn="l" rtl="0">
                        <a:spcBef>
                          <a:spcPts val="0"/>
                        </a:spcBef>
                        <a:spcAft>
                          <a:spcPts val="0"/>
                        </a:spcAft>
                        <a:buNone/>
                      </a:pPr>
                      <a:r>
                        <a:rPr lang="en-GB" sz="1800">
                          <a:solidFill>
                            <a:srgbClr val="002060"/>
                          </a:solidFill>
                        </a:rPr>
                        <a:t>8:55 - 9:10</a:t>
                      </a:r>
                      <a:endParaRPr/>
                    </a:p>
                  </a:txBody>
                  <a:tcPr marL="91450" marR="91450" marT="45725" marB="45725"/>
                </a:tc>
                <a:tc>
                  <a:txBody>
                    <a:bodyPr/>
                    <a:lstStyle/>
                    <a:p>
                      <a:pPr marL="0" marR="0" lvl="0" indent="0" algn="l" rtl="0">
                        <a:spcBef>
                          <a:spcPts val="0"/>
                        </a:spcBef>
                        <a:spcAft>
                          <a:spcPts val="0"/>
                        </a:spcAft>
                        <a:buNone/>
                      </a:pPr>
                      <a:r>
                        <a:rPr lang="en-GB" sz="1800"/>
                        <a:t>Collective Worship</a:t>
                      </a:r>
                      <a:endParaRPr sz="1800"/>
                    </a:p>
                  </a:txBody>
                  <a:tcPr marL="91450" marR="91450" marT="45725" marB="45725"/>
                </a:tc>
                <a:extLst>
                  <a:ext uri="{0D108BD9-81ED-4DB2-BD59-A6C34878D82A}">
                    <a16:rowId xmlns:a16="http://schemas.microsoft.com/office/drawing/2014/main" val="10002"/>
                  </a:ext>
                </a:extLst>
              </a:tr>
              <a:tr h="388225">
                <a:tc>
                  <a:txBody>
                    <a:bodyPr/>
                    <a:lstStyle/>
                    <a:p>
                      <a:pPr marL="0" marR="0" lvl="0" indent="0" algn="l" rtl="0">
                        <a:spcBef>
                          <a:spcPts val="0"/>
                        </a:spcBef>
                        <a:spcAft>
                          <a:spcPts val="0"/>
                        </a:spcAft>
                        <a:buNone/>
                      </a:pPr>
                      <a:r>
                        <a:rPr lang="en-GB" sz="1800">
                          <a:solidFill>
                            <a:srgbClr val="002060"/>
                          </a:solidFill>
                        </a:rPr>
                        <a:t>9:10 – 10:30</a:t>
                      </a:r>
                      <a:endParaRPr/>
                    </a:p>
                  </a:txBody>
                  <a:tcPr marL="91450" marR="91450" marT="45725" marB="45725"/>
                </a:tc>
                <a:tc>
                  <a:txBody>
                    <a:bodyPr/>
                    <a:lstStyle/>
                    <a:p>
                      <a:pPr marL="0" marR="0" lvl="0" indent="0" algn="l" rtl="0">
                        <a:spcBef>
                          <a:spcPts val="0"/>
                        </a:spcBef>
                        <a:spcAft>
                          <a:spcPts val="0"/>
                        </a:spcAft>
                        <a:buNone/>
                      </a:pPr>
                      <a:r>
                        <a:rPr lang="en-GB" sz="1800"/>
                        <a:t>English</a:t>
                      </a:r>
                      <a:endParaRPr sz="1800"/>
                    </a:p>
                  </a:txBody>
                  <a:tcPr marL="91450" marR="91450" marT="45725" marB="45725"/>
                </a:tc>
                <a:extLst>
                  <a:ext uri="{0D108BD9-81ED-4DB2-BD59-A6C34878D82A}">
                    <a16:rowId xmlns:a16="http://schemas.microsoft.com/office/drawing/2014/main" val="10003"/>
                  </a:ext>
                </a:extLst>
              </a:tr>
              <a:tr h="388225">
                <a:tc>
                  <a:txBody>
                    <a:bodyPr/>
                    <a:lstStyle/>
                    <a:p>
                      <a:pPr marL="0" marR="0" lvl="0" indent="0" algn="l" rtl="0">
                        <a:spcBef>
                          <a:spcPts val="0"/>
                        </a:spcBef>
                        <a:spcAft>
                          <a:spcPts val="0"/>
                        </a:spcAft>
                        <a:buNone/>
                      </a:pPr>
                      <a:r>
                        <a:rPr lang="en-GB" sz="1800">
                          <a:solidFill>
                            <a:srgbClr val="002060"/>
                          </a:solidFill>
                        </a:rPr>
                        <a:t>10:30 – 10:45</a:t>
                      </a:r>
                      <a:endParaRPr/>
                    </a:p>
                  </a:txBody>
                  <a:tcPr marL="91450" marR="91450" marT="45725" marB="45725"/>
                </a:tc>
                <a:tc>
                  <a:txBody>
                    <a:bodyPr/>
                    <a:lstStyle/>
                    <a:p>
                      <a:pPr marL="0" marR="0" lvl="0" indent="0" algn="l" rtl="0">
                        <a:spcBef>
                          <a:spcPts val="0"/>
                        </a:spcBef>
                        <a:spcAft>
                          <a:spcPts val="0"/>
                        </a:spcAft>
                        <a:buNone/>
                      </a:pPr>
                      <a:r>
                        <a:rPr lang="en-GB" sz="1800"/>
                        <a:t>Break on Lower KS2 playground</a:t>
                      </a:r>
                      <a:endParaRPr sz="1800"/>
                    </a:p>
                  </a:txBody>
                  <a:tcPr marL="91450" marR="91450" marT="45725" marB="45725"/>
                </a:tc>
                <a:extLst>
                  <a:ext uri="{0D108BD9-81ED-4DB2-BD59-A6C34878D82A}">
                    <a16:rowId xmlns:a16="http://schemas.microsoft.com/office/drawing/2014/main" val="10004"/>
                  </a:ext>
                </a:extLst>
              </a:tr>
              <a:tr h="388225">
                <a:tc>
                  <a:txBody>
                    <a:bodyPr/>
                    <a:lstStyle/>
                    <a:p>
                      <a:pPr marL="0" marR="0" lvl="0" indent="0" algn="l" rtl="0">
                        <a:spcBef>
                          <a:spcPts val="0"/>
                        </a:spcBef>
                        <a:spcAft>
                          <a:spcPts val="0"/>
                        </a:spcAft>
                        <a:buNone/>
                      </a:pPr>
                      <a:r>
                        <a:rPr lang="en-GB" sz="1800">
                          <a:solidFill>
                            <a:srgbClr val="002060"/>
                          </a:solidFill>
                        </a:rPr>
                        <a:t>10:45 – 12.00</a:t>
                      </a:r>
                      <a:endParaRPr/>
                    </a:p>
                  </a:txBody>
                  <a:tcPr marL="91450" marR="91450" marT="45725" marB="45725"/>
                </a:tc>
                <a:tc>
                  <a:txBody>
                    <a:bodyPr/>
                    <a:lstStyle/>
                    <a:p>
                      <a:pPr marL="0" marR="0" lvl="0" indent="0" algn="l" rtl="0">
                        <a:spcBef>
                          <a:spcPts val="0"/>
                        </a:spcBef>
                        <a:spcAft>
                          <a:spcPts val="0"/>
                        </a:spcAft>
                        <a:buNone/>
                      </a:pPr>
                      <a:r>
                        <a:rPr lang="en-GB" sz="1800"/>
                        <a:t>Maths (3 part lesson)</a:t>
                      </a:r>
                      <a:endParaRPr sz="1800"/>
                    </a:p>
                  </a:txBody>
                  <a:tcPr marL="91450" marR="91450" marT="45725" marB="45725"/>
                </a:tc>
                <a:extLst>
                  <a:ext uri="{0D108BD9-81ED-4DB2-BD59-A6C34878D82A}">
                    <a16:rowId xmlns:a16="http://schemas.microsoft.com/office/drawing/2014/main" val="10005"/>
                  </a:ext>
                </a:extLst>
              </a:tr>
              <a:tr h="388225">
                <a:tc>
                  <a:txBody>
                    <a:bodyPr/>
                    <a:lstStyle/>
                    <a:p>
                      <a:pPr marL="0" marR="0" lvl="0" indent="0" algn="l" rtl="0">
                        <a:spcBef>
                          <a:spcPts val="0"/>
                        </a:spcBef>
                        <a:spcAft>
                          <a:spcPts val="0"/>
                        </a:spcAft>
                        <a:buNone/>
                      </a:pPr>
                      <a:r>
                        <a:rPr lang="en-GB" sz="1800">
                          <a:solidFill>
                            <a:srgbClr val="002060"/>
                          </a:solidFill>
                        </a:rPr>
                        <a:t>12:00 – 12:50 </a:t>
                      </a:r>
                      <a:endParaRPr/>
                    </a:p>
                  </a:txBody>
                  <a:tcPr marL="91450" marR="91450" marT="45725" marB="45725"/>
                </a:tc>
                <a:tc>
                  <a:txBody>
                    <a:bodyPr/>
                    <a:lstStyle/>
                    <a:p>
                      <a:pPr marL="0" marR="0" lvl="0" indent="0" algn="l" rtl="0">
                        <a:spcBef>
                          <a:spcPts val="0"/>
                        </a:spcBef>
                        <a:spcAft>
                          <a:spcPts val="0"/>
                        </a:spcAft>
                        <a:buNone/>
                      </a:pPr>
                      <a:r>
                        <a:rPr lang="en-GB" sz="1800"/>
                        <a:t>Lunch and break</a:t>
                      </a:r>
                      <a:endParaRPr sz="1800"/>
                    </a:p>
                  </a:txBody>
                  <a:tcPr marL="91450" marR="91450" marT="45725" marB="45725"/>
                </a:tc>
                <a:extLst>
                  <a:ext uri="{0D108BD9-81ED-4DB2-BD59-A6C34878D82A}">
                    <a16:rowId xmlns:a16="http://schemas.microsoft.com/office/drawing/2014/main" val="10006"/>
                  </a:ext>
                </a:extLst>
              </a:tr>
              <a:tr h="388225">
                <a:tc>
                  <a:txBody>
                    <a:bodyPr/>
                    <a:lstStyle/>
                    <a:p>
                      <a:pPr marL="0" marR="0" lvl="0" indent="0" algn="l" rtl="0">
                        <a:spcBef>
                          <a:spcPts val="0"/>
                        </a:spcBef>
                        <a:spcAft>
                          <a:spcPts val="0"/>
                        </a:spcAft>
                        <a:buNone/>
                      </a:pPr>
                      <a:r>
                        <a:rPr lang="en-GB" sz="1800">
                          <a:solidFill>
                            <a:srgbClr val="002060"/>
                          </a:solidFill>
                        </a:rPr>
                        <a:t>12:50 – 1.15</a:t>
                      </a:r>
                      <a:endParaRPr/>
                    </a:p>
                  </a:txBody>
                  <a:tcPr marL="91450" marR="91450" marT="45725" marB="45725"/>
                </a:tc>
                <a:tc>
                  <a:txBody>
                    <a:bodyPr/>
                    <a:lstStyle/>
                    <a:p>
                      <a:pPr marL="0" marR="0" lvl="0" indent="0" algn="l" rtl="0">
                        <a:spcBef>
                          <a:spcPts val="0"/>
                        </a:spcBef>
                        <a:spcAft>
                          <a:spcPts val="0"/>
                        </a:spcAft>
                        <a:buNone/>
                      </a:pPr>
                      <a:r>
                        <a:rPr lang="en-GB" sz="1800"/>
                        <a:t>Reading less</a:t>
                      </a:r>
                      <a:endParaRPr sz="1800"/>
                    </a:p>
                  </a:txBody>
                  <a:tcPr marL="91450" marR="91450" marT="45725" marB="45725"/>
                </a:tc>
                <a:extLst>
                  <a:ext uri="{0D108BD9-81ED-4DB2-BD59-A6C34878D82A}">
                    <a16:rowId xmlns:a16="http://schemas.microsoft.com/office/drawing/2014/main" val="10007"/>
                  </a:ext>
                </a:extLst>
              </a:tr>
              <a:tr h="388225">
                <a:tc>
                  <a:txBody>
                    <a:bodyPr/>
                    <a:lstStyle/>
                    <a:p>
                      <a:pPr marL="0" marR="0" lvl="0" indent="0" algn="l" rtl="0">
                        <a:spcBef>
                          <a:spcPts val="0"/>
                        </a:spcBef>
                        <a:spcAft>
                          <a:spcPts val="0"/>
                        </a:spcAft>
                        <a:buNone/>
                      </a:pPr>
                      <a:r>
                        <a:rPr lang="en-GB" sz="1800">
                          <a:solidFill>
                            <a:srgbClr val="002060"/>
                          </a:solidFill>
                        </a:rPr>
                        <a:t>1.15 - 3.00</a:t>
                      </a:r>
                      <a:endParaRPr sz="1800">
                        <a:solidFill>
                          <a:srgbClr val="002060"/>
                        </a:solidFill>
                      </a:endParaRPr>
                    </a:p>
                  </a:txBody>
                  <a:tcPr marL="91450" marR="91450" marT="45725" marB="45725"/>
                </a:tc>
                <a:tc>
                  <a:txBody>
                    <a:bodyPr/>
                    <a:lstStyle/>
                    <a:p>
                      <a:pPr marL="0" lvl="0" indent="0" algn="l" rtl="0">
                        <a:spcBef>
                          <a:spcPts val="0"/>
                        </a:spcBef>
                        <a:spcAft>
                          <a:spcPts val="0"/>
                        </a:spcAft>
                        <a:buClr>
                          <a:schemeClr val="dk1"/>
                        </a:buClr>
                        <a:buFont typeface="Arial"/>
                        <a:buNone/>
                      </a:pPr>
                      <a:r>
                        <a:rPr lang="en-GB" sz="1800"/>
                        <a:t>Topic and Non-Core Subjects</a:t>
                      </a:r>
                      <a:endParaRPr sz="1800"/>
                    </a:p>
                  </a:txBody>
                  <a:tcPr marL="91450" marR="91450" marT="45725" marB="45725"/>
                </a:tc>
                <a:extLst>
                  <a:ext uri="{0D108BD9-81ED-4DB2-BD59-A6C34878D82A}">
                    <a16:rowId xmlns:a16="http://schemas.microsoft.com/office/drawing/2014/main" val="10008"/>
                  </a:ext>
                </a:extLst>
              </a:tr>
              <a:tr h="388225">
                <a:tc>
                  <a:txBody>
                    <a:bodyPr/>
                    <a:lstStyle/>
                    <a:p>
                      <a:pPr marL="0" marR="0" lvl="0" indent="0" algn="l" rtl="0">
                        <a:spcBef>
                          <a:spcPts val="0"/>
                        </a:spcBef>
                        <a:spcAft>
                          <a:spcPts val="0"/>
                        </a:spcAft>
                        <a:buNone/>
                      </a:pPr>
                      <a:r>
                        <a:rPr lang="en-GB" sz="1800">
                          <a:solidFill>
                            <a:srgbClr val="002060"/>
                          </a:solidFill>
                        </a:rPr>
                        <a:t>3.00 - 3.10</a:t>
                      </a:r>
                      <a:endParaRPr sz="1800">
                        <a:solidFill>
                          <a:srgbClr val="002060"/>
                        </a:solidFill>
                      </a:endParaRPr>
                    </a:p>
                  </a:txBody>
                  <a:tcPr marL="91450" marR="91450" marT="45725" marB="45725"/>
                </a:tc>
                <a:tc>
                  <a:txBody>
                    <a:bodyPr/>
                    <a:lstStyle/>
                    <a:p>
                      <a:pPr marL="0" lvl="0" indent="0" algn="l" rtl="0">
                        <a:spcBef>
                          <a:spcPts val="0"/>
                        </a:spcBef>
                        <a:spcAft>
                          <a:spcPts val="0"/>
                        </a:spcAft>
                        <a:buNone/>
                      </a:pPr>
                      <a:r>
                        <a:rPr lang="en-GB" sz="1800"/>
                        <a:t>Whole class story</a:t>
                      </a:r>
                      <a:endParaRPr sz="1800"/>
                    </a:p>
                  </a:txBody>
                  <a:tcPr marL="91450" marR="91450" marT="45725" marB="45725"/>
                </a:tc>
                <a:extLst>
                  <a:ext uri="{0D108BD9-81ED-4DB2-BD59-A6C34878D82A}">
                    <a16:rowId xmlns:a16="http://schemas.microsoft.com/office/drawing/2014/main" val="10009"/>
                  </a:ext>
                </a:extLst>
              </a:tr>
              <a:tr h="388225">
                <a:tc>
                  <a:txBody>
                    <a:bodyPr/>
                    <a:lstStyle/>
                    <a:p>
                      <a:pPr marL="0" marR="0" lvl="0" indent="0" algn="l" rtl="0">
                        <a:spcBef>
                          <a:spcPts val="0"/>
                        </a:spcBef>
                        <a:spcAft>
                          <a:spcPts val="0"/>
                        </a:spcAft>
                        <a:buNone/>
                      </a:pPr>
                      <a:r>
                        <a:rPr lang="en-GB" sz="1800">
                          <a:solidFill>
                            <a:srgbClr val="002060"/>
                          </a:solidFill>
                        </a:rPr>
                        <a:t>3:10</a:t>
                      </a:r>
                      <a:endParaRPr/>
                    </a:p>
                  </a:txBody>
                  <a:tcPr marL="91450" marR="91450" marT="45725" marB="45725"/>
                </a:tc>
                <a:tc>
                  <a:txBody>
                    <a:bodyPr/>
                    <a:lstStyle/>
                    <a:p>
                      <a:pPr marL="0" marR="0" lvl="0" indent="0" algn="l" rtl="0">
                        <a:spcBef>
                          <a:spcPts val="0"/>
                        </a:spcBef>
                        <a:spcAft>
                          <a:spcPts val="0"/>
                        </a:spcAft>
                        <a:buNone/>
                      </a:pPr>
                      <a:r>
                        <a:rPr lang="en-GB" sz="1800"/>
                        <a:t>Home time – Collection from classroom doors</a:t>
                      </a:r>
                      <a:endParaRPr sz="1800"/>
                    </a:p>
                  </a:txBody>
                  <a:tcPr marL="91450" marR="91450" marT="45725" marB="45725"/>
                </a:tc>
                <a:extLst>
                  <a:ext uri="{0D108BD9-81ED-4DB2-BD59-A6C34878D82A}">
                    <a16:rowId xmlns:a16="http://schemas.microsoft.com/office/drawing/2014/main" val="10010"/>
                  </a:ext>
                </a:extLst>
              </a:tr>
            </a:tbl>
          </a:graphicData>
        </a:graphic>
      </p:graphicFrame>
      <p:sp>
        <p:nvSpPr>
          <p:cNvPr id="202" name="Google Shape;202;p4"/>
          <p:cNvSpPr txBox="1">
            <a:spLocks noGrp="1"/>
          </p:cNvSpPr>
          <p:nvPr>
            <p:ph type="title"/>
          </p:nvPr>
        </p:nvSpPr>
        <p:spPr>
          <a:xfrm>
            <a:off x="237722" y="927878"/>
            <a:ext cx="9609363" cy="584775"/>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F7597"/>
              </a:buClr>
              <a:buSzPts val="3200"/>
              <a:buFont typeface="Calibri"/>
              <a:buNone/>
            </a:pPr>
            <a:r>
              <a:rPr lang="en-GB" sz="3200" b="1">
                <a:solidFill>
                  <a:srgbClr val="0F7597"/>
                </a:solidFill>
                <a:latin typeface="Calibri"/>
                <a:ea typeface="Calibri"/>
                <a:cs typeface="Calibri"/>
                <a:sym typeface="Calibri"/>
              </a:rPr>
              <a:t>What does a typical school day at St Mary’s look like?</a:t>
            </a:r>
            <a:endParaRPr/>
          </a:p>
        </p:txBody>
      </p:sp>
      <p:pic>
        <p:nvPicPr>
          <p:cNvPr id="203" name="Google Shape;203;p4"/>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204" name="Google Shape;204;p4"/>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205" name="Google Shape;205;p4"/>
          <p:cNvPicPr preferRelativeResize="0"/>
          <p:nvPr/>
        </p:nvPicPr>
        <p:blipFill rotWithShape="1">
          <a:blip r:embed="rId4">
            <a:alphaModFix/>
          </a:blip>
          <a:srcRect/>
          <a:stretch/>
        </p:blipFill>
        <p:spPr>
          <a:xfrm>
            <a:off x="10462714" y="106488"/>
            <a:ext cx="1643964" cy="611879"/>
          </a:xfrm>
          <a:prstGeom prst="rect">
            <a:avLst/>
          </a:prstGeom>
          <a:noFill/>
          <a:ln>
            <a:noFill/>
          </a:ln>
        </p:spPr>
      </p:pic>
      <p:pic>
        <p:nvPicPr>
          <p:cNvPr id="206" name="Google Shape;206;p4"/>
          <p:cNvPicPr preferRelativeResize="0"/>
          <p:nvPr/>
        </p:nvPicPr>
        <p:blipFill rotWithShape="1">
          <a:blip r:embed="rId5">
            <a:alphaModFix/>
          </a:blip>
          <a:srcRect/>
          <a:stretch/>
        </p:blipFill>
        <p:spPr>
          <a:xfrm>
            <a:off x="7070545" y="1878796"/>
            <a:ext cx="1545046" cy="1410368"/>
          </a:xfrm>
          <a:prstGeom prst="rect">
            <a:avLst/>
          </a:prstGeom>
          <a:noFill/>
          <a:ln>
            <a:noFill/>
          </a:ln>
        </p:spPr>
      </p:pic>
      <p:pic>
        <p:nvPicPr>
          <p:cNvPr id="207" name="Google Shape;207;p4"/>
          <p:cNvPicPr preferRelativeResize="0"/>
          <p:nvPr/>
        </p:nvPicPr>
        <p:blipFill rotWithShape="1">
          <a:blip r:embed="rId6">
            <a:alphaModFix/>
          </a:blip>
          <a:srcRect/>
          <a:stretch/>
        </p:blipFill>
        <p:spPr>
          <a:xfrm>
            <a:off x="8723626" y="3398967"/>
            <a:ext cx="1674399" cy="1314949"/>
          </a:xfrm>
          <a:prstGeom prst="rect">
            <a:avLst/>
          </a:prstGeom>
          <a:noFill/>
          <a:ln>
            <a:noFill/>
          </a:ln>
        </p:spPr>
      </p:pic>
      <p:pic>
        <p:nvPicPr>
          <p:cNvPr id="208" name="Google Shape;208;p4"/>
          <p:cNvPicPr preferRelativeResize="0"/>
          <p:nvPr/>
        </p:nvPicPr>
        <p:blipFill rotWithShape="1">
          <a:blip r:embed="rId7">
            <a:alphaModFix/>
          </a:blip>
          <a:srcRect/>
          <a:stretch/>
        </p:blipFill>
        <p:spPr>
          <a:xfrm>
            <a:off x="7158851" y="3428006"/>
            <a:ext cx="1456740" cy="1315943"/>
          </a:xfrm>
          <a:prstGeom prst="rect">
            <a:avLst/>
          </a:prstGeom>
          <a:noFill/>
          <a:ln>
            <a:noFill/>
          </a:ln>
        </p:spPr>
      </p:pic>
      <p:pic>
        <p:nvPicPr>
          <p:cNvPr id="209" name="Google Shape;209;p4"/>
          <p:cNvPicPr preferRelativeResize="0"/>
          <p:nvPr/>
        </p:nvPicPr>
        <p:blipFill rotWithShape="1">
          <a:blip r:embed="rId8">
            <a:alphaModFix/>
          </a:blip>
          <a:srcRect/>
          <a:stretch/>
        </p:blipFill>
        <p:spPr>
          <a:xfrm>
            <a:off x="8723626" y="1936506"/>
            <a:ext cx="1623559" cy="1314949"/>
          </a:xfrm>
          <a:prstGeom prst="rect">
            <a:avLst/>
          </a:prstGeom>
          <a:noFill/>
          <a:ln>
            <a:noFill/>
          </a:ln>
        </p:spPr>
      </p:pic>
      <p:pic>
        <p:nvPicPr>
          <p:cNvPr id="210" name="Google Shape;210;p4"/>
          <p:cNvPicPr preferRelativeResize="0"/>
          <p:nvPr/>
        </p:nvPicPr>
        <p:blipFill rotWithShape="1">
          <a:blip r:embed="rId9">
            <a:alphaModFix/>
          </a:blip>
          <a:srcRect/>
          <a:stretch/>
        </p:blipFill>
        <p:spPr>
          <a:xfrm>
            <a:off x="7158852" y="4806056"/>
            <a:ext cx="3239174" cy="1558606"/>
          </a:xfrm>
          <a:prstGeom prst="rect">
            <a:avLst/>
          </a:prstGeom>
          <a:noFill/>
          <a:ln>
            <a:noFill/>
          </a:ln>
        </p:spPr>
      </p:pic>
      <p:sp>
        <p:nvSpPr>
          <p:cNvPr id="211" name="Google Shape;211;p4"/>
          <p:cNvSpPr txBox="1"/>
          <p:nvPr/>
        </p:nvSpPr>
        <p:spPr>
          <a:xfrm>
            <a:off x="237722" y="1589314"/>
            <a:ext cx="683282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70C0"/>
                </a:solidFill>
                <a:latin typeface="Trebuchet MS"/>
                <a:ea typeface="Trebuchet MS"/>
                <a:cs typeface="Trebuchet MS"/>
                <a:sym typeface="Trebuchet MS"/>
              </a:rPr>
              <a:t>Our school day starts at </a:t>
            </a:r>
            <a:r>
              <a:rPr lang="en-GB" sz="2000" b="1" u="sng">
                <a:solidFill>
                  <a:srgbClr val="0070C0"/>
                </a:solidFill>
                <a:latin typeface="Trebuchet MS"/>
                <a:ea typeface="Trebuchet MS"/>
                <a:cs typeface="Trebuchet MS"/>
                <a:sym typeface="Trebuchet MS"/>
              </a:rPr>
              <a:t>8:40am</a:t>
            </a:r>
            <a:r>
              <a:rPr lang="en-GB" sz="2000">
                <a:solidFill>
                  <a:srgbClr val="0070C0"/>
                </a:solidFill>
                <a:latin typeface="Trebuchet MS"/>
                <a:ea typeface="Trebuchet MS"/>
                <a:cs typeface="Trebuchet MS"/>
                <a:sym typeface="Trebuchet MS"/>
              </a:rPr>
              <a:t> and finishes at </a:t>
            </a:r>
            <a:r>
              <a:rPr lang="en-GB" sz="2000" b="1" u="sng">
                <a:solidFill>
                  <a:srgbClr val="0070C0"/>
                </a:solidFill>
                <a:latin typeface="Trebuchet MS"/>
                <a:ea typeface="Trebuchet MS"/>
                <a:cs typeface="Trebuchet MS"/>
                <a:sym typeface="Trebuchet MS"/>
              </a:rPr>
              <a:t>3:10pm</a:t>
            </a:r>
            <a:r>
              <a:rPr lang="en-GB" sz="2000">
                <a:solidFill>
                  <a:srgbClr val="0070C0"/>
                </a:solidFill>
                <a:latin typeface="Trebuchet MS"/>
                <a:ea typeface="Trebuchet MS"/>
                <a:cs typeface="Trebuchet MS"/>
                <a:sym typeface="Trebuchet MS"/>
              </a:rPr>
              <a: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5"/>
          <p:cNvSpPr txBox="1"/>
          <p:nvPr/>
        </p:nvSpPr>
        <p:spPr>
          <a:xfrm>
            <a:off x="424413" y="2511374"/>
            <a:ext cx="6662400" cy="23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002060"/>
                </a:solidFill>
                <a:latin typeface="Trebuchet MS"/>
                <a:ea typeface="Trebuchet MS"/>
                <a:cs typeface="Trebuchet MS"/>
                <a:sym typeface="Trebuchet MS"/>
              </a:rPr>
              <a:t>If arriving by car, please ensure you park either in the Leisure Centre Car Park or you use one of the laybys outside the school.  </a:t>
            </a:r>
            <a:endParaRPr sz="800"/>
          </a:p>
          <a:p>
            <a:pPr marL="0" marR="0" lvl="0" indent="0" algn="l" rtl="0">
              <a:spcBef>
                <a:spcPts val="0"/>
              </a:spcBef>
              <a:spcAft>
                <a:spcPts val="0"/>
              </a:spcAft>
              <a:buNone/>
            </a:pPr>
            <a:endParaRPr sz="1800">
              <a:solidFill>
                <a:srgbClr val="002060"/>
              </a:solidFill>
              <a:latin typeface="Trebuchet MS"/>
              <a:ea typeface="Trebuchet MS"/>
              <a:cs typeface="Trebuchet MS"/>
              <a:sym typeface="Trebuchet MS"/>
            </a:endParaRPr>
          </a:p>
          <a:p>
            <a:pPr marL="0" marR="0" lvl="0" indent="0" algn="l" rtl="0">
              <a:spcBef>
                <a:spcPts val="0"/>
              </a:spcBef>
              <a:spcAft>
                <a:spcPts val="0"/>
              </a:spcAft>
              <a:buNone/>
            </a:pPr>
            <a:endParaRPr sz="1800">
              <a:solidFill>
                <a:srgbClr val="002060"/>
              </a:solidFill>
              <a:latin typeface="Trebuchet MS"/>
              <a:ea typeface="Trebuchet MS"/>
              <a:cs typeface="Trebuchet MS"/>
              <a:sym typeface="Trebuchet MS"/>
            </a:endParaRPr>
          </a:p>
          <a:p>
            <a:pPr marL="0" marR="0" lvl="0" indent="0" algn="l" rtl="0">
              <a:spcBef>
                <a:spcPts val="0"/>
              </a:spcBef>
              <a:spcAft>
                <a:spcPts val="0"/>
              </a:spcAft>
              <a:buNone/>
            </a:pPr>
            <a:r>
              <a:rPr lang="en-GB" sz="1800">
                <a:solidFill>
                  <a:srgbClr val="FF0000"/>
                </a:solidFill>
                <a:latin typeface="Trebuchet MS"/>
                <a:ea typeface="Trebuchet MS"/>
                <a:cs typeface="Trebuchet MS"/>
                <a:sym typeface="Trebuchet MS"/>
              </a:rPr>
              <a:t>DO NOT PARK OR STOP TO DROP-OFF ON THE ZIGZAG LINES IN FRONT OF THE SCHOOL GATES </a:t>
            </a:r>
            <a:r>
              <a:rPr lang="en-GB" sz="1800">
                <a:solidFill>
                  <a:srgbClr val="002060"/>
                </a:solidFill>
                <a:latin typeface="Trebuchet MS"/>
                <a:ea typeface="Trebuchet MS"/>
                <a:cs typeface="Trebuchet MS"/>
                <a:sym typeface="Trebuchet MS"/>
              </a:rPr>
              <a:t>This is for the safety of your own and other children.</a:t>
            </a:r>
            <a:endParaRPr sz="800"/>
          </a:p>
        </p:txBody>
      </p:sp>
      <p:pic>
        <p:nvPicPr>
          <p:cNvPr id="218" name="Google Shape;218;p5"/>
          <p:cNvPicPr preferRelativeResize="0"/>
          <p:nvPr/>
        </p:nvPicPr>
        <p:blipFill rotWithShape="1">
          <a:blip r:embed="rId3">
            <a:alphaModFix/>
          </a:blip>
          <a:srcRect/>
          <a:stretch/>
        </p:blipFill>
        <p:spPr>
          <a:xfrm>
            <a:off x="1954161" y="4906101"/>
            <a:ext cx="4303369" cy="1746105"/>
          </a:xfrm>
          <a:prstGeom prst="rect">
            <a:avLst/>
          </a:prstGeom>
          <a:noFill/>
          <a:ln>
            <a:noFill/>
          </a:ln>
        </p:spPr>
      </p:pic>
      <p:sp>
        <p:nvSpPr>
          <p:cNvPr id="219" name="Google Shape;219;p5"/>
          <p:cNvSpPr txBox="1">
            <a:spLocks noGrp="1"/>
          </p:cNvSpPr>
          <p:nvPr>
            <p:ph type="title"/>
          </p:nvPr>
        </p:nvSpPr>
        <p:spPr>
          <a:xfrm>
            <a:off x="424425" y="680945"/>
            <a:ext cx="8596800" cy="6444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Morning Drop-Off </a:t>
            </a:r>
            <a:endParaRPr/>
          </a:p>
        </p:txBody>
      </p:sp>
      <p:pic>
        <p:nvPicPr>
          <p:cNvPr id="220" name="Google Shape;220;p5"/>
          <p:cNvPicPr preferRelativeResize="0"/>
          <p:nvPr/>
        </p:nvPicPr>
        <p:blipFill rotWithShape="1">
          <a:blip r:embed="rId4">
            <a:alphaModFix/>
          </a:blip>
          <a:srcRect/>
          <a:stretch/>
        </p:blipFill>
        <p:spPr>
          <a:xfrm>
            <a:off x="118397" y="165513"/>
            <a:ext cx="656133" cy="644554"/>
          </a:xfrm>
          <a:prstGeom prst="rect">
            <a:avLst/>
          </a:prstGeom>
          <a:noFill/>
          <a:ln>
            <a:noFill/>
          </a:ln>
        </p:spPr>
      </p:pic>
      <p:sp>
        <p:nvSpPr>
          <p:cNvPr id="221" name="Google Shape;221;p5"/>
          <p:cNvSpPr txBox="1"/>
          <p:nvPr/>
        </p:nvSpPr>
        <p:spPr>
          <a:xfrm>
            <a:off x="991131" y="165526"/>
            <a:ext cx="4174200" cy="397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222" name="Google Shape;222;p5"/>
          <p:cNvPicPr preferRelativeResize="0"/>
          <p:nvPr/>
        </p:nvPicPr>
        <p:blipFill rotWithShape="1">
          <a:blip r:embed="rId5">
            <a:alphaModFix/>
          </a:blip>
          <a:srcRect/>
          <a:stretch/>
        </p:blipFill>
        <p:spPr>
          <a:xfrm>
            <a:off x="10411962" y="165516"/>
            <a:ext cx="1643964" cy="611879"/>
          </a:xfrm>
          <a:prstGeom prst="rect">
            <a:avLst/>
          </a:prstGeom>
          <a:noFill/>
          <a:ln>
            <a:noFill/>
          </a:ln>
        </p:spPr>
      </p:pic>
      <p:pic>
        <p:nvPicPr>
          <p:cNvPr id="223" name="Google Shape;223;p5" descr="Image result for long stratton leisure centre"/>
          <p:cNvPicPr preferRelativeResize="0"/>
          <p:nvPr/>
        </p:nvPicPr>
        <p:blipFill rotWithShape="1">
          <a:blip r:embed="rId6">
            <a:alphaModFix/>
          </a:blip>
          <a:srcRect/>
          <a:stretch/>
        </p:blipFill>
        <p:spPr>
          <a:xfrm>
            <a:off x="8736331" y="3997572"/>
            <a:ext cx="2895600" cy="2571750"/>
          </a:xfrm>
          <a:prstGeom prst="rect">
            <a:avLst/>
          </a:prstGeom>
          <a:noFill/>
          <a:ln>
            <a:noFill/>
          </a:ln>
        </p:spPr>
      </p:pic>
      <p:sp>
        <p:nvSpPr>
          <p:cNvPr id="224" name="Google Shape;224;p5"/>
          <p:cNvSpPr txBox="1"/>
          <p:nvPr/>
        </p:nvSpPr>
        <p:spPr>
          <a:xfrm>
            <a:off x="187425" y="1411300"/>
            <a:ext cx="9570300" cy="110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3F3F3F"/>
                </a:solidFill>
                <a:latin typeface="Trebuchet MS"/>
                <a:ea typeface="Trebuchet MS"/>
                <a:cs typeface="Trebuchet MS"/>
                <a:sym typeface="Trebuchet MS"/>
              </a:rPr>
              <a:t>There are always two members of staff on the gate morning and afternoon to welcome you. If you have any questions, queries or concerns please come and talk to us. We welcome parents onto the playground to hand your child over to their teacher. </a:t>
            </a:r>
            <a:endParaRPr sz="1800">
              <a:solidFill>
                <a:srgbClr val="3F3F3F"/>
              </a:solidFill>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txBox="1">
            <a:spLocks noGrp="1"/>
          </p:cNvSpPr>
          <p:nvPr>
            <p:ph type="title"/>
          </p:nvPr>
        </p:nvSpPr>
        <p:spPr>
          <a:xfrm>
            <a:off x="352214" y="942603"/>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a:t>Talking with teachers</a:t>
            </a:r>
            <a:endParaRPr/>
          </a:p>
        </p:txBody>
      </p:sp>
      <p:pic>
        <p:nvPicPr>
          <p:cNvPr id="231" name="Google Shape;231;p7"/>
          <p:cNvPicPr preferRelativeResize="0"/>
          <p:nvPr/>
        </p:nvPicPr>
        <p:blipFill rotWithShape="1">
          <a:blip r:embed="rId3">
            <a:alphaModFix/>
          </a:blip>
          <a:srcRect/>
          <a:stretch/>
        </p:blipFill>
        <p:spPr>
          <a:xfrm>
            <a:off x="85322" y="73813"/>
            <a:ext cx="656133" cy="644554"/>
          </a:xfrm>
          <a:prstGeom prst="rect">
            <a:avLst/>
          </a:prstGeom>
          <a:noFill/>
          <a:ln>
            <a:noFill/>
          </a:ln>
        </p:spPr>
      </p:pic>
      <p:sp>
        <p:nvSpPr>
          <p:cNvPr id="232" name="Google Shape;232;p7"/>
          <p:cNvSpPr txBox="1"/>
          <p:nvPr/>
        </p:nvSpPr>
        <p:spPr>
          <a:xfrm>
            <a:off x="958056" y="73813"/>
            <a:ext cx="4174055" cy="397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B0F0"/>
                </a:solidFill>
                <a:latin typeface="Arial"/>
                <a:ea typeface="Arial"/>
                <a:cs typeface="Arial"/>
                <a:sym typeface="Arial"/>
              </a:rPr>
              <a:t>St Mary’s Church of England Junior Academy</a:t>
            </a:r>
            <a:endParaRPr/>
          </a:p>
        </p:txBody>
      </p:sp>
      <p:pic>
        <p:nvPicPr>
          <p:cNvPr id="233" name="Google Shape;233;p7"/>
          <p:cNvPicPr preferRelativeResize="0"/>
          <p:nvPr/>
        </p:nvPicPr>
        <p:blipFill rotWithShape="1">
          <a:blip r:embed="rId4">
            <a:alphaModFix/>
          </a:blip>
          <a:srcRect/>
          <a:stretch/>
        </p:blipFill>
        <p:spPr>
          <a:xfrm>
            <a:off x="10462714" y="106488"/>
            <a:ext cx="1643964" cy="611879"/>
          </a:xfrm>
          <a:prstGeom prst="rect">
            <a:avLst/>
          </a:prstGeom>
          <a:noFill/>
          <a:ln>
            <a:noFill/>
          </a:ln>
        </p:spPr>
      </p:pic>
      <p:sp>
        <p:nvSpPr>
          <p:cNvPr id="234" name="Google Shape;234;p7"/>
          <p:cNvSpPr txBox="1"/>
          <p:nvPr/>
        </p:nvSpPr>
        <p:spPr>
          <a:xfrm>
            <a:off x="352214" y="1603003"/>
            <a:ext cx="9483000" cy="526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Trebuchet MS"/>
                <a:ea typeface="Trebuchet MS"/>
                <a:cs typeface="Trebuchet MS"/>
                <a:sym typeface="Trebuchet MS"/>
              </a:rPr>
              <a:t>Our class teachers are keen to work closely with you. Staff are often available to pass on quick messages at the start and end of the school day. </a:t>
            </a:r>
            <a:endParaRPr/>
          </a:p>
          <a:p>
            <a:pPr marL="0" marR="0" lvl="0" indent="0" algn="l" rtl="0">
              <a:spcBef>
                <a:spcPts val="0"/>
              </a:spcBef>
              <a:spcAft>
                <a:spcPts val="0"/>
              </a:spcAft>
              <a:buNone/>
            </a:pPr>
            <a:endParaRPr sz="2800">
              <a:solidFill>
                <a:srgbClr val="002060"/>
              </a:solidFill>
              <a:latin typeface="Trebuchet MS"/>
              <a:ea typeface="Trebuchet MS"/>
              <a:cs typeface="Trebuchet MS"/>
              <a:sym typeface="Trebuchet MS"/>
            </a:endParaRPr>
          </a:p>
          <a:p>
            <a:pPr marL="0" marR="0" lvl="0" indent="0" algn="l" rtl="0">
              <a:spcBef>
                <a:spcPts val="0"/>
              </a:spcBef>
              <a:spcAft>
                <a:spcPts val="0"/>
              </a:spcAft>
              <a:buNone/>
            </a:pPr>
            <a:r>
              <a:rPr lang="en-GB" sz="2800">
                <a:solidFill>
                  <a:srgbClr val="002060"/>
                </a:solidFill>
                <a:latin typeface="Trebuchet MS"/>
                <a:ea typeface="Trebuchet MS"/>
                <a:cs typeface="Trebuchet MS"/>
                <a:sym typeface="Trebuchet MS"/>
              </a:rPr>
              <a:t>However, if you would like to have a discussion with a teacher, please book an appointment via the School Office or by emailing the teacher directly. Please note, you may not always receive an immediate response but we will always endeavour to reply as soon as we can. </a:t>
            </a:r>
            <a:endParaRPr/>
          </a:p>
          <a:p>
            <a:pPr marL="0" marR="0" lvl="0" indent="0" algn="l" rtl="0">
              <a:spcBef>
                <a:spcPts val="0"/>
              </a:spcBef>
              <a:spcAft>
                <a:spcPts val="0"/>
              </a:spcAft>
              <a:buNone/>
            </a:pPr>
            <a:endParaRPr sz="2800">
              <a:solidFill>
                <a:srgbClr val="002060"/>
              </a:solidFill>
              <a:latin typeface="Trebuchet MS"/>
              <a:ea typeface="Trebuchet MS"/>
              <a:cs typeface="Trebuchet MS"/>
              <a:sym typeface="Trebuchet MS"/>
            </a:endParaRPr>
          </a:p>
          <a:p>
            <a:pPr marL="0" marR="0" lvl="0" indent="0" algn="l" rtl="0">
              <a:spcBef>
                <a:spcPts val="0"/>
              </a:spcBef>
              <a:spcAft>
                <a:spcPts val="0"/>
              </a:spcAft>
              <a:buNone/>
            </a:pPr>
            <a:r>
              <a:rPr lang="en-GB" sz="2800">
                <a:solidFill>
                  <a:srgbClr val="002060"/>
                </a:solidFill>
                <a:latin typeface="Trebuchet MS"/>
                <a:ea typeface="Trebuchet MS"/>
                <a:cs typeface="Trebuchet MS"/>
                <a:sym typeface="Trebuchet MS"/>
              </a:rPr>
              <a:t>Parent consultation meetings are also offered each term alongside additional SEND parent meetings.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e6170a73b5_0_1"/>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GB"/>
              <a:t>Our curriculum</a:t>
            </a:r>
            <a:endParaRPr/>
          </a:p>
        </p:txBody>
      </p:sp>
      <p:sp>
        <p:nvSpPr>
          <p:cNvPr id="241" name="Google Shape;241;g2e6170a73b5_0_1"/>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sz="2400"/>
              <a:t>We have a mastery approach for </a:t>
            </a:r>
            <a:r>
              <a:rPr lang="en-GB" sz="2400" b="1"/>
              <a:t>all </a:t>
            </a:r>
            <a:r>
              <a:rPr lang="en-GB" sz="2400"/>
              <a:t>subjects.These assume:</a:t>
            </a:r>
            <a:endParaRPr sz="2400"/>
          </a:p>
          <a:p>
            <a:pPr marL="457200" lvl="0" indent="-358140" algn="l" rtl="0">
              <a:spcBef>
                <a:spcPts val="1000"/>
              </a:spcBef>
              <a:spcAft>
                <a:spcPts val="0"/>
              </a:spcAft>
              <a:buSzPts val="2040"/>
              <a:buChar char="●"/>
            </a:pPr>
            <a:r>
              <a:rPr lang="en-GB" sz="2400"/>
              <a:t>Everyone can learn</a:t>
            </a:r>
            <a:endParaRPr sz="2400"/>
          </a:p>
          <a:p>
            <a:pPr marL="457200" lvl="0" indent="-358140" algn="l" rtl="0">
              <a:spcBef>
                <a:spcPts val="0"/>
              </a:spcBef>
              <a:spcAft>
                <a:spcPts val="0"/>
              </a:spcAft>
              <a:buSzPts val="2040"/>
              <a:buChar char="●"/>
            </a:pPr>
            <a:r>
              <a:rPr lang="en-GB" sz="2400"/>
              <a:t>Ambitious curriculum</a:t>
            </a:r>
            <a:endParaRPr sz="2400"/>
          </a:p>
          <a:p>
            <a:pPr marL="457200" lvl="0" indent="-358140" algn="l" rtl="0">
              <a:spcBef>
                <a:spcPts val="0"/>
              </a:spcBef>
              <a:spcAft>
                <a:spcPts val="0"/>
              </a:spcAft>
              <a:buSzPts val="2040"/>
              <a:buChar char="●"/>
            </a:pPr>
            <a:r>
              <a:rPr lang="en-GB" sz="2400"/>
              <a:t>Make connections between learning</a:t>
            </a:r>
            <a:endParaRPr sz="2400"/>
          </a:p>
          <a:p>
            <a:pPr marL="457200" lvl="0" indent="-358140" algn="l" rtl="0">
              <a:spcBef>
                <a:spcPts val="0"/>
              </a:spcBef>
              <a:spcAft>
                <a:spcPts val="0"/>
              </a:spcAft>
              <a:buSzPts val="2040"/>
              <a:buChar char="●"/>
            </a:pPr>
            <a:r>
              <a:rPr lang="en-GB" sz="2400"/>
              <a:t>Teachers develop specialist knowledge and pedagogy</a:t>
            </a:r>
            <a:endParaRPr sz="2400"/>
          </a:p>
          <a:p>
            <a:pPr marL="457200" lvl="0" indent="-358140" algn="l" rtl="0">
              <a:spcBef>
                <a:spcPts val="0"/>
              </a:spcBef>
              <a:spcAft>
                <a:spcPts val="0"/>
              </a:spcAft>
              <a:buSzPts val="2040"/>
              <a:buChar char="●"/>
            </a:pPr>
            <a:r>
              <a:rPr lang="en-GB" sz="2400"/>
              <a:t>Small steps when teaching</a:t>
            </a:r>
            <a:endParaRPr sz="2400"/>
          </a:p>
          <a:p>
            <a:pPr marL="457200" lvl="0" indent="-358140" algn="l" rtl="0">
              <a:spcBef>
                <a:spcPts val="0"/>
              </a:spcBef>
              <a:spcAft>
                <a:spcPts val="0"/>
              </a:spcAft>
              <a:buSzPts val="2040"/>
              <a:buChar char="●"/>
            </a:pPr>
            <a:r>
              <a:rPr lang="en-GB" sz="2400"/>
              <a:t>Language is explicitly planned for</a:t>
            </a:r>
            <a:endParaRPr sz="2400"/>
          </a:p>
          <a:p>
            <a:pPr marL="457200" lvl="0" indent="-358140" algn="l" rtl="0">
              <a:spcBef>
                <a:spcPts val="0"/>
              </a:spcBef>
              <a:spcAft>
                <a:spcPts val="0"/>
              </a:spcAft>
              <a:buSzPts val="2040"/>
              <a:buChar char="●"/>
            </a:pPr>
            <a:r>
              <a:rPr lang="en-GB" sz="2400"/>
              <a:t>Scaffolding is provided so all can achieve</a:t>
            </a:r>
            <a:endParaRPr sz="2400"/>
          </a:p>
          <a:p>
            <a:pPr marL="457200" lvl="0" indent="0" algn="l" rtl="0">
              <a:spcBef>
                <a:spcPts val="1000"/>
              </a:spcBef>
              <a:spcAft>
                <a:spcPts val="0"/>
              </a:spcAft>
              <a:buNone/>
            </a:pPr>
            <a:endParaRPr/>
          </a:p>
        </p:txBody>
      </p:sp>
    </p:spTree>
  </p:cSld>
  <p:clrMapOvr>
    <a:masterClrMapping/>
  </p:clrMapOvr>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3054</Words>
  <Application>Microsoft Office PowerPoint</Application>
  <PresentationFormat>Widescreen</PresentationFormat>
  <Paragraphs>362</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Noto Sans Symbols</vt:lpstr>
      <vt:lpstr>Trebuchet MS</vt:lpstr>
      <vt:lpstr>Verdana</vt:lpstr>
      <vt:lpstr>Facet</vt:lpstr>
      <vt:lpstr>PowerPoint Presentation</vt:lpstr>
      <vt:lpstr>Key staff across the school</vt:lpstr>
      <vt:lpstr>Class Structure 2024 - 2025</vt:lpstr>
      <vt:lpstr>Our School vision</vt:lpstr>
      <vt:lpstr>Our Values</vt:lpstr>
      <vt:lpstr>What does a typical school day at St Mary’s look like?</vt:lpstr>
      <vt:lpstr>Morning Drop-Off </vt:lpstr>
      <vt:lpstr>Talking with teachers</vt:lpstr>
      <vt:lpstr>Our curriculum</vt:lpstr>
      <vt:lpstr>Curriculum: English</vt:lpstr>
      <vt:lpstr>Curriculum: Maths mastery approach</vt:lpstr>
      <vt:lpstr>Curriculum: Science.</vt:lpstr>
      <vt:lpstr>Curriculum: History and Geography.</vt:lpstr>
      <vt:lpstr>Special Education Needs Provision</vt:lpstr>
      <vt:lpstr>Special Education Needs Provision</vt:lpstr>
      <vt:lpstr>Pastoral Support </vt:lpstr>
      <vt:lpstr>Homework</vt:lpstr>
      <vt:lpstr>Free School Meals &amp; Pupil Premium Application</vt:lpstr>
      <vt:lpstr>Lunchtime</vt:lpstr>
      <vt:lpstr>Healthy Snacks</vt:lpstr>
      <vt:lpstr>Extra Curricular Clubs</vt:lpstr>
      <vt:lpstr>School Uniform</vt:lpstr>
      <vt:lpstr>Our School Uniform</vt:lpstr>
      <vt:lpstr>PE Kit</vt:lpstr>
      <vt:lpstr>Behaviour &amp; Rewards</vt:lpstr>
      <vt:lpstr>How can I help my child?</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Nadine Avenal</dc:creator>
  <cp:lastModifiedBy>Office User</cp:lastModifiedBy>
  <cp:revision>1</cp:revision>
  <dcterms:created xsi:type="dcterms:W3CDTF">2022-06-24T13:03:14Z</dcterms:created>
  <dcterms:modified xsi:type="dcterms:W3CDTF">2024-06-18T09:16:07Z</dcterms:modified>
</cp:coreProperties>
</file>