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8"/>
  </p:notesMasterIdLst>
  <p:sldIdLst>
    <p:sldId id="256" r:id="rId2"/>
    <p:sldId id="313" r:id="rId3"/>
    <p:sldId id="295" r:id="rId4"/>
    <p:sldId id="319" r:id="rId5"/>
    <p:sldId id="320" r:id="rId6"/>
    <p:sldId id="317" r:id="rId7"/>
    <p:sldId id="296" r:id="rId8"/>
    <p:sldId id="298" r:id="rId9"/>
    <p:sldId id="299" r:id="rId10"/>
    <p:sldId id="301" r:id="rId11"/>
    <p:sldId id="321" r:id="rId12"/>
    <p:sldId id="322" r:id="rId13"/>
    <p:sldId id="308" r:id="rId14"/>
    <p:sldId id="303" r:id="rId15"/>
    <p:sldId id="302" r:id="rId16"/>
    <p:sldId id="304" r:id="rId17"/>
    <p:sldId id="306" r:id="rId18"/>
    <p:sldId id="282" r:id="rId19"/>
    <p:sldId id="300" r:id="rId20"/>
    <p:sldId id="323" r:id="rId21"/>
    <p:sldId id="324" r:id="rId22"/>
    <p:sldId id="307" r:id="rId23"/>
    <p:sldId id="305" r:id="rId24"/>
    <p:sldId id="271" r:id="rId25"/>
    <p:sldId id="318" r:id="rId26"/>
    <p:sldId id="312" r:id="rId27"/>
    <p:sldId id="316" r:id="rId28"/>
    <p:sldId id="297" r:id="rId29"/>
    <p:sldId id="309" r:id="rId30"/>
    <p:sldId id="310" r:id="rId31"/>
    <p:sldId id="311" r:id="rId32"/>
    <p:sldId id="276" r:id="rId33"/>
    <p:sldId id="287" r:id="rId34"/>
    <p:sldId id="281" r:id="rId35"/>
    <p:sldId id="325" r:id="rId36"/>
    <p:sldId id="326" r:id="rId3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30" autoAdjust="0"/>
    <p:restoredTop sz="94993" autoAdjust="0"/>
  </p:normalViewPr>
  <p:slideViewPr>
    <p:cSldViewPr snapToGrid="0">
      <p:cViewPr varScale="1">
        <p:scale>
          <a:sx n="86" d="100"/>
          <a:sy n="86" d="100"/>
        </p:scale>
        <p:origin x="254"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sjs-srv-dc01\home\staff\LKetley\St%20Mary's\St%20Marys%20SEND,%20Monitoring%20&amp;%20EAL%20Record%20Sept%202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cap="all" baseline="0">
                <a:solidFill>
                  <a:sysClr val="windowText" lastClr="000000">
                    <a:lumMod val="65000"/>
                    <a:lumOff val="35000"/>
                  </a:sysClr>
                </a:solidFill>
                <a:latin typeface="+mn-lt"/>
                <a:ea typeface="+mn-ea"/>
                <a:cs typeface="+mn-cs"/>
              </a:defRPr>
            </a:pPr>
            <a:r>
              <a:rPr lang="en-US" sz="1200" b="1" i="0" cap="none" baseline="0">
                <a:solidFill>
                  <a:srgbClr val="002060"/>
                </a:solidFill>
                <a:effectLst/>
              </a:rPr>
              <a:t>Fig 3. Broad Areas of Need as Identified in SENDCOP</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US" sz="800" b="1" i="1" cap="none" baseline="0">
                <a:solidFill>
                  <a:srgbClr val="002060"/>
                </a:solidFill>
                <a:effectLst/>
              </a:rPr>
              <a:t>(Pupils may appear in more than one category)</a:t>
            </a:r>
          </a:p>
        </c:rich>
      </c:tx>
      <c:layout>
        <c:manualLayout>
          <c:xMode val="edge"/>
          <c:yMode val="edge"/>
          <c:x val="0.18047141211327483"/>
          <c:y val="4.588109045383032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cap="all"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0.2611871592973955"/>
          <c:y val="0.32585516743837034"/>
          <c:w val="0.49795081768625082"/>
          <c:h val="0.5626289517015397"/>
        </c:manualLayout>
      </c:layout>
      <c:pieChart>
        <c:varyColors val="1"/>
        <c:ser>
          <c:idx val="0"/>
          <c:order val="0"/>
          <c:dPt>
            <c:idx val="0"/>
            <c:bubble3D val="0"/>
            <c:spPr>
              <a:solidFill>
                <a:srgbClr val="00B0F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580-4955-82C9-62B5E891020E}"/>
              </c:ext>
            </c:extLst>
          </c:dPt>
          <c:dPt>
            <c:idx val="1"/>
            <c:bubble3D val="0"/>
            <c:spPr>
              <a:solidFill>
                <a:srgbClr val="00B05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580-4955-82C9-62B5E891020E}"/>
              </c:ext>
            </c:extLst>
          </c:dPt>
          <c:dPt>
            <c:idx val="2"/>
            <c:bubble3D val="0"/>
            <c:spPr>
              <a:solidFill>
                <a:srgbClr val="FFFF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6580-4955-82C9-62B5E891020E}"/>
              </c:ext>
            </c:extLst>
          </c:dPt>
          <c:dPt>
            <c:idx val="3"/>
            <c:bubble3D val="0"/>
            <c:spPr>
              <a:solidFill>
                <a:srgbClr val="FF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6580-4955-82C9-62B5E891020E}"/>
              </c:ext>
            </c:extLst>
          </c:dPt>
          <c:dLbls>
            <c:dLbl>
              <c:idx val="0"/>
              <c:tx>
                <c:rich>
                  <a:bodyPr rot="0" spcFirstLastPara="1" vertOverflow="ellipsis" vert="horz" wrap="square" lIns="38100" tIns="19050" rIns="38100" bIns="19050" anchor="ctr" anchorCtr="1">
                    <a:spAutoFit/>
                  </a:bodyPr>
                  <a:lstStyle/>
                  <a:p>
                    <a:pPr>
                      <a:defRPr sz="1000" b="1" i="0" u="none" strike="noStrike" kern="1200" spc="0" baseline="0">
                        <a:solidFill>
                          <a:srgbClr val="002060"/>
                        </a:solidFill>
                        <a:latin typeface="+mn-lt"/>
                        <a:ea typeface="+mn-ea"/>
                        <a:cs typeface="+mn-cs"/>
                      </a:defRPr>
                    </a:pPr>
                    <a:fld id="{7574F656-9F0E-49CF-8542-9BEE90EBD89A}" type="CATEGORYNAME">
                      <a:rPr lang="en-US"/>
                      <a:pPr>
                        <a:defRPr>
                          <a:solidFill>
                            <a:srgbClr val="002060"/>
                          </a:solidFill>
                        </a:defRPr>
                      </a:pPr>
                      <a:t>[CATEGORY NAME]</a:t>
                    </a:fld>
                    <a:r>
                      <a:rPr lang="en-US" baseline="0"/>
                      <a:t>
22.3%</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002060"/>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80-4955-82C9-62B5E891020E}"/>
                </c:ext>
              </c:extLst>
            </c:dLbl>
            <c:dLbl>
              <c:idx val="1"/>
              <c:layout>
                <c:manualLayout>
                  <c:x val="6.4891711710052577E-2"/>
                  <c:y val="-1.1108175786003559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rgbClr val="002060"/>
                        </a:solidFill>
                        <a:latin typeface="+mn-lt"/>
                        <a:ea typeface="+mn-ea"/>
                        <a:cs typeface="+mn-cs"/>
                      </a:defRPr>
                    </a:pPr>
                    <a:fld id="{BDF443AC-2944-42D2-8E8D-CC03A1EC42EA}" type="CATEGORYNAME">
                      <a:rPr lang="en-US"/>
                      <a:pPr>
                        <a:defRPr>
                          <a:solidFill>
                            <a:srgbClr val="002060"/>
                          </a:solidFill>
                        </a:defRPr>
                      </a:pPr>
                      <a:t>[CATEGORY NAME]</a:t>
                    </a:fld>
                    <a:r>
                      <a:rPr lang="en-US" baseline="0"/>
                      <a:t>
</a:t>
                    </a:r>
                    <a:fld id="{3E099EEC-1A7B-40BF-B6DE-A30AE39325BB}" type="VALUE">
                      <a:rPr lang="en-US" baseline="0"/>
                      <a:pPr>
                        <a:defRPr>
                          <a:solidFill>
                            <a:srgbClr val="002060"/>
                          </a:solidFill>
                        </a:defRPr>
                      </a:pPr>
                      <a:t>[VALUE]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00206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593191465851434"/>
                      <c:h val="0.23119690067140877"/>
                    </c:manualLayout>
                  </c15:layout>
                  <c15:dlblFieldTable/>
                  <c15:showDataLabelsRange val="0"/>
                </c:ext>
                <c:ext xmlns:c16="http://schemas.microsoft.com/office/drawing/2014/chart" uri="{C3380CC4-5D6E-409C-BE32-E72D297353CC}">
                  <c16:uniqueId val="{00000003-6580-4955-82C9-62B5E891020E}"/>
                </c:ext>
              </c:extLst>
            </c:dLbl>
            <c:dLbl>
              <c:idx val="2"/>
              <c:layout>
                <c:manualLayout>
                  <c:x val="-3.3333333333333333E-2"/>
                  <c:y val="5.5555555555555552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rgbClr val="002060"/>
                        </a:solidFill>
                        <a:latin typeface="+mn-lt"/>
                        <a:ea typeface="+mn-ea"/>
                        <a:cs typeface="+mn-cs"/>
                      </a:defRPr>
                    </a:pPr>
                    <a:fld id="{BC7E0E97-3343-474D-96F1-A8B1472E70D5}" type="CATEGORYNAME">
                      <a:rPr lang="en-GB"/>
                      <a:pPr>
                        <a:defRPr>
                          <a:solidFill>
                            <a:srgbClr val="002060"/>
                          </a:solidFill>
                        </a:defRPr>
                      </a:pPr>
                      <a:t>[CATEGORY NAME]</a:t>
                    </a:fld>
                    <a:endParaRPr lang="en-GB" baseline="0"/>
                  </a:p>
                  <a:p>
                    <a:pPr>
                      <a:defRPr>
                        <a:solidFill>
                          <a:srgbClr val="002060"/>
                        </a:solidFill>
                      </a:defRPr>
                    </a:pPr>
                    <a:r>
                      <a:rPr lang="en-GB" baseline="0"/>
                      <a:t>29.1</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00206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580-4955-82C9-62B5E891020E}"/>
                </c:ext>
              </c:extLst>
            </c:dLbl>
            <c:dLbl>
              <c:idx val="3"/>
              <c:layout>
                <c:manualLayout>
                  <c:x val="-0.19179826701903338"/>
                  <c:y val="7.685473513218799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rgbClr val="002060"/>
                        </a:solidFill>
                        <a:latin typeface="+mn-lt"/>
                        <a:ea typeface="+mn-ea"/>
                        <a:cs typeface="+mn-cs"/>
                      </a:defRPr>
                    </a:pPr>
                    <a:fld id="{6250B2E5-ECF0-4C7E-91D0-65256A134F64}" type="CATEGORYNAME">
                      <a:rPr lang="en-GB"/>
                      <a:pPr>
                        <a:defRPr>
                          <a:solidFill>
                            <a:srgbClr val="002060"/>
                          </a:solidFill>
                        </a:defRPr>
                      </a:pPr>
                      <a:t>[CATEGORY NAME]</a:t>
                    </a:fld>
                    <a:endParaRPr lang="en-GB" baseline="0"/>
                  </a:p>
                  <a:p>
                    <a:pPr>
                      <a:defRPr>
                        <a:solidFill>
                          <a:srgbClr val="002060"/>
                        </a:solidFill>
                      </a:defRPr>
                    </a:pPr>
                    <a:r>
                      <a:rPr lang="en-GB" baseline="0"/>
                      <a:t>12.8%</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00206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580-4955-82C9-62B5E891020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002060"/>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'ANALYSIS REPORT'!$A$16:$A$19</c:f>
              <c:strCache>
                <c:ptCount val="4"/>
                <c:pt idx="0">
                  <c:v>Cognition &amp; Learning</c:v>
                </c:pt>
                <c:pt idx="1">
                  <c:v>Communication &amp; Interaction</c:v>
                </c:pt>
                <c:pt idx="2">
                  <c:v>Social, Emotional &amp; Mental Health</c:v>
                </c:pt>
                <c:pt idx="3">
                  <c:v>Sensory and/or Physical</c:v>
                </c:pt>
              </c:strCache>
            </c:strRef>
          </c:cat>
          <c:val>
            <c:numRef>
              <c:f>'ANALYSIS REPORT'!$F$16:$F$19</c:f>
              <c:numCache>
                <c:formatCode>0.0%</c:formatCode>
                <c:ptCount val="4"/>
                <c:pt idx="0">
                  <c:v>0.22297297297297297</c:v>
                </c:pt>
                <c:pt idx="1">
                  <c:v>0.22297297297297297</c:v>
                </c:pt>
                <c:pt idx="2">
                  <c:v>0.29054054054054052</c:v>
                </c:pt>
                <c:pt idx="3">
                  <c:v>0.12837837837837837</c:v>
                </c:pt>
              </c:numCache>
            </c:numRef>
          </c:val>
          <c:extLst>
            <c:ext xmlns:c16="http://schemas.microsoft.com/office/drawing/2014/chart" uri="{C3380CC4-5D6E-409C-BE32-E72D297353CC}">
              <c16:uniqueId val="{00000008-6580-4955-82C9-62B5E891020E}"/>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385CA6-91E5-454F-9D2D-7AC30B15A1A6}" type="doc">
      <dgm:prSet loTypeId="urn:microsoft.com/office/officeart/2005/8/layout/pyramid3" loCatId="pyramid" qsTypeId="urn:microsoft.com/office/officeart/2005/8/quickstyle/simple2" qsCatId="simple" csTypeId="urn:microsoft.com/office/officeart/2005/8/colors/accent1_3" csCatId="accent1" phldr="1"/>
      <dgm:spPr/>
    </dgm:pt>
    <dgm:pt modelId="{5A78F2C4-591E-4A88-A13F-D8D15247828D}">
      <dgm:prSet phldrT="[Text]"/>
      <dgm:spPr/>
      <dgm:t>
        <a:bodyPr/>
        <a:lstStyle/>
        <a:p>
          <a:pPr algn="ctr"/>
          <a:r>
            <a:rPr lang="en-GB" b="1" dirty="0">
              <a:solidFill>
                <a:srgbClr val="002060"/>
              </a:solidFill>
            </a:rPr>
            <a:t>TIER 1</a:t>
          </a:r>
        </a:p>
        <a:p>
          <a:pPr algn="ctr"/>
          <a:r>
            <a:rPr lang="en-GB" dirty="0">
              <a:solidFill>
                <a:srgbClr val="002060"/>
              </a:solidFill>
            </a:rPr>
            <a:t>Universal provision</a:t>
          </a:r>
        </a:p>
      </dgm:t>
    </dgm:pt>
    <dgm:pt modelId="{D5684A70-0210-4AF6-BD64-46DDF795A9AA}" type="parTrans" cxnId="{6C7AEB2E-E642-4761-9957-DDF8BA8A5765}">
      <dgm:prSet/>
      <dgm:spPr/>
      <dgm:t>
        <a:bodyPr/>
        <a:lstStyle/>
        <a:p>
          <a:pPr algn="ctr"/>
          <a:endParaRPr lang="en-GB"/>
        </a:p>
      </dgm:t>
    </dgm:pt>
    <dgm:pt modelId="{3D8854E5-938A-47C8-9420-EDA80CF38B6A}" type="sibTrans" cxnId="{6C7AEB2E-E642-4761-9957-DDF8BA8A5765}">
      <dgm:prSet/>
      <dgm:spPr/>
      <dgm:t>
        <a:bodyPr/>
        <a:lstStyle/>
        <a:p>
          <a:pPr algn="ctr"/>
          <a:endParaRPr lang="en-GB"/>
        </a:p>
      </dgm:t>
    </dgm:pt>
    <dgm:pt modelId="{EE26069F-1567-49E4-B1A0-5857F3A3FB59}">
      <dgm:prSet phldrT="[Text]"/>
      <dgm:spPr/>
      <dgm:t>
        <a:bodyPr/>
        <a:lstStyle/>
        <a:p>
          <a:pPr algn="ctr"/>
          <a:r>
            <a:rPr lang="en-GB" b="1" dirty="0">
              <a:solidFill>
                <a:srgbClr val="002060"/>
              </a:solidFill>
            </a:rPr>
            <a:t>TIER 2</a:t>
          </a:r>
        </a:p>
        <a:p>
          <a:pPr algn="ctr"/>
          <a:r>
            <a:rPr lang="en-GB" dirty="0">
              <a:solidFill>
                <a:srgbClr val="002060"/>
              </a:solidFill>
            </a:rPr>
            <a:t>Early Intervention</a:t>
          </a:r>
        </a:p>
      </dgm:t>
    </dgm:pt>
    <dgm:pt modelId="{8B1FD597-B3A7-4268-BCAE-2C96088920E0}" type="parTrans" cxnId="{4B0B1398-2FD1-4424-B0D2-9C66B905B26C}">
      <dgm:prSet/>
      <dgm:spPr/>
      <dgm:t>
        <a:bodyPr/>
        <a:lstStyle/>
        <a:p>
          <a:pPr algn="ctr"/>
          <a:endParaRPr lang="en-GB"/>
        </a:p>
      </dgm:t>
    </dgm:pt>
    <dgm:pt modelId="{8D2001DA-BF4C-4C8E-BBB3-B4FBF859C19A}" type="sibTrans" cxnId="{4B0B1398-2FD1-4424-B0D2-9C66B905B26C}">
      <dgm:prSet/>
      <dgm:spPr/>
      <dgm:t>
        <a:bodyPr/>
        <a:lstStyle/>
        <a:p>
          <a:pPr algn="ctr"/>
          <a:endParaRPr lang="en-GB"/>
        </a:p>
      </dgm:t>
    </dgm:pt>
    <dgm:pt modelId="{1B2B0F96-55D0-4BFA-ABE4-5EC6FEEA438C}">
      <dgm:prSet phldrT="[Text]"/>
      <dgm:spPr/>
      <dgm:t>
        <a:bodyPr/>
        <a:lstStyle/>
        <a:p>
          <a:pPr algn="ctr"/>
          <a:r>
            <a:rPr lang="en-GB" b="1" dirty="0">
              <a:solidFill>
                <a:srgbClr val="002060"/>
              </a:solidFill>
            </a:rPr>
            <a:t>TIER 3</a:t>
          </a:r>
        </a:p>
        <a:p>
          <a:pPr algn="ctr"/>
          <a:r>
            <a:rPr lang="en-GB" dirty="0">
              <a:solidFill>
                <a:srgbClr val="002060"/>
              </a:solidFill>
            </a:rPr>
            <a:t>Targeted Support &amp; Investigation of Needs</a:t>
          </a:r>
        </a:p>
      </dgm:t>
    </dgm:pt>
    <dgm:pt modelId="{273CCBCD-CD75-4BB0-ADEA-9C4813806C6E}" type="parTrans" cxnId="{EDBCA4EE-C4A2-47F8-B193-D39968CAFF70}">
      <dgm:prSet/>
      <dgm:spPr/>
      <dgm:t>
        <a:bodyPr/>
        <a:lstStyle/>
        <a:p>
          <a:pPr algn="ctr"/>
          <a:endParaRPr lang="en-GB"/>
        </a:p>
      </dgm:t>
    </dgm:pt>
    <dgm:pt modelId="{6E2015AE-AB30-4314-A4B5-7C476236B707}" type="sibTrans" cxnId="{EDBCA4EE-C4A2-47F8-B193-D39968CAFF70}">
      <dgm:prSet/>
      <dgm:spPr/>
      <dgm:t>
        <a:bodyPr/>
        <a:lstStyle/>
        <a:p>
          <a:pPr algn="ctr"/>
          <a:endParaRPr lang="en-GB"/>
        </a:p>
      </dgm:t>
    </dgm:pt>
    <dgm:pt modelId="{E11C7424-A0E8-4E1C-961F-AF9D898756A4}">
      <dgm:prSet phldrT="[Text]"/>
      <dgm:spPr/>
      <dgm:t>
        <a:bodyPr/>
        <a:lstStyle/>
        <a:p>
          <a:pPr algn="ctr"/>
          <a:r>
            <a:rPr lang="en-GB" b="1" dirty="0">
              <a:solidFill>
                <a:srgbClr val="002060"/>
              </a:solidFill>
            </a:rPr>
            <a:t>TIER 4</a:t>
          </a:r>
        </a:p>
        <a:p>
          <a:pPr algn="ctr"/>
          <a:r>
            <a:rPr lang="en-GB" dirty="0">
              <a:solidFill>
                <a:srgbClr val="002060"/>
              </a:solidFill>
            </a:rPr>
            <a:t>Intensive SEND Support</a:t>
          </a:r>
        </a:p>
      </dgm:t>
    </dgm:pt>
    <dgm:pt modelId="{F611E0CF-A8B8-4078-BA4F-940FAAA243E9}" type="parTrans" cxnId="{6E394A0E-FFB7-4545-970B-FE3D93260F96}">
      <dgm:prSet/>
      <dgm:spPr/>
      <dgm:t>
        <a:bodyPr/>
        <a:lstStyle/>
        <a:p>
          <a:pPr algn="ctr"/>
          <a:endParaRPr lang="en-GB"/>
        </a:p>
      </dgm:t>
    </dgm:pt>
    <dgm:pt modelId="{4A37756E-1BA1-4208-B0E1-E43E7EE2F2E5}" type="sibTrans" cxnId="{6E394A0E-FFB7-4545-970B-FE3D93260F96}">
      <dgm:prSet/>
      <dgm:spPr/>
      <dgm:t>
        <a:bodyPr/>
        <a:lstStyle/>
        <a:p>
          <a:pPr algn="ctr"/>
          <a:endParaRPr lang="en-GB"/>
        </a:p>
      </dgm:t>
    </dgm:pt>
    <dgm:pt modelId="{BD01AE61-D4C8-4EC3-9398-BA3EF1A64819}">
      <dgm:prSet phldrT="[Text]"/>
      <dgm:spPr/>
      <dgm:t>
        <a:bodyPr/>
        <a:lstStyle/>
        <a:p>
          <a:pPr algn="ctr"/>
          <a:r>
            <a:rPr lang="en-GB" b="1" dirty="0">
              <a:solidFill>
                <a:srgbClr val="002060"/>
              </a:solidFill>
            </a:rPr>
            <a:t>TIER 5</a:t>
          </a:r>
        </a:p>
        <a:p>
          <a:pPr algn="ctr"/>
          <a:r>
            <a:rPr lang="en-GB" dirty="0">
              <a:solidFill>
                <a:srgbClr val="002060"/>
              </a:solidFill>
            </a:rPr>
            <a:t>EHCP</a:t>
          </a:r>
        </a:p>
        <a:p>
          <a:pPr algn="ctr"/>
          <a:endParaRPr lang="en-GB" dirty="0"/>
        </a:p>
      </dgm:t>
    </dgm:pt>
    <dgm:pt modelId="{C2B0BFD8-646C-4F07-AB70-921D36CA41A8}" type="parTrans" cxnId="{B516DFEA-65E3-4152-8D62-412891679CCD}">
      <dgm:prSet/>
      <dgm:spPr/>
      <dgm:t>
        <a:bodyPr/>
        <a:lstStyle/>
        <a:p>
          <a:pPr algn="ctr"/>
          <a:endParaRPr lang="en-GB"/>
        </a:p>
      </dgm:t>
    </dgm:pt>
    <dgm:pt modelId="{374753B0-935B-4EA4-8962-520771DE640F}" type="sibTrans" cxnId="{B516DFEA-65E3-4152-8D62-412891679CCD}">
      <dgm:prSet/>
      <dgm:spPr/>
      <dgm:t>
        <a:bodyPr/>
        <a:lstStyle/>
        <a:p>
          <a:pPr algn="ctr"/>
          <a:endParaRPr lang="en-GB"/>
        </a:p>
      </dgm:t>
    </dgm:pt>
    <dgm:pt modelId="{E103834B-259A-462C-81A4-97514402AE02}" type="pres">
      <dgm:prSet presAssocID="{03385CA6-91E5-454F-9D2D-7AC30B15A1A6}" presName="Name0" presStyleCnt="0">
        <dgm:presLayoutVars>
          <dgm:dir/>
          <dgm:animLvl val="lvl"/>
          <dgm:resizeHandles val="exact"/>
        </dgm:presLayoutVars>
      </dgm:prSet>
      <dgm:spPr/>
    </dgm:pt>
    <dgm:pt modelId="{699EEABA-EA30-4965-AA1A-48BC1F5854A1}" type="pres">
      <dgm:prSet presAssocID="{5A78F2C4-591E-4A88-A13F-D8D15247828D}" presName="Name8" presStyleCnt="0"/>
      <dgm:spPr/>
    </dgm:pt>
    <dgm:pt modelId="{FFE78CFD-A816-4543-85DB-31DBEDDE26B5}" type="pres">
      <dgm:prSet presAssocID="{5A78F2C4-591E-4A88-A13F-D8D15247828D}" presName="level" presStyleLbl="node1" presStyleIdx="0" presStyleCnt="5" custLinFactNeighborY="-1519">
        <dgm:presLayoutVars>
          <dgm:chMax val="1"/>
          <dgm:bulletEnabled val="1"/>
        </dgm:presLayoutVars>
      </dgm:prSet>
      <dgm:spPr/>
    </dgm:pt>
    <dgm:pt modelId="{944717A2-EA7D-44C4-AAE5-B2390038F760}" type="pres">
      <dgm:prSet presAssocID="{5A78F2C4-591E-4A88-A13F-D8D15247828D}" presName="levelTx" presStyleLbl="revTx" presStyleIdx="0" presStyleCnt="0">
        <dgm:presLayoutVars>
          <dgm:chMax val="1"/>
          <dgm:bulletEnabled val="1"/>
        </dgm:presLayoutVars>
      </dgm:prSet>
      <dgm:spPr/>
    </dgm:pt>
    <dgm:pt modelId="{7528B159-C739-436C-951B-6064438AEE31}" type="pres">
      <dgm:prSet presAssocID="{EE26069F-1567-49E4-B1A0-5857F3A3FB59}" presName="Name8" presStyleCnt="0"/>
      <dgm:spPr/>
    </dgm:pt>
    <dgm:pt modelId="{C9458785-4EFF-405A-9BF9-C1365774ECA9}" type="pres">
      <dgm:prSet presAssocID="{EE26069F-1567-49E4-B1A0-5857F3A3FB59}" presName="level" presStyleLbl="node1" presStyleIdx="1" presStyleCnt="5">
        <dgm:presLayoutVars>
          <dgm:chMax val="1"/>
          <dgm:bulletEnabled val="1"/>
        </dgm:presLayoutVars>
      </dgm:prSet>
      <dgm:spPr/>
    </dgm:pt>
    <dgm:pt modelId="{24761CA4-4506-4CC9-8451-85BE97B14FAA}" type="pres">
      <dgm:prSet presAssocID="{EE26069F-1567-49E4-B1A0-5857F3A3FB59}" presName="levelTx" presStyleLbl="revTx" presStyleIdx="0" presStyleCnt="0">
        <dgm:presLayoutVars>
          <dgm:chMax val="1"/>
          <dgm:bulletEnabled val="1"/>
        </dgm:presLayoutVars>
      </dgm:prSet>
      <dgm:spPr/>
    </dgm:pt>
    <dgm:pt modelId="{A46AB930-6CAF-403D-86A6-74D928C83170}" type="pres">
      <dgm:prSet presAssocID="{1B2B0F96-55D0-4BFA-ABE4-5EC6FEEA438C}" presName="Name8" presStyleCnt="0"/>
      <dgm:spPr/>
    </dgm:pt>
    <dgm:pt modelId="{320F7729-6A3D-4832-A4F4-F172EA98723B}" type="pres">
      <dgm:prSet presAssocID="{1B2B0F96-55D0-4BFA-ABE4-5EC6FEEA438C}" presName="level" presStyleLbl="node1" presStyleIdx="2" presStyleCnt="5">
        <dgm:presLayoutVars>
          <dgm:chMax val="1"/>
          <dgm:bulletEnabled val="1"/>
        </dgm:presLayoutVars>
      </dgm:prSet>
      <dgm:spPr/>
    </dgm:pt>
    <dgm:pt modelId="{E89A6C71-1BC0-4DDB-8338-18903F6F1FA1}" type="pres">
      <dgm:prSet presAssocID="{1B2B0F96-55D0-4BFA-ABE4-5EC6FEEA438C}" presName="levelTx" presStyleLbl="revTx" presStyleIdx="0" presStyleCnt="0">
        <dgm:presLayoutVars>
          <dgm:chMax val="1"/>
          <dgm:bulletEnabled val="1"/>
        </dgm:presLayoutVars>
      </dgm:prSet>
      <dgm:spPr/>
    </dgm:pt>
    <dgm:pt modelId="{14FE3D8D-831B-4114-A62C-FB8C2520EA35}" type="pres">
      <dgm:prSet presAssocID="{E11C7424-A0E8-4E1C-961F-AF9D898756A4}" presName="Name8" presStyleCnt="0"/>
      <dgm:spPr/>
    </dgm:pt>
    <dgm:pt modelId="{3CC50AC8-6E1E-4457-BD3E-F009EEAD5E9C}" type="pres">
      <dgm:prSet presAssocID="{E11C7424-A0E8-4E1C-961F-AF9D898756A4}" presName="level" presStyleLbl="node1" presStyleIdx="3" presStyleCnt="5">
        <dgm:presLayoutVars>
          <dgm:chMax val="1"/>
          <dgm:bulletEnabled val="1"/>
        </dgm:presLayoutVars>
      </dgm:prSet>
      <dgm:spPr/>
    </dgm:pt>
    <dgm:pt modelId="{4BB19FD4-96CF-4315-BCE6-3D958C3D354F}" type="pres">
      <dgm:prSet presAssocID="{E11C7424-A0E8-4E1C-961F-AF9D898756A4}" presName="levelTx" presStyleLbl="revTx" presStyleIdx="0" presStyleCnt="0">
        <dgm:presLayoutVars>
          <dgm:chMax val="1"/>
          <dgm:bulletEnabled val="1"/>
        </dgm:presLayoutVars>
      </dgm:prSet>
      <dgm:spPr/>
    </dgm:pt>
    <dgm:pt modelId="{88ACAF74-B023-46B0-A86D-8BC877B877BE}" type="pres">
      <dgm:prSet presAssocID="{BD01AE61-D4C8-4EC3-9398-BA3EF1A64819}" presName="Name8" presStyleCnt="0"/>
      <dgm:spPr/>
    </dgm:pt>
    <dgm:pt modelId="{0B58B77E-8EE4-4FD5-8A2F-AD4847189C50}" type="pres">
      <dgm:prSet presAssocID="{BD01AE61-D4C8-4EC3-9398-BA3EF1A64819}" presName="level" presStyleLbl="node1" presStyleIdx="4" presStyleCnt="5">
        <dgm:presLayoutVars>
          <dgm:chMax val="1"/>
          <dgm:bulletEnabled val="1"/>
        </dgm:presLayoutVars>
      </dgm:prSet>
      <dgm:spPr/>
    </dgm:pt>
    <dgm:pt modelId="{BF2E5284-489B-4F83-8CEF-AFA26E8E31C9}" type="pres">
      <dgm:prSet presAssocID="{BD01AE61-D4C8-4EC3-9398-BA3EF1A64819}" presName="levelTx" presStyleLbl="revTx" presStyleIdx="0" presStyleCnt="0">
        <dgm:presLayoutVars>
          <dgm:chMax val="1"/>
          <dgm:bulletEnabled val="1"/>
        </dgm:presLayoutVars>
      </dgm:prSet>
      <dgm:spPr/>
    </dgm:pt>
  </dgm:ptLst>
  <dgm:cxnLst>
    <dgm:cxn modelId="{2F40390C-57F8-4D42-9FD1-FD92C703571A}" type="presOf" srcId="{BD01AE61-D4C8-4EC3-9398-BA3EF1A64819}" destId="{0B58B77E-8EE4-4FD5-8A2F-AD4847189C50}" srcOrd="0" destOrd="0" presId="urn:microsoft.com/office/officeart/2005/8/layout/pyramid3"/>
    <dgm:cxn modelId="{6E394A0E-FFB7-4545-970B-FE3D93260F96}" srcId="{03385CA6-91E5-454F-9D2D-7AC30B15A1A6}" destId="{E11C7424-A0E8-4E1C-961F-AF9D898756A4}" srcOrd="3" destOrd="0" parTransId="{F611E0CF-A8B8-4078-BA4F-940FAAA243E9}" sibTransId="{4A37756E-1BA1-4208-B0E1-E43E7EE2F2E5}"/>
    <dgm:cxn modelId="{F3DCB023-194B-4134-9078-D8541DA9142D}" type="presOf" srcId="{EE26069F-1567-49E4-B1A0-5857F3A3FB59}" destId="{C9458785-4EFF-405A-9BF9-C1365774ECA9}" srcOrd="0" destOrd="0" presId="urn:microsoft.com/office/officeart/2005/8/layout/pyramid3"/>
    <dgm:cxn modelId="{6C7AEB2E-E642-4761-9957-DDF8BA8A5765}" srcId="{03385CA6-91E5-454F-9D2D-7AC30B15A1A6}" destId="{5A78F2C4-591E-4A88-A13F-D8D15247828D}" srcOrd="0" destOrd="0" parTransId="{D5684A70-0210-4AF6-BD64-46DDF795A9AA}" sibTransId="{3D8854E5-938A-47C8-9420-EDA80CF38B6A}"/>
    <dgm:cxn modelId="{D3473B41-720A-4620-82AA-33B94DFDDA38}" type="presOf" srcId="{5A78F2C4-591E-4A88-A13F-D8D15247828D}" destId="{944717A2-EA7D-44C4-AAE5-B2390038F760}" srcOrd="1" destOrd="0" presId="urn:microsoft.com/office/officeart/2005/8/layout/pyramid3"/>
    <dgm:cxn modelId="{04A87D6B-09DC-4BD2-8719-F20C31C8AF11}" type="presOf" srcId="{BD01AE61-D4C8-4EC3-9398-BA3EF1A64819}" destId="{BF2E5284-489B-4F83-8CEF-AFA26E8E31C9}" srcOrd="1" destOrd="0" presId="urn:microsoft.com/office/officeart/2005/8/layout/pyramid3"/>
    <dgm:cxn modelId="{3D5B218E-92EF-4E35-B5CA-EC723675A6E7}" type="presOf" srcId="{1B2B0F96-55D0-4BFA-ABE4-5EC6FEEA438C}" destId="{E89A6C71-1BC0-4DDB-8338-18903F6F1FA1}" srcOrd="1" destOrd="0" presId="urn:microsoft.com/office/officeart/2005/8/layout/pyramid3"/>
    <dgm:cxn modelId="{4B0B1398-2FD1-4424-B0D2-9C66B905B26C}" srcId="{03385CA6-91E5-454F-9D2D-7AC30B15A1A6}" destId="{EE26069F-1567-49E4-B1A0-5857F3A3FB59}" srcOrd="1" destOrd="0" parTransId="{8B1FD597-B3A7-4268-BCAE-2C96088920E0}" sibTransId="{8D2001DA-BF4C-4C8E-BBB3-B4FBF859C19A}"/>
    <dgm:cxn modelId="{44449CA1-7102-4ED8-9058-BD74131C2046}" type="presOf" srcId="{03385CA6-91E5-454F-9D2D-7AC30B15A1A6}" destId="{E103834B-259A-462C-81A4-97514402AE02}" srcOrd="0" destOrd="0" presId="urn:microsoft.com/office/officeart/2005/8/layout/pyramid3"/>
    <dgm:cxn modelId="{E1D1DBA9-210C-4DBC-9CB7-CA61AE204821}" type="presOf" srcId="{E11C7424-A0E8-4E1C-961F-AF9D898756A4}" destId="{3CC50AC8-6E1E-4457-BD3E-F009EEAD5E9C}" srcOrd="0" destOrd="0" presId="urn:microsoft.com/office/officeart/2005/8/layout/pyramid3"/>
    <dgm:cxn modelId="{83B6ABB3-7E98-4385-AB0C-97C9D3166ADF}" type="presOf" srcId="{E11C7424-A0E8-4E1C-961F-AF9D898756A4}" destId="{4BB19FD4-96CF-4315-BCE6-3D958C3D354F}" srcOrd="1" destOrd="0" presId="urn:microsoft.com/office/officeart/2005/8/layout/pyramid3"/>
    <dgm:cxn modelId="{BA0B18CB-99C2-48CB-AEEE-414EAA97B85F}" type="presOf" srcId="{5A78F2C4-591E-4A88-A13F-D8D15247828D}" destId="{FFE78CFD-A816-4543-85DB-31DBEDDE26B5}" srcOrd="0" destOrd="0" presId="urn:microsoft.com/office/officeart/2005/8/layout/pyramid3"/>
    <dgm:cxn modelId="{BE3ACAD0-46CC-4831-9CB2-8E20E57C3550}" type="presOf" srcId="{1B2B0F96-55D0-4BFA-ABE4-5EC6FEEA438C}" destId="{320F7729-6A3D-4832-A4F4-F172EA98723B}" srcOrd="0" destOrd="0" presId="urn:microsoft.com/office/officeart/2005/8/layout/pyramid3"/>
    <dgm:cxn modelId="{B516DFEA-65E3-4152-8D62-412891679CCD}" srcId="{03385CA6-91E5-454F-9D2D-7AC30B15A1A6}" destId="{BD01AE61-D4C8-4EC3-9398-BA3EF1A64819}" srcOrd="4" destOrd="0" parTransId="{C2B0BFD8-646C-4F07-AB70-921D36CA41A8}" sibTransId="{374753B0-935B-4EA4-8962-520771DE640F}"/>
    <dgm:cxn modelId="{83F001EE-CF29-4D53-AF18-C562A773C18C}" type="presOf" srcId="{EE26069F-1567-49E4-B1A0-5857F3A3FB59}" destId="{24761CA4-4506-4CC9-8451-85BE97B14FAA}" srcOrd="1" destOrd="0" presId="urn:microsoft.com/office/officeart/2005/8/layout/pyramid3"/>
    <dgm:cxn modelId="{EDBCA4EE-C4A2-47F8-B193-D39968CAFF70}" srcId="{03385CA6-91E5-454F-9D2D-7AC30B15A1A6}" destId="{1B2B0F96-55D0-4BFA-ABE4-5EC6FEEA438C}" srcOrd="2" destOrd="0" parTransId="{273CCBCD-CD75-4BB0-ADEA-9C4813806C6E}" sibTransId="{6E2015AE-AB30-4314-A4B5-7C476236B707}"/>
    <dgm:cxn modelId="{85B60468-03AE-4C52-801B-C8BAEE512A44}" type="presParOf" srcId="{E103834B-259A-462C-81A4-97514402AE02}" destId="{699EEABA-EA30-4965-AA1A-48BC1F5854A1}" srcOrd="0" destOrd="0" presId="urn:microsoft.com/office/officeart/2005/8/layout/pyramid3"/>
    <dgm:cxn modelId="{2263CEBA-2C01-4835-8A8C-C66F4C9658F5}" type="presParOf" srcId="{699EEABA-EA30-4965-AA1A-48BC1F5854A1}" destId="{FFE78CFD-A816-4543-85DB-31DBEDDE26B5}" srcOrd="0" destOrd="0" presId="urn:microsoft.com/office/officeart/2005/8/layout/pyramid3"/>
    <dgm:cxn modelId="{BD556BAE-7DD0-4F23-9C7B-43193DA52970}" type="presParOf" srcId="{699EEABA-EA30-4965-AA1A-48BC1F5854A1}" destId="{944717A2-EA7D-44C4-AAE5-B2390038F760}" srcOrd="1" destOrd="0" presId="urn:microsoft.com/office/officeart/2005/8/layout/pyramid3"/>
    <dgm:cxn modelId="{74969728-6DAA-4E63-B411-C7881DEDBFD9}" type="presParOf" srcId="{E103834B-259A-462C-81A4-97514402AE02}" destId="{7528B159-C739-436C-951B-6064438AEE31}" srcOrd="1" destOrd="0" presId="urn:microsoft.com/office/officeart/2005/8/layout/pyramid3"/>
    <dgm:cxn modelId="{34D08F71-3550-4860-89C1-CEDEA19FFC27}" type="presParOf" srcId="{7528B159-C739-436C-951B-6064438AEE31}" destId="{C9458785-4EFF-405A-9BF9-C1365774ECA9}" srcOrd="0" destOrd="0" presId="urn:microsoft.com/office/officeart/2005/8/layout/pyramid3"/>
    <dgm:cxn modelId="{3AD4772C-D585-4592-BAF3-C6C45A3833FA}" type="presParOf" srcId="{7528B159-C739-436C-951B-6064438AEE31}" destId="{24761CA4-4506-4CC9-8451-85BE97B14FAA}" srcOrd="1" destOrd="0" presId="urn:microsoft.com/office/officeart/2005/8/layout/pyramid3"/>
    <dgm:cxn modelId="{C652E9F6-43A5-49A4-8413-83B73B14F238}" type="presParOf" srcId="{E103834B-259A-462C-81A4-97514402AE02}" destId="{A46AB930-6CAF-403D-86A6-74D928C83170}" srcOrd="2" destOrd="0" presId="urn:microsoft.com/office/officeart/2005/8/layout/pyramid3"/>
    <dgm:cxn modelId="{4D482FFD-2C5D-4170-B5B8-B327CF1E15B4}" type="presParOf" srcId="{A46AB930-6CAF-403D-86A6-74D928C83170}" destId="{320F7729-6A3D-4832-A4F4-F172EA98723B}" srcOrd="0" destOrd="0" presId="urn:microsoft.com/office/officeart/2005/8/layout/pyramid3"/>
    <dgm:cxn modelId="{E52ABF1C-BAC7-464C-BECB-BD5D32071A2B}" type="presParOf" srcId="{A46AB930-6CAF-403D-86A6-74D928C83170}" destId="{E89A6C71-1BC0-4DDB-8338-18903F6F1FA1}" srcOrd="1" destOrd="0" presId="urn:microsoft.com/office/officeart/2005/8/layout/pyramid3"/>
    <dgm:cxn modelId="{60822756-846B-4E9D-A36F-A9D2A0B90D47}" type="presParOf" srcId="{E103834B-259A-462C-81A4-97514402AE02}" destId="{14FE3D8D-831B-4114-A62C-FB8C2520EA35}" srcOrd="3" destOrd="0" presId="urn:microsoft.com/office/officeart/2005/8/layout/pyramid3"/>
    <dgm:cxn modelId="{E327BF2E-DDE8-435E-8336-5FC25351E3DD}" type="presParOf" srcId="{14FE3D8D-831B-4114-A62C-FB8C2520EA35}" destId="{3CC50AC8-6E1E-4457-BD3E-F009EEAD5E9C}" srcOrd="0" destOrd="0" presId="urn:microsoft.com/office/officeart/2005/8/layout/pyramid3"/>
    <dgm:cxn modelId="{3E095231-7189-4A88-B495-24B7BFA6479D}" type="presParOf" srcId="{14FE3D8D-831B-4114-A62C-FB8C2520EA35}" destId="{4BB19FD4-96CF-4315-BCE6-3D958C3D354F}" srcOrd="1" destOrd="0" presId="urn:microsoft.com/office/officeart/2005/8/layout/pyramid3"/>
    <dgm:cxn modelId="{90344516-7371-4CDD-B869-00464B996D18}" type="presParOf" srcId="{E103834B-259A-462C-81A4-97514402AE02}" destId="{88ACAF74-B023-46B0-A86D-8BC877B877BE}" srcOrd="4" destOrd="0" presId="urn:microsoft.com/office/officeart/2005/8/layout/pyramid3"/>
    <dgm:cxn modelId="{54E5A2CA-4150-4C60-9080-EDB1C3868ABA}" type="presParOf" srcId="{88ACAF74-B023-46B0-A86D-8BC877B877BE}" destId="{0B58B77E-8EE4-4FD5-8A2F-AD4847189C50}" srcOrd="0" destOrd="0" presId="urn:microsoft.com/office/officeart/2005/8/layout/pyramid3"/>
    <dgm:cxn modelId="{95C12446-FC03-4A79-AEA0-E03CBD5CAC06}" type="presParOf" srcId="{88ACAF74-B023-46B0-A86D-8BC877B877BE}" destId="{BF2E5284-489B-4F83-8CEF-AFA26E8E31C9}" srcOrd="1" destOrd="0" presId="urn:microsoft.com/office/officeart/2005/8/layout/pyramid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2E73A6-6C7C-4366-A5F2-6AC70E0C2164}"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B43177FA-F608-4828-9C00-293689EEDB8C}">
      <dgm:prSet phldrT="[Text]" custT="1"/>
      <dgm:spPr/>
      <dgm:t>
        <a:bodyPr/>
        <a:lstStyle/>
        <a:p>
          <a:r>
            <a:rPr lang="en-GB" sz="1200" dirty="0"/>
            <a:t>External Sporting events</a:t>
          </a:r>
        </a:p>
      </dgm:t>
    </dgm:pt>
    <dgm:pt modelId="{8CF7B733-0F80-4C97-A297-E9F4B369E2B1}" type="parTrans" cxnId="{5B4FB625-1E4E-4D5C-9EFA-B470B5618C37}">
      <dgm:prSet/>
      <dgm:spPr/>
      <dgm:t>
        <a:bodyPr/>
        <a:lstStyle/>
        <a:p>
          <a:endParaRPr lang="en-GB"/>
        </a:p>
      </dgm:t>
    </dgm:pt>
    <dgm:pt modelId="{BFEEA6FD-1B84-442A-8AE6-B420A24089F5}" type="sibTrans" cxnId="{5B4FB625-1E4E-4D5C-9EFA-B470B5618C37}">
      <dgm:prSet custT="1"/>
      <dgm:spPr/>
      <dgm:t>
        <a:bodyPr/>
        <a:lstStyle/>
        <a:p>
          <a:r>
            <a:rPr lang="en-GB" sz="1200" dirty="0"/>
            <a:t>Forest School</a:t>
          </a:r>
        </a:p>
      </dgm:t>
    </dgm:pt>
    <dgm:pt modelId="{37417A8E-C4BC-4548-BD46-308826308D99}">
      <dgm:prSet phldrT="[Text]" custT="1"/>
      <dgm:spPr/>
      <dgm:t>
        <a:bodyPr/>
        <a:lstStyle/>
        <a:p>
          <a:r>
            <a:rPr lang="en-GB" sz="800" dirty="0"/>
            <a:t>Subject</a:t>
          </a:r>
          <a:r>
            <a:rPr lang="en-GB" sz="800" baseline="0" dirty="0"/>
            <a:t> Ambassadors</a:t>
          </a:r>
          <a:endParaRPr lang="en-GB" sz="800" dirty="0"/>
        </a:p>
      </dgm:t>
    </dgm:pt>
    <dgm:pt modelId="{C2CE40E5-6C73-41A8-B962-16735BFB5045}" type="parTrans" cxnId="{D4A37C18-ED42-4068-840A-6EAD455A9D3A}">
      <dgm:prSet/>
      <dgm:spPr/>
      <dgm:t>
        <a:bodyPr/>
        <a:lstStyle/>
        <a:p>
          <a:endParaRPr lang="en-GB"/>
        </a:p>
      </dgm:t>
    </dgm:pt>
    <dgm:pt modelId="{1CFAD47E-711E-4823-968F-78B46EC06DF2}" type="sibTrans" cxnId="{D4A37C18-ED42-4068-840A-6EAD455A9D3A}">
      <dgm:prSet custT="1"/>
      <dgm:spPr/>
      <dgm:t>
        <a:bodyPr/>
        <a:lstStyle/>
        <a:p>
          <a:r>
            <a:rPr lang="en-GB" sz="1400" dirty="0"/>
            <a:t>School Council </a:t>
          </a:r>
        </a:p>
      </dgm:t>
    </dgm:pt>
    <dgm:pt modelId="{2096EE0A-E5E1-4C37-8351-A41D3CE30C17}">
      <dgm:prSet phldrT="[Text]" custT="1"/>
      <dgm:spPr/>
      <dgm:t>
        <a:bodyPr/>
        <a:lstStyle/>
        <a:p>
          <a:r>
            <a:rPr lang="en-GB" sz="1200" dirty="0"/>
            <a:t>Rock</a:t>
          </a:r>
          <a:r>
            <a:rPr lang="en-GB" sz="1200" baseline="0" dirty="0"/>
            <a:t> Steady Music Lessons</a:t>
          </a:r>
          <a:endParaRPr lang="en-GB" sz="1200" dirty="0"/>
        </a:p>
      </dgm:t>
    </dgm:pt>
    <dgm:pt modelId="{C5A3DED7-238E-4CF9-8A8A-6D7293E46FEF}" type="parTrans" cxnId="{FB447325-856F-4809-A53B-B322CC57E7CA}">
      <dgm:prSet/>
      <dgm:spPr/>
      <dgm:t>
        <a:bodyPr/>
        <a:lstStyle/>
        <a:p>
          <a:endParaRPr lang="en-GB"/>
        </a:p>
      </dgm:t>
    </dgm:pt>
    <dgm:pt modelId="{B752717C-BD80-449F-A10B-6682F14183DD}" type="sibTrans" cxnId="{FB447325-856F-4809-A53B-B322CC57E7CA}">
      <dgm:prSet/>
      <dgm:spPr/>
      <dgm:t>
        <a:bodyPr/>
        <a:lstStyle/>
        <a:p>
          <a:r>
            <a:rPr lang="en-GB" dirty="0"/>
            <a:t>Bikeability</a:t>
          </a:r>
        </a:p>
      </dgm:t>
    </dgm:pt>
    <dgm:pt modelId="{10096236-4E94-4EAC-A9F6-445986F85603}">
      <dgm:prSet/>
      <dgm:spPr/>
      <dgm:t>
        <a:bodyPr/>
        <a:lstStyle/>
        <a:p>
          <a:r>
            <a:rPr lang="en-GB" dirty="0"/>
            <a:t>Eco Council</a:t>
          </a:r>
        </a:p>
      </dgm:t>
    </dgm:pt>
    <dgm:pt modelId="{5E73D17B-145E-4B4B-9585-B4D69BB5E1AB}" type="parTrans" cxnId="{86BEFE0A-86FA-4632-A06F-354F6B94E866}">
      <dgm:prSet/>
      <dgm:spPr/>
      <dgm:t>
        <a:bodyPr/>
        <a:lstStyle/>
        <a:p>
          <a:endParaRPr lang="en-GB"/>
        </a:p>
      </dgm:t>
    </dgm:pt>
    <dgm:pt modelId="{E323AD72-F9F9-47CC-A60F-4D9CD5E55215}" type="sibTrans" cxnId="{86BEFE0A-86FA-4632-A06F-354F6B94E866}">
      <dgm:prSet/>
      <dgm:spPr/>
      <dgm:t>
        <a:bodyPr/>
        <a:lstStyle/>
        <a:p>
          <a:r>
            <a:rPr lang="en-GB" dirty="0"/>
            <a:t>Local community visits and events</a:t>
          </a:r>
        </a:p>
      </dgm:t>
    </dgm:pt>
    <dgm:pt modelId="{BEE2A0A4-9F8D-48F0-BA21-D8F02B7383CB}">
      <dgm:prSet phldrT="[Text]" custT="1"/>
      <dgm:spPr/>
      <dgm:t>
        <a:bodyPr/>
        <a:lstStyle/>
        <a:p>
          <a:r>
            <a:rPr lang="en-GB" sz="900" dirty="0"/>
            <a:t>Educational visits</a:t>
          </a:r>
        </a:p>
      </dgm:t>
    </dgm:pt>
    <dgm:pt modelId="{5EDC6608-C95E-4745-B605-EB9864EA5DEC}" type="sibTrans" cxnId="{F4FC7730-1CC6-4C23-9E56-D1F5707725BE}">
      <dgm:prSet/>
      <dgm:spPr/>
      <dgm:t>
        <a:bodyPr/>
        <a:lstStyle/>
        <a:p>
          <a:r>
            <a:rPr lang="en-GB" dirty="0"/>
            <a:t>Residential visits </a:t>
          </a:r>
        </a:p>
      </dgm:t>
    </dgm:pt>
    <dgm:pt modelId="{8B93B8BC-37AA-41A1-90B0-73A7F9324D08}" type="parTrans" cxnId="{F4FC7730-1CC6-4C23-9E56-D1F5707725BE}">
      <dgm:prSet/>
      <dgm:spPr/>
      <dgm:t>
        <a:bodyPr/>
        <a:lstStyle/>
        <a:p>
          <a:endParaRPr lang="en-GB"/>
        </a:p>
      </dgm:t>
    </dgm:pt>
    <dgm:pt modelId="{B5CD86D2-033A-4019-A84E-5D1FDD17F8F1}" type="pres">
      <dgm:prSet presAssocID="{9F2E73A6-6C7C-4366-A5F2-6AC70E0C2164}" presName="Name0" presStyleCnt="0">
        <dgm:presLayoutVars>
          <dgm:chMax/>
          <dgm:chPref/>
          <dgm:dir/>
          <dgm:animLvl val="lvl"/>
        </dgm:presLayoutVars>
      </dgm:prSet>
      <dgm:spPr/>
    </dgm:pt>
    <dgm:pt modelId="{2BD76005-14CD-45D9-B9D5-3E28D6B1DB7A}" type="pres">
      <dgm:prSet presAssocID="{BEE2A0A4-9F8D-48F0-BA21-D8F02B7383CB}" presName="composite" presStyleCnt="0"/>
      <dgm:spPr/>
    </dgm:pt>
    <dgm:pt modelId="{70672272-61AC-4FE7-A6E8-B990D230E7E2}" type="pres">
      <dgm:prSet presAssocID="{BEE2A0A4-9F8D-48F0-BA21-D8F02B7383CB}" presName="Parent1" presStyleLbl="node1" presStyleIdx="0" presStyleCnt="10" custLinFactNeighborX="-49227" custLinFactNeighborY="88983">
        <dgm:presLayoutVars>
          <dgm:chMax val="1"/>
          <dgm:chPref val="1"/>
          <dgm:bulletEnabled val="1"/>
        </dgm:presLayoutVars>
      </dgm:prSet>
      <dgm:spPr/>
    </dgm:pt>
    <dgm:pt modelId="{1D772880-3215-43B7-8BD5-465307DAEE48}" type="pres">
      <dgm:prSet presAssocID="{BEE2A0A4-9F8D-48F0-BA21-D8F02B7383CB}" presName="Childtext1" presStyleLbl="revTx" presStyleIdx="0" presStyleCnt="5" custLinFactNeighborX="1579" custLinFactNeighborY="-2392">
        <dgm:presLayoutVars>
          <dgm:chMax val="0"/>
          <dgm:chPref val="0"/>
          <dgm:bulletEnabled val="1"/>
        </dgm:presLayoutVars>
      </dgm:prSet>
      <dgm:spPr/>
    </dgm:pt>
    <dgm:pt modelId="{0E06211A-9E7C-4137-8481-9700DC582209}" type="pres">
      <dgm:prSet presAssocID="{BEE2A0A4-9F8D-48F0-BA21-D8F02B7383CB}" presName="BalanceSpacing" presStyleCnt="0"/>
      <dgm:spPr/>
    </dgm:pt>
    <dgm:pt modelId="{480D0E94-0C87-40A4-93E6-A26576D9A445}" type="pres">
      <dgm:prSet presAssocID="{BEE2A0A4-9F8D-48F0-BA21-D8F02B7383CB}" presName="BalanceSpacing1" presStyleCnt="0"/>
      <dgm:spPr/>
    </dgm:pt>
    <dgm:pt modelId="{930BECFA-151C-49F5-988B-72F4A9578FCF}" type="pres">
      <dgm:prSet presAssocID="{5EDC6608-C95E-4745-B605-EB9864EA5DEC}" presName="Accent1Text" presStyleLbl="node1" presStyleIdx="1" presStyleCnt="10" custLinFactNeighborX="8314" custLinFactNeighborY="7621"/>
      <dgm:spPr/>
    </dgm:pt>
    <dgm:pt modelId="{D2FC2938-239C-46E5-B05B-4BDD5FB752E4}" type="pres">
      <dgm:prSet presAssocID="{5EDC6608-C95E-4745-B605-EB9864EA5DEC}" presName="spaceBetweenRectangles" presStyleCnt="0"/>
      <dgm:spPr/>
    </dgm:pt>
    <dgm:pt modelId="{AC87451D-F1A3-47B7-AA53-64F70552E5C1}" type="pres">
      <dgm:prSet presAssocID="{37417A8E-C4BC-4548-BD46-308826308D99}" presName="composite" presStyleCnt="0"/>
      <dgm:spPr/>
    </dgm:pt>
    <dgm:pt modelId="{BB185843-F87F-4FE4-BBA1-A3D6DA1C8954}" type="pres">
      <dgm:prSet presAssocID="{37417A8E-C4BC-4548-BD46-308826308D99}" presName="Parent1" presStyleLbl="node1" presStyleIdx="2" presStyleCnt="10" custLinFactNeighborX="-95479" custLinFactNeighborY="5393">
        <dgm:presLayoutVars>
          <dgm:chMax val="1"/>
          <dgm:chPref val="1"/>
          <dgm:bulletEnabled val="1"/>
        </dgm:presLayoutVars>
      </dgm:prSet>
      <dgm:spPr/>
    </dgm:pt>
    <dgm:pt modelId="{C08FEAE5-E55A-4160-BAB4-881CFD931B4A}" type="pres">
      <dgm:prSet presAssocID="{37417A8E-C4BC-4548-BD46-308826308D99}" presName="Childtext1" presStyleLbl="revTx" presStyleIdx="1" presStyleCnt="5">
        <dgm:presLayoutVars>
          <dgm:chMax val="0"/>
          <dgm:chPref val="0"/>
          <dgm:bulletEnabled val="1"/>
        </dgm:presLayoutVars>
      </dgm:prSet>
      <dgm:spPr/>
    </dgm:pt>
    <dgm:pt modelId="{A95C916F-11A8-47AF-AB48-77F09B3307FC}" type="pres">
      <dgm:prSet presAssocID="{37417A8E-C4BC-4548-BD46-308826308D99}" presName="BalanceSpacing" presStyleCnt="0"/>
      <dgm:spPr/>
    </dgm:pt>
    <dgm:pt modelId="{FDF331D8-6E88-4746-8AF8-FB509616C62A}" type="pres">
      <dgm:prSet presAssocID="{37417A8E-C4BC-4548-BD46-308826308D99}" presName="BalanceSpacing1" presStyleCnt="0"/>
      <dgm:spPr/>
    </dgm:pt>
    <dgm:pt modelId="{6FD24E7B-3895-4CA2-AD72-2A32B5870088}" type="pres">
      <dgm:prSet presAssocID="{1CFAD47E-711E-4823-968F-78B46EC06DF2}" presName="Accent1Text" presStyleLbl="node1" presStyleIdx="3" presStyleCnt="10" custLinFactNeighborX="-50848" custLinFactNeighborY="-77259"/>
      <dgm:spPr/>
    </dgm:pt>
    <dgm:pt modelId="{C66E1261-933B-4193-AED4-172729C8654A}" type="pres">
      <dgm:prSet presAssocID="{1CFAD47E-711E-4823-968F-78B46EC06DF2}" presName="spaceBetweenRectangles" presStyleCnt="0"/>
      <dgm:spPr/>
    </dgm:pt>
    <dgm:pt modelId="{282DA88E-1954-4E9D-B964-B2573673B5D8}" type="pres">
      <dgm:prSet presAssocID="{2096EE0A-E5E1-4C37-8351-A41D3CE30C17}" presName="composite" presStyleCnt="0"/>
      <dgm:spPr/>
    </dgm:pt>
    <dgm:pt modelId="{5F92E8B6-4063-4904-A83B-16F67D73006D}" type="pres">
      <dgm:prSet presAssocID="{2096EE0A-E5E1-4C37-8351-A41D3CE30C17}" presName="Parent1" presStyleLbl="node1" presStyleIdx="4" presStyleCnt="10" custLinFactNeighborX="-98613" custLinFactNeighborY="-410">
        <dgm:presLayoutVars>
          <dgm:chMax val="1"/>
          <dgm:chPref val="1"/>
          <dgm:bulletEnabled val="1"/>
        </dgm:presLayoutVars>
      </dgm:prSet>
      <dgm:spPr/>
    </dgm:pt>
    <dgm:pt modelId="{043192BC-429E-468D-BDE9-272124B2AD72}" type="pres">
      <dgm:prSet presAssocID="{2096EE0A-E5E1-4C37-8351-A41D3CE30C17}" presName="Childtext1" presStyleLbl="revTx" presStyleIdx="2" presStyleCnt="5">
        <dgm:presLayoutVars>
          <dgm:chMax val="0"/>
          <dgm:chPref val="0"/>
          <dgm:bulletEnabled val="1"/>
        </dgm:presLayoutVars>
      </dgm:prSet>
      <dgm:spPr/>
    </dgm:pt>
    <dgm:pt modelId="{CA707669-59AB-4BE6-A60E-1B1D8681C413}" type="pres">
      <dgm:prSet presAssocID="{2096EE0A-E5E1-4C37-8351-A41D3CE30C17}" presName="BalanceSpacing" presStyleCnt="0"/>
      <dgm:spPr/>
    </dgm:pt>
    <dgm:pt modelId="{567F38F8-C9CC-4ACF-AED0-A2C871C71ECC}" type="pres">
      <dgm:prSet presAssocID="{2096EE0A-E5E1-4C37-8351-A41D3CE30C17}" presName="BalanceSpacing1" presStyleCnt="0"/>
      <dgm:spPr/>
    </dgm:pt>
    <dgm:pt modelId="{271D1E81-C8BF-4313-817E-49C3C27B90E7}" type="pres">
      <dgm:prSet presAssocID="{B752717C-BD80-449F-A10B-6682F14183DD}" presName="Accent1Text" presStyleLbl="node1" presStyleIdx="5" presStyleCnt="10" custLinFactNeighborX="-41686" custLinFactNeighborY="81627"/>
      <dgm:spPr/>
    </dgm:pt>
    <dgm:pt modelId="{AAD253EA-2362-4C6D-9C29-DDE869CA207A}" type="pres">
      <dgm:prSet presAssocID="{B752717C-BD80-449F-A10B-6682F14183DD}" presName="spaceBetweenRectangles" presStyleCnt="0"/>
      <dgm:spPr/>
    </dgm:pt>
    <dgm:pt modelId="{7482D7B7-1AC3-48DE-8263-EEE5A88A75D4}" type="pres">
      <dgm:prSet presAssocID="{B43177FA-F608-4828-9C00-293689EEDB8C}" presName="composite" presStyleCnt="0"/>
      <dgm:spPr/>
    </dgm:pt>
    <dgm:pt modelId="{D05F0FCF-ABE6-4858-A44B-96A3EC7C3F0C}" type="pres">
      <dgm:prSet presAssocID="{B43177FA-F608-4828-9C00-293689EEDB8C}" presName="Parent1" presStyleLbl="node1" presStyleIdx="6" presStyleCnt="10" custLinFactX="7185" custLinFactNeighborX="100000" custLinFactNeighborY="-905">
        <dgm:presLayoutVars>
          <dgm:chMax val="1"/>
          <dgm:chPref val="1"/>
          <dgm:bulletEnabled val="1"/>
        </dgm:presLayoutVars>
      </dgm:prSet>
      <dgm:spPr/>
    </dgm:pt>
    <dgm:pt modelId="{7889826A-986A-4739-A122-90EEDCE79C14}" type="pres">
      <dgm:prSet presAssocID="{B43177FA-F608-4828-9C00-293689EEDB8C}" presName="Childtext1" presStyleLbl="revTx" presStyleIdx="3" presStyleCnt="5">
        <dgm:presLayoutVars>
          <dgm:chMax val="0"/>
          <dgm:chPref val="0"/>
          <dgm:bulletEnabled val="1"/>
        </dgm:presLayoutVars>
      </dgm:prSet>
      <dgm:spPr/>
    </dgm:pt>
    <dgm:pt modelId="{C646783B-1A2F-4D03-903D-4681728990CD}" type="pres">
      <dgm:prSet presAssocID="{B43177FA-F608-4828-9C00-293689EEDB8C}" presName="BalanceSpacing" presStyleCnt="0"/>
      <dgm:spPr/>
    </dgm:pt>
    <dgm:pt modelId="{C20123D7-FB47-47A1-9F9B-91652F05444D}" type="pres">
      <dgm:prSet presAssocID="{B43177FA-F608-4828-9C00-293689EEDB8C}" presName="BalanceSpacing1" presStyleCnt="0"/>
      <dgm:spPr/>
    </dgm:pt>
    <dgm:pt modelId="{D1318F15-3102-48FE-A445-22F9EB80653E}" type="pres">
      <dgm:prSet presAssocID="{BFEEA6FD-1B84-442A-8AE6-B420A24089F5}" presName="Accent1Text" presStyleLbl="node1" presStyleIdx="7" presStyleCnt="10" custLinFactNeighborX="-51111" custLinFactNeighborY="-83642"/>
      <dgm:spPr/>
    </dgm:pt>
    <dgm:pt modelId="{345B2DF5-CAF9-45EC-AB1C-A8DCC0EAEC0B}" type="pres">
      <dgm:prSet presAssocID="{BFEEA6FD-1B84-442A-8AE6-B420A24089F5}" presName="spaceBetweenRectangles" presStyleCnt="0"/>
      <dgm:spPr/>
    </dgm:pt>
    <dgm:pt modelId="{A65FA7B7-3B55-4AE3-B493-C54A6F290155}" type="pres">
      <dgm:prSet presAssocID="{10096236-4E94-4EAC-A9F6-445986F85603}" presName="composite" presStyleCnt="0"/>
      <dgm:spPr/>
    </dgm:pt>
    <dgm:pt modelId="{28425A72-EB91-4F08-9460-F30B51470DBB}" type="pres">
      <dgm:prSet presAssocID="{10096236-4E94-4EAC-A9F6-445986F85603}" presName="Parent1" presStyleLbl="node1" presStyleIdx="8" presStyleCnt="10" custLinFactNeighborX="902" custLinFactNeighborY="-3925">
        <dgm:presLayoutVars>
          <dgm:chMax val="1"/>
          <dgm:chPref val="1"/>
          <dgm:bulletEnabled val="1"/>
        </dgm:presLayoutVars>
      </dgm:prSet>
      <dgm:spPr/>
    </dgm:pt>
    <dgm:pt modelId="{17698991-DA8E-47C3-8E7F-14E1C6868A70}" type="pres">
      <dgm:prSet presAssocID="{10096236-4E94-4EAC-A9F6-445986F85603}" presName="Childtext1" presStyleLbl="revTx" presStyleIdx="4" presStyleCnt="5">
        <dgm:presLayoutVars>
          <dgm:chMax val="0"/>
          <dgm:chPref val="0"/>
          <dgm:bulletEnabled val="1"/>
        </dgm:presLayoutVars>
      </dgm:prSet>
      <dgm:spPr/>
    </dgm:pt>
    <dgm:pt modelId="{8717FB68-F0A2-41E9-B76F-CA832A969F41}" type="pres">
      <dgm:prSet presAssocID="{10096236-4E94-4EAC-A9F6-445986F85603}" presName="BalanceSpacing" presStyleCnt="0"/>
      <dgm:spPr/>
    </dgm:pt>
    <dgm:pt modelId="{433304FA-E76A-43EC-A551-B4D555321D9A}" type="pres">
      <dgm:prSet presAssocID="{10096236-4E94-4EAC-A9F6-445986F85603}" presName="BalanceSpacing1" presStyleCnt="0"/>
      <dgm:spPr/>
    </dgm:pt>
    <dgm:pt modelId="{41FD46A6-0517-49A5-86A7-2FC80A1128FC}" type="pres">
      <dgm:prSet presAssocID="{E323AD72-F9F9-47CC-A60F-4D9CD5E55215}" presName="Accent1Text" presStyleLbl="node1" presStyleIdx="9" presStyleCnt="10" custLinFactNeighborX="2858"/>
      <dgm:spPr/>
    </dgm:pt>
  </dgm:ptLst>
  <dgm:cxnLst>
    <dgm:cxn modelId="{86BEFE0A-86FA-4632-A06F-354F6B94E866}" srcId="{9F2E73A6-6C7C-4366-A5F2-6AC70E0C2164}" destId="{10096236-4E94-4EAC-A9F6-445986F85603}" srcOrd="4" destOrd="0" parTransId="{5E73D17B-145E-4B4B-9585-B4D69BB5E1AB}" sibTransId="{E323AD72-F9F9-47CC-A60F-4D9CD5E55215}"/>
    <dgm:cxn modelId="{D4A37C18-ED42-4068-840A-6EAD455A9D3A}" srcId="{9F2E73A6-6C7C-4366-A5F2-6AC70E0C2164}" destId="{37417A8E-C4BC-4548-BD46-308826308D99}" srcOrd="1" destOrd="0" parTransId="{C2CE40E5-6C73-41A8-B962-16735BFB5045}" sibTransId="{1CFAD47E-711E-4823-968F-78B46EC06DF2}"/>
    <dgm:cxn modelId="{3D8B2422-77AC-41C5-9414-CC7EB769FCE7}" type="presOf" srcId="{E323AD72-F9F9-47CC-A60F-4D9CD5E55215}" destId="{41FD46A6-0517-49A5-86A7-2FC80A1128FC}" srcOrd="0" destOrd="0" presId="urn:microsoft.com/office/officeart/2008/layout/AlternatingHexagons"/>
    <dgm:cxn modelId="{FB447325-856F-4809-A53B-B322CC57E7CA}" srcId="{9F2E73A6-6C7C-4366-A5F2-6AC70E0C2164}" destId="{2096EE0A-E5E1-4C37-8351-A41D3CE30C17}" srcOrd="2" destOrd="0" parTransId="{C5A3DED7-238E-4CF9-8A8A-6D7293E46FEF}" sibTransId="{B752717C-BD80-449F-A10B-6682F14183DD}"/>
    <dgm:cxn modelId="{5B4FB625-1E4E-4D5C-9EFA-B470B5618C37}" srcId="{9F2E73A6-6C7C-4366-A5F2-6AC70E0C2164}" destId="{B43177FA-F608-4828-9C00-293689EEDB8C}" srcOrd="3" destOrd="0" parTransId="{8CF7B733-0F80-4C97-A297-E9F4B369E2B1}" sibTransId="{BFEEA6FD-1B84-442A-8AE6-B420A24089F5}"/>
    <dgm:cxn modelId="{F4FC7730-1CC6-4C23-9E56-D1F5707725BE}" srcId="{9F2E73A6-6C7C-4366-A5F2-6AC70E0C2164}" destId="{BEE2A0A4-9F8D-48F0-BA21-D8F02B7383CB}" srcOrd="0" destOrd="0" parTransId="{8B93B8BC-37AA-41A1-90B0-73A7F9324D08}" sibTransId="{5EDC6608-C95E-4745-B605-EB9864EA5DEC}"/>
    <dgm:cxn modelId="{25373A35-2DB5-4FF1-AECB-57BD79F79094}" type="presOf" srcId="{5EDC6608-C95E-4745-B605-EB9864EA5DEC}" destId="{930BECFA-151C-49F5-988B-72F4A9578FCF}" srcOrd="0" destOrd="0" presId="urn:microsoft.com/office/officeart/2008/layout/AlternatingHexagons"/>
    <dgm:cxn modelId="{39B0C338-F23D-4699-A0FF-B70582382CA8}" type="presOf" srcId="{2096EE0A-E5E1-4C37-8351-A41D3CE30C17}" destId="{5F92E8B6-4063-4904-A83B-16F67D73006D}" srcOrd="0" destOrd="0" presId="urn:microsoft.com/office/officeart/2008/layout/AlternatingHexagons"/>
    <dgm:cxn modelId="{EF119271-B777-49BF-92A4-E5CCA473EA67}" type="presOf" srcId="{10096236-4E94-4EAC-A9F6-445986F85603}" destId="{28425A72-EB91-4F08-9460-F30B51470DBB}" srcOrd="0" destOrd="0" presId="urn:microsoft.com/office/officeart/2008/layout/AlternatingHexagons"/>
    <dgm:cxn modelId="{1693E677-0FE9-45A1-A573-7DE0307A0B39}" type="presOf" srcId="{37417A8E-C4BC-4548-BD46-308826308D99}" destId="{BB185843-F87F-4FE4-BBA1-A3D6DA1C8954}" srcOrd="0" destOrd="0" presId="urn:microsoft.com/office/officeart/2008/layout/AlternatingHexagons"/>
    <dgm:cxn modelId="{AA136A58-AE12-4A91-9229-E518D47491AC}" type="presOf" srcId="{1CFAD47E-711E-4823-968F-78B46EC06DF2}" destId="{6FD24E7B-3895-4CA2-AD72-2A32B5870088}" srcOrd="0" destOrd="0" presId="urn:microsoft.com/office/officeart/2008/layout/AlternatingHexagons"/>
    <dgm:cxn modelId="{E1E0EFA0-2BA2-4BDA-8C20-DE82A69096CE}" type="presOf" srcId="{BEE2A0A4-9F8D-48F0-BA21-D8F02B7383CB}" destId="{70672272-61AC-4FE7-A6E8-B990D230E7E2}" srcOrd="0" destOrd="0" presId="urn:microsoft.com/office/officeart/2008/layout/AlternatingHexagons"/>
    <dgm:cxn modelId="{9B1D0FAE-90D6-4656-928A-1D9EF879BCA5}" type="presOf" srcId="{B752717C-BD80-449F-A10B-6682F14183DD}" destId="{271D1E81-C8BF-4313-817E-49C3C27B90E7}" srcOrd="0" destOrd="0" presId="urn:microsoft.com/office/officeart/2008/layout/AlternatingHexagons"/>
    <dgm:cxn modelId="{FF63FCBF-1475-413D-AB13-4958F94DC416}" type="presOf" srcId="{B43177FA-F608-4828-9C00-293689EEDB8C}" destId="{D05F0FCF-ABE6-4858-A44B-96A3EC7C3F0C}" srcOrd="0" destOrd="0" presId="urn:microsoft.com/office/officeart/2008/layout/AlternatingHexagons"/>
    <dgm:cxn modelId="{8C122EC1-EF1C-4B3D-B80F-7EF77EC0E3B1}" type="presOf" srcId="{9F2E73A6-6C7C-4366-A5F2-6AC70E0C2164}" destId="{B5CD86D2-033A-4019-A84E-5D1FDD17F8F1}" srcOrd="0" destOrd="0" presId="urn:microsoft.com/office/officeart/2008/layout/AlternatingHexagons"/>
    <dgm:cxn modelId="{298751C8-0B8D-4984-B32D-5637B88CF71B}" type="presOf" srcId="{BFEEA6FD-1B84-442A-8AE6-B420A24089F5}" destId="{D1318F15-3102-48FE-A445-22F9EB80653E}" srcOrd="0" destOrd="0" presId="urn:microsoft.com/office/officeart/2008/layout/AlternatingHexagons"/>
    <dgm:cxn modelId="{9EEA4F5C-0272-44DF-B331-189253D1DC10}" type="presParOf" srcId="{B5CD86D2-033A-4019-A84E-5D1FDD17F8F1}" destId="{2BD76005-14CD-45D9-B9D5-3E28D6B1DB7A}" srcOrd="0" destOrd="0" presId="urn:microsoft.com/office/officeart/2008/layout/AlternatingHexagons"/>
    <dgm:cxn modelId="{6F0E65D8-FCD9-4C8A-B139-60CF82290665}" type="presParOf" srcId="{2BD76005-14CD-45D9-B9D5-3E28D6B1DB7A}" destId="{70672272-61AC-4FE7-A6E8-B990D230E7E2}" srcOrd="0" destOrd="0" presId="urn:microsoft.com/office/officeart/2008/layout/AlternatingHexagons"/>
    <dgm:cxn modelId="{598003D9-59E5-4A7A-B55C-90B8AA243BD6}" type="presParOf" srcId="{2BD76005-14CD-45D9-B9D5-3E28D6B1DB7A}" destId="{1D772880-3215-43B7-8BD5-465307DAEE48}" srcOrd="1" destOrd="0" presId="urn:microsoft.com/office/officeart/2008/layout/AlternatingHexagons"/>
    <dgm:cxn modelId="{70DDEFE8-1BFF-400F-8810-E5FC029EE763}" type="presParOf" srcId="{2BD76005-14CD-45D9-B9D5-3E28D6B1DB7A}" destId="{0E06211A-9E7C-4137-8481-9700DC582209}" srcOrd="2" destOrd="0" presId="urn:microsoft.com/office/officeart/2008/layout/AlternatingHexagons"/>
    <dgm:cxn modelId="{43B7B258-181D-48F2-8438-AD56BD75690F}" type="presParOf" srcId="{2BD76005-14CD-45D9-B9D5-3E28D6B1DB7A}" destId="{480D0E94-0C87-40A4-93E6-A26576D9A445}" srcOrd="3" destOrd="0" presId="urn:microsoft.com/office/officeart/2008/layout/AlternatingHexagons"/>
    <dgm:cxn modelId="{51BED276-DA18-4A21-9497-BDD095749E56}" type="presParOf" srcId="{2BD76005-14CD-45D9-B9D5-3E28D6B1DB7A}" destId="{930BECFA-151C-49F5-988B-72F4A9578FCF}" srcOrd="4" destOrd="0" presId="urn:microsoft.com/office/officeart/2008/layout/AlternatingHexagons"/>
    <dgm:cxn modelId="{032BE47F-6459-41BE-B384-7DA0595394E6}" type="presParOf" srcId="{B5CD86D2-033A-4019-A84E-5D1FDD17F8F1}" destId="{D2FC2938-239C-46E5-B05B-4BDD5FB752E4}" srcOrd="1" destOrd="0" presId="urn:microsoft.com/office/officeart/2008/layout/AlternatingHexagons"/>
    <dgm:cxn modelId="{1667E071-ABEC-4383-B7A0-DD4369D07012}" type="presParOf" srcId="{B5CD86D2-033A-4019-A84E-5D1FDD17F8F1}" destId="{AC87451D-F1A3-47B7-AA53-64F70552E5C1}" srcOrd="2" destOrd="0" presId="urn:microsoft.com/office/officeart/2008/layout/AlternatingHexagons"/>
    <dgm:cxn modelId="{4B23606B-7734-434E-831C-0B4AC5036022}" type="presParOf" srcId="{AC87451D-F1A3-47B7-AA53-64F70552E5C1}" destId="{BB185843-F87F-4FE4-BBA1-A3D6DA1C8954}" srcOrd="0" destOrd="0" presId="urn:microsoft.com/office/officeart/2008/layout/AlternatingHexagons"/>
    <dgm:cxn modelId="{439DED5B-1A80-45A0-9ED2-F8BA012E5507}" type="presParOf" srcId="{AC87451D-F1A3-47B7-AA53-64F70552E5C1}" destId="{C08FEAE5-E55A-4160-BAB4-881CFD931B4A}" srcOrd="1" destOrd="0" presId="urn:microsoft.com/office/officeart/2008/layout/AlternatingHexagons"/>
    <dgm:cxn modelId="{2EAC35F9-9CF1-49D7-807C-337A58A845F3}" type="presParOf" srcId="{AC87451D-F1A3-47B7-AA53-64F70552E5C1}" destId="{A95C916F-11A8-47AF-AB48-77F09B3307FC}" srcOrd="2" destOrd="0" presId="urn:microsoft.com/office/officeart/2008/layout/AlternatingHexagons"/>
    <dgm:cxn modelId="{495B9FDA-BC70-4AD3-A24A-5D3145A7E1D8}" type="presParOf" srcId="{AC87451D-F1A3-47B7-AA53-64F70552E5C1}" destId="{FDF331D8-6E88-4746-8AF8-FB509616C62A}" srcOrd="3" destOrd="0" presId="urn:microsoft.com/office/officeart/2008/layout/AlternatingHexagons"/>
    <dgm:cxn modelId="{263FBCBD-D716-4465-8A04-1391C30803C7}" type="presParOf" srcId="{AC87451D-F1A3-47B7-AA53-64F70552E5C1}" destId="{6FD24E7B-3895-4CA2-AD72-2A32B5870088}" srcOrd="4" destOrd="0" presId="urn:microsoft.com/office/officeart/2008/layout/AlternatingHexagons"/>
    <dgm:cxn modelId="{DF191773-895B-4BD4-8C44-38D3750CEEF9}" type="presParOf" srcId="{B5CD86D2-033A-4019-A84E-5D1FDD17F8F1}" destId="{C66E1261-933B-4193-AED4-172729C8654A}" srcOrd="3" destOrd="0" presId="urn:microsoft.com/office/officeart/2008/layout/AlternatingHexagons"/>
    <dgm:cxn modelId="{190127E7-D9C1-43A8-A49E-9F3EFF644CD7}" type="presParOf" srcId="{B5CD86D2-033A-4019-A84E-5D1FDD17F8F1}" destId="{282DA88E-1954-4E9D-B964-B2573673B5D8}" srcOrd="4" destOrd="0" presId="urn:microsoft.com/office/officeart/2008/layout/AlternatingHexagons"/>
    <dgm:cxn modelId="{90646839-D563-43C2-BB52-337EC664A28C}" type="presParOf" srcId="{282DA88E-1954-4E9D-B964-B2573673B5D8}" destId="{5F92E8B6-4063-4904-A83B-16F67D73006D}" srcOrd="0" destOrd="0" presId="urn:microsoft.com/office/officeart/2008/layout/AlternatingHexagons"/>
    <dgm:cxn modelId="{7565BCD6-7155-4BA0-A942-19B2BB5C2D37}" type="presParOf" srcId="{282DA88E-1954-4E9D-B964-B2573673B5D8}" destId="{043192BC-429E-468D-BDE9-272124B2AD72}" srcOrd="1" destOrd="0" presId="urn:microsoft.com/office/officeart/2008/layout/AlternatingHexagons"/>
    <dgm:cxn modelId="{A377CF7E-5240-4B41-B618-FFFB33CA0C7C}" type="presParOf" srcId="{282DA88E-1954-4E9D-B964-B2573673B5D8}" destId="{CA707669-59AB-4BE6-A60E-1B1D8681C413}" srcOrd="2" destOrd="0" presId="urn:microsoft.com/office/officeart/2008/layout/AlternatingHexagons"/>
    <dgm:cxn modelId="{CB589FD2-0676-4966-8FF6-BA24D0CB7B29}" type="presParOf" srcId="{282DA88E-1954-4E9D-B964-B2573673B5D8}" destId="{567F38F8-C9CC-4ACF-AED0-A2C871C71ECC}" srcOrd="3" destOrd="0" presId="urn:microsoft.com/office/officeart/2008/layout/AlternatingHexagons"/>
    <dgm:cxn modelId="{4DF7739C-889A-4B87-A514-8D6A969B12D3}" type="presParOf" srcId="{282DA88E-1954-4E9D-B964-B2573673B5D8}" destId="{271D1E81-C8BF-4313-817E-49C3C27B90E7}" srcOrd="4" destOrd="0" presId="urn:microsoft.com/office/officeart/2008/layout/AlternatingHexagons"/>
    <dgm:cxn modelId="{7BD95B7C-52E7-4256-824F-FF6C63D5DD61}" type="presParOf" srcId="{B5CD86D2-033A-4019-A84E-5D1FDD17F8F1}" destId="{AAD253EA-2362-4C6D-9C29-DDE869CA207A}" srcOrd="5" destOrd="0" presId="urn:microsoft.com/office/officeart/2008/layout/AlternatingHexagons"/>
    <dgm:cxn modelId="{2628F843-8091-469D-A3A9-7F3C66117258}" type="presParOf" srcId="{B5CD86D2-033A-4019-A84E-5D1FDD17F8F1}" destId="{7482D7B7-1AC3-48DE-8263-EEE5A88A75D4}" srcOrd="6" destOrd="0" presId="urn:microsoft.com/office/officeart/2008/layout/AlternatingHexagons"/>
    <dgm:cxn modelId="{6F4C70D8-425E-49DC-9E72-489E392ABE64}" type="presParOf" srcId="{7482D7B7-1AC3-48DE-8263-EEE5A88A75D4}" destId="{D05F0FCF-ABE6-4858-A44B-96A3EC7C3F0C}" srcOrd="0" destOrd="0" presId="urn:microsoft.com/office/officeart/2008/layout/AlternatingHexagons"/>
    <dgm:cxn modelId="{E5492ECA-ACDB-4AEA-8A15-A108FFFDD105}" type="presParOf" srcId="{7482D7B7-1AC3-48DE-8263-EEE5A88A75D4}" destId="{7889826A-986A-4739-A122-90EEDCE79C14}" srcOrd="1" destOrd="0" presId="urn:microsoft.com/office/officeart/2008/layout/AlternatingHexagons"/>
    <dgm:cxn modelId="{6D57A70E-37E3-4477-AD1E-A651F0490552}" type="presParOf" srcId="{7482D7B7-1AC3-48DE-8263-EEE5A88A75D4}" destId="{C646783B-1A2F-4D03-903D-4681728990CD}" srcOrd="2" destOrd="0" presId="urn:microsoft.com/office/officeart/2008/layout/AlternatingHexagons"/>
    <dgm:cxn modelId="{045F3CC9-5F6F-48CD-A936-0C8425645FFD}" type="presParOf" srcId="{7482D7B7-1AC3-48DE-8263-EEE5A88A75D4}" destId="{C20123D7-FB47-47A1-9F9B-91652F05444D}" srcOrd="3" destOrd="0" presId="urn:microsoft.com/office/officeart/2008/layout/AlternatingHexagons"/>
    <dgm:cxn modelId="{3B9B2472-F3CC-45A3-9487-D01BB28DEF7F}" type="presParOf" srcId="{7482D7B7-1AC3-48DE-8263-EEE5A88A75D4}" destId="{D1318F15-3102-48FE-A445-22F9EB80653E}" srcOrd="4" destOrd="0" presId="urn:microsoft.com/office/officeart/2008/layout/AlternatingHexagons"/>
    <dgm:cxn modelId="{E949BA0C-899A-4082-9A15-ACAB860FB525}" type="presParOf" srcId="{B5CD86D2-033A-4019-A84E-5D1FDD17F8F1}" destId="{345B2DF5-CAF9-45EC-AB1C-A8DCC0EAEC0B}" srcOrd="7" destOrd="0" presId="urn:microsoft.com/office/officeart/2008/layout/AlternatingHexagons"/>
    <dgm:cxn modelId="{78AC506C-97A5-42CE-A055-FC55E6E66471}" type="presParOf" srcId="{B5CD86D2-033A-4019-A84E-5D1FDD17F8F1}" destId="{A65FA7B7-3B55-4AE3-B493-C54A6F290155}" srcOrd="8" destOrd="0" presId="urn:microsoft.com/office/officeart/2008/layout/AlternatingHexagons"/>
    <dgm:cxn modelId="{9583AC34-37B0-4CEA-983A-EACFD266ED89}" type="presParOf" srcId="{A65FA7B7-3B55-4AE3-B493-C54A6F290155}" destId="{28425A72-EB91-4F08-9460-F30B51470DBB}" srcOrd="0" destOrd="0" presId="urn:microsoft.com/office/officeart/2008/layout/AlternatingHexagons"/>
    <dgm:cxn modelId="{488E94BD-117A-47D1-B60B-BC7A030DB207}" type="presParOf" srcId="{A65FA7B7-3B55-4AE3-B493-C54A6F290155}" destId="{17698991-DA8E-47C3-8E7F-14E1C6868A70}" srcOrd="1" destOrd="0" presId="urn:microsoft.com/office/officeart/2008/layout/AlternatingHexagons"/>
    <dgm:cxn modelId="{4913183F-AE23-4147-B6C2-6B76DD304800}" type="presParOf" srcId="{A65FA7B7-3B55-4AE3-B493-C54A6F290155}" destId="{8717FB68-F0A2-41E9-B76F-CA832A969F41}" srcOrd="2" destOrd="0" presId="urn:microsoft.com/office/officeart/2008/layout/AlternatingHexagons"/>
    <dgm:cxn modelId="{63976592-CBF9-4CC3-85C9-31ECF61E183A}" type="presParOf" srcId="{A65FA7B7-3B55-4AE3-B493-C54A6F290155}" destId="{433304FA-E76A-43EC-A551-B4D555321D9A}" srcOrd="3" destOrd="0" presId="urn:microsoft.com/office/officeart/2008/layout/AlternatingHexagons"/>
    <dgm:cxn modelId="{09802AA3-A5DE-45E2-8D37-C0B7C389CBF6}" type="presParOf" srcId="{A65FA7B7-3B55-4AE3-B493-C54A6F290155}" destId="{41FD46A6-0517-49A5-86A7-2FC80A1128FC}" srcOrd="4" destOrd="0" presId="urn:microsoft.com/office/officeart/2008/layout/AlternatingHexagon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B778A2-63B9-4B3E-BA69-9597AAA9520C}"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GB"/>
        </a:p>
      </dgm:t>
    </dgm:pt>
    <dgm:pt modelId="{4D20BE24-7332-4E81-93CD-911B24A235FB}">
      <dgm:prSet phldrT="[Text]"/>
      <dgm:spPr/>
      <dgm:t>
        <a:bodyPr/>
        <a:lstStyle/>
        <a:p>
          <a:r>
            <a:rPr lang="en-GB" dirty="0">
              <a:solidFill>
                <a:srgbClr val="002060"/>
              </a:solidFill>
            </a:rPr>
            <a:t>Class teacher visits all Y2 pupils in classes.</a:t>
          </a:r>
        </a:p>
      </dgm:t>
    </dgm:pt>
    <dgm:pt modelId="{951BB950-DC4D-4AA5-8316-61918D949115}" type="parTrans" cxnId="{DC9AD76E-B1D4-4F66-A6DF-9C2D2E06A7CE}">
      <dgm:prSet/>
      <dgm:spPr/>
      <dgm:t>
        <a:bodyPr/>
        <a:lstStyle/>
        <a:p>
          <a:endParaRPr lang="en-GB">
            <a:solidFill>
              <a:srgbClr val="002060"/>
            </a:solidFill>
          </a:endParaRPr>
        </a:p>
      </dgm:t>
    </dgm:pt>
    <dgm:pt modelId="{34A2A7ED-75A3-451E-B024-8EED16A3AFA5}" type="sibTrans" cxnId="{DC9AD76E-B1D4-4F66-A6DF-9C2D2E06A7CE}">
      <dgm:prSet/>
      <dgm:spPr/>
      <dgm:t>
        <a:bodyPr/>
        <a:lstStyle/>
        <a:p>
          <a:endParaRPr lang="en-GB">
            <a:solidFill>
              <a:srgbClr val="002060"/>
            </a:solidFill>
          </a:endParaRPr>
        </a:p>
      </dgm:t>
    </dgm:pt>
    <dgm:pt modelId="{643AB12A-6F50-4E7F-9DB0-E0AF1EB0CD90}">
      <dgm:prSet phldrT="[Text]"/>
      <dgm:spPr/>
      <dgm:t>
        <a:bodyPr/>
        <a:lstStyle/>
        <a:p>
          <a:r>
            <a:rPr lang="en-GB" dirty="0">
              <a:solidFill>
                <a:srgbClr val="002060"/>
              </a:solidFill>
            </a:rPr>
            <a:t>Assembly at Manor Field with Miss Richardson for all Y2s.</a:t>
          </a:r>
        </a:p>
      </dgm:t>
    </dgm:pt>
    <dgm:pt modelId="{509EE61D-72D8-4945-86C3-00C2C744D0FC}" type="parTrans" cxnId="{4AF500A7-E771-4028-9574-76430BD5C3F4}">
      <dgm:prSet/>
      <dgm:spPr/>
      <dgm:t>
        <a:bodyPr/>
        <a:lstStyle/>
        <a:p>
          <a:endParaRPr lang="en-GB">
            <a:solidFill>
              <a:srgbClr val="002060"/>
            </a:solidFill>
          </a:endParaRPr>
        </a:p>
      </dgm:t>
    </dgm:pt>
    <dgm:pt modelId="{010EF8CB-CF23-4318-9C64-05FC6761E921}" type="sibTrans" cxnId="{4AF500A7-E771-4028-9574-76430BD5C3F4}">
      <dgm:prSet/>
      <dgm:spPr/>
      <dgm:t>
        <a:bodyPr/>
        <a:lstStyle/>
        <a:p>
          <a:endParaRPr lang="en-GB">
            <a:solidFill>
              <a:srgbClr val="002060"/>
            </a:solidFill>
          </a:endParaRPr>
        </a:p>
      </dgm:t>
    </dgm:pt>
    <dgm:pt modelId="{6F29EB1A-C0DC-49EB-B66B-D12374BB2A3F}">
      <dgm:prSet phldrT="[Text]"/>
      <dgm:spPr/>
      <dgm:t>
        <a:bodyPr/>
        <a:lstStyle/>
        <a:p>
          <a:r>
            <a:rPr lang="en-GB" dirty="0">
              <a:solidFill>
                <a:srgbClr val="002060"/>
              </a:solidFill>
            </a:rPr>
            <a:t>Y2 pupils with SEND visit St Mary’s in small groups for a personalised tour of the school. </a:t>
          </a:r>
        </a:p>
      </dgm:t>
    </dgm:pt>
    <dgm:pt modelId="{6C4B9EA1-4C87-4840-BA27-F6BAAA19E8A4}" type="parTrans" cxnId="{AC69FE3D-07DB-4A04-9E7B-4D4CD8AE8FA2}">
      <dgm:prSet/>
      <dgm:spPr/>
      <dgm:t>
        <a:bodyPr/>
        <a:lstStyle/>
        <a:p>
          <a:endParaRPr lang="en-GB">
            <a:solidFill>
              <a:srgbClr val="002060"/>
            </a:solidFill>
          </a:endParaRPr>
        </a:p>
      </dgm:t>
    </dgm:pt>
    <dgm:pt modelId="{909489FD-BD91-46D2-9F3F-53CB54D05F86}" type="sibTrans" cxnId="{AC69FE3D-07DB-4A04-9E7B-4D4CD8AE8FA2}">
      <dgm:prSet/>
      <dgm:spPr/>
      <dgm:t>
        <a:bodyPr/>
        <a:lstStyle/>
        <a:p>
          <a:endParaRPr lang="en-GB">
            <a:solidFill>
              <a:srgbClr val="002060"/>
            </a:solidFill>
          </a:endParaRPr>
        </a:p>
      </dgm:t>
    </dgm:pt>
    <dgm:pt modelId="{BB7FE262-7E74-483D-918E-234ACCD83512}">
      <dgm:prSet phldrT="[Text]"/>
      <dgm:spPr/>
      <dgm:t>
        <a:bodyPr/>
        <a:lstStyle/>
        <a:p>
          <a:r>
            <a:rPr lang="en-GB" dirty="0">
              <a:solidFill>
                <a:srgbClr val="002060"/>
              </a:solidFill>
            </a:rPr>
            <a:t>Y2 pupils with SEND attend a Forest School session in a small group. </a:t>
          </a:r>
        </a:p>
      </dgm:t>
    </dgm:pt>
    <dgm:pt modelId="{445FD5ED-9DEF-42E4-9D67-EB280CBF9FE6}" type="parTrans" cxnId="{C0E837FC-3B2D-4FE4-9CB9-5B269C0D6578}">
      <dgm:prSet/>
      <dgm:spPr/>
      <dgm:t>
        <a:bodyPr/>
        <a:lstStyle/>
        <a:p>
          <a:endParaRPr lang="en-GB">
            <a:solidFill>
              <a:srgbClr val="002060"/>
            </a:solidFill>
          </a:endParaRPr>
        </a:p>
      </dgm:t>
    </dgm:pt>
    <dgm:pt modelId="{40EBAD10-AA46-4CB4-B7CD-0169EDB42900}" type="sibTrans" cxnId="{C0E837FC-3B2D-4FE4-9CB9-5B269C0D6578}">
      <dgm:prSet/>
      <dgm:spPr/>
      <dgm:t>
        <a:bodyPr/>
        <a:lstStyle/>
        <a:p>
          <a:endParaRPr lang="en-GB">
            <a:solidFill>
              <a:srgbClr val="002060"/>
            </a:solidFill>
          </a:endParaRPr>
        </a:p>
      </dgm:t>
    </dgm:pt>
    <dgm:pt modelId="{E2FE78E5-E1E4-4311-BBC5-F4D435DB5147}">
      <dgm:prSet phldrT="[Text]"/>
      <dgm:spPr/>
      <dgm:t>
        <a:bodyPr/>
        <a:lstStyle/>
        <a:p>
          <a:r>
            <a:rPr lang="en-GB" dirty="0">
              <a:solidFill>
                <a:srgbClr val="002060"/>
              </a:solidFill>
            </a:rPr>
            <a:t>Soft Play session for all Y2 pupils at Bananas (Long Stratton Leisure Centre)</a:t>
          </a:r>
        </a:p>
      </dgm:t>
    </dgm:pt>
    <dgm:pt modelId="{A23A0779-2317-446A-9173-1208ADC73D3F}" type="parTrans" cxnId="{E28327D5-2E54-4CDE-98AE-7B7E40824556}">
      <dgm:prSet/>
      <dgm:spPr/>
      <dgm:t>
        <a:bodyPr/>
        <a:lstStyle/>
        <a:p>
          <a:endParaRPr lang="en-GB">
            <a:solidFill>
              <a:srgbClr val="002060"/>
            </a:solidFill>
          </a:endParaRPr>
        </a:p>
      </dgm:t>
    </dgm:pt>
    <dgm:pt modelId="{74ED6501-D7C7-458D-9DD3-0946292F825E}" type="sibTrans" cxnId="{E28327D5-2E54-4CDE-98AE-7B7E40824556}">
      <dgm:prSet/>
      <dgm:spPr/>
      <dgm:t>
        <a:bodyPr/>
        <a:lstStyle/>
        <a:p>
          <a:endParaRPr lang="en-GB">
            <a:solidFill>
              <a:srgbClr val="002060"/>
            </a:solidFill>
          </a:endParaRPr>
        </a:p>
      </dgm:t>
    </dgm:pt>
    <dgm:pt modelId="{14D1C883-EC65-4497-9B3F-23E57FDA86C9}">
      <dgm:prSet phldrT="[Text]"/>
      <dgm:spPr/>
      <dgm:t>
        <a:bodyPr/>
        <a:lstStyle/>
        <a:p>
          <a:r>
            <a:rPr lang="en-GB" dirty="0">
              <a:solidFill>
                <a:srgbClr val="002060"/>
              </a:solidFill>
            </a:rPr>
            <a:t>Opportunity to build in extra transition support for pupils with EHCPs and high SEND needs.</a:t>
          </a:r>
        </a:p>
      </dgm:t>
    </dgm:pt>
    <dgm:pt modelId="{A022DC39-E7CA-4382-814D-47D9BF45EFAD}" type="parTrans" cxnId="{1E0FD7D3-62F4-455D-8D19-F8B8A24D4692}">
      <dgm:prSet/>
      <dgm:spPr/>
      <dgm:t>
        <a:bodyPr/>
        <a:lstStyle/>
        <a:p>
          <a:endParaRPr lang="en-GB">
            <a:solidFill>
              <a:srgbClr val="002060"/>
            </a:solidFill>
          </a:endParaRPr>
        </a:p>
      </dgm:t>
    </dgm:pt>
    <dgm:pt modelId="{29C3DB69-6CDF-43B7-AC97-6797755CD378}" type="sibTrans" cxnId="{1E0FD7D3-62F4-455D-8D19-F8B8A24D4692}">
      <dgm:prSet/>
      <dgm:spPr/>
      <dgm:t>
        <a:bodyPr/>
        <a:lstStyle/>
        <a:p>
          <a:endParaRPr lang="en-GB">
            <a:solidFill>
              <a:srgbClr val="002060"/>
            </a:solidFill>
          </a:endParaRPr>
        </a:p>
      </dgm:t>
    </dgm:pt>
    <dgm:pt modelId="{336BA00F-7180-4142-8B3D-C70EF5D7383A}">
      <dgm:prSet phldrT="[Text]"/>
      <dgm:spPr/>
      <dgm:t>
        <a:bodyPr/>
        <a:lstStyle/>
        <a:p>
          <a:r>
            <a:rPr lang="en-GB" dirty="0">
              <a:solidFill>
                <a:srgbClr val="002060"/>
              </a:solidFill>
            </a:rPr>
            <a:t>Headteacher and SENDCO at St Mary’s invites parents of Y2 pupils to attend an information session.</a:t>
          </a:r>
        </a:p>
      </dgm:t>
    </dgm:pt>
    <dgm:pt modelId="{72D874D9-FCF1-41DD-850C-B0664E269079}" type="parTrans" cxnId="{EE588C82-1C51-474E-AF27-AACE1E59236D}">
      <dgm:prSet/>
      <dgm:spPr/>
      <dgm:t>
        <a:bodyPr/>
        <a:lstStyle/>
        <a:p>
          <a:endParaRPr lang="en-GB">
            <a:solidFill>
              <a:srgbClr val="002060"/>
            </a:solidFill>
          </a:endParaRPr>
        </a:p>
      </dgm:t>
    </dgm:pt>
    <dgm:pt modelId="{40E9226B-2161-4C0B-83C7-A3E306E3BB9C}" type="sibTrans" cxnId="{EE588C82-1C51-474E-AF27-AACE1E59236D}">
      <dgm:prSet/>
      <dgm:spPr/>
      <dgm:t>
        <a:bodyPr/>
        <a:lstStyle/>
        <a:p>
          <a:endParaRPr lang="en-GB">
            <a:solidFill>
              <a:srgbClr val="002060"/>
            </a:solidFill>
          </a:endParaRPr>
        </a:p>
      </dgm:t>
    </dgm:pt>
    <dgm:pt modelId="{3F8422FB-6296-494E-A3D3-4422C63F6718}">
      <dgm:prSet/>
      <dgm:spPr/>
      <dgm:t>
        <a:bodyPr/>
        <a:lstStyle/>
        <a:p>
          <a:r>
            <a:rPr lang="en-GB" dirty="0">
              <a:solidFill>
                <a:srgbClr val="002060"/>
              </a:solidFill>
            </a:rPr>
            <a:t>Headteacher writes to parents of all Y2 pupils to inform them of transition arrangements.</a:t>
          </a:r>
        </a:p>
      </dgm:t>
    </dgm:pt>
    <dgm:pt modelId="{06EAC204-8997-476A-9544-1126A35893E4}" type="parTrans" cxnId="{3A98E50F-16D1-4B18-A1E8-65EF0CECD0FD}">
      <dgm:prSet/>
      <dgm:spPr/>
      <dgm:t>
        <a:bodyPr/>
        <a:lstStyle/>
        <a:p>
          <a:endParaRPr lang="en-GB">
            <a:solidFill>
              <a:srgbClr val="002060"/>
            </a:solidFill>
          </a:endParaRPr>
        </a:p>
      </dgm:t>
    </dgm:pt>
    <dgm:pt modelId="{AC69170E-3461-4C8C-9A7E-25A9003EFD77}" type="sibTrans" cxnId="{3A98E50F-16D1-4B18-A1E8-65EF0CECD0FD}">
      <dgm:prSet/>
      <dgm:spPr/>
      <dgm:t>
        <a:bodyPr/>
        <a:lstStyle/>
        <a:p>
          <a:endParaRPr lang="en-GB">
            <a:solidFill>
              <a:srgbClr val="002060"/>
            </a:solidFill>
          </a:endParaRPr>
        </a:p>
      </dgm:t>
    </dgm:pt>
    <dgm:pt modelId="{AC2492BE-9B7B-4360-8438-6D303949C836}">
      <dgm:prSet/>
      <dgm:spPr/>
      <dgm:t>
        <a:bodyPr/>
        <a:lstStyle/>
        <a:p>
          <a:r>
            <a:rPr lang="en-GB" dirty="0">
              <a:solidFill>
                <a:srgbClr val="002060"/>
              </a:solidFill>
            </a:rPr>
            <a:t>SENDCO from St Mary’s meets SENDCO at Manor Field to make transition arrangements. </a:t>
          </a:r>
        </a:p>
      </dgm:t>
    </dgm:pt>
    <dgm:pt modelId="{264B35C9-1899-47F9-ADF2-3C30A7CFCACE}" type="parTrans" cxnId="{A5AB99A8-12A7-449C-9FE7-AF4AF7230D35}">
      <dgm:prSet/>
      <dgm:spPr/>
      <dgm:t>
        <a:bodyPr/>
        <a:lstStyle/>
        <a:p>
          <a:endParaRPr lang="en-GB">
            <a:solidFill>
              <a:srgbClr val="002060"/>
            </a:solidFill>
          </a:endParaRPr>
        </a:p>
      </dgm:t>
    </dgm:pt>
    <dgm:pt modelId="{C38E83A8-AE31-4B30-AE9D-2AC5C2C74F66}" type="sibTrans" cxnId="{A5AB99A8-12A7-449C-9FE7-AF4AF7230D35}">
      <dgm:prSet/>
      <dgm:spPr/>
      <dgm:t>
        <a:bodyPr/>
        <a:lstStyle/>
        <a:p>
          <a:endParaRPr lang="en-GB">
            <a:solidFill>
              <a:srgbClr val="002060"/>
            </a:solidFill>
          </a:endParaRPr>
        </a:p>
      </dgm:t>
    </dgm:pt>
    <dgm:pt modelId="{9E98D775-0339-4E04-B224-F54E8539DB4A}">
      <dgm:prSet/>
      <dgm:spPr/>
      <dgm:t>
        <a:bodyPr/>
        <a:lstStyle/>
        <a:p>
          <a:r>
            <a:rPr lang="en-GB" dirty="0">
              <a:solidFill>
                <a:srgbClr val="002060"/>
              </a:solidFill>
            </a:rPr>
            <a:t>SENDCO at Manor Field identifies those needing extra transition support from School and Community team and makes referrals. </a:t>
          </a:r>
        </a:p>
      </dgm:t>
    </dgm:pt>
    <dgm:pt modelId="{245872A1-5C7B-4183-AD73-6A74B423347E}" type="parTrans" cxnId="{CAC1DCAD-2B7D-41E6-8E28-3665E734FB4E}">
      <dgm:prSet/>
      <dgm:spPr/>
      <dgm:t>
        <a:bodyPr/>
        <a:lstStyle/>
        <a:p>
          <a:endParaRPr lang="en-GB">
            <a:solidFill>
              <a:srgbClr val="002060"/>
            </a:solidFill>
          </a:endParaRPr>
        </a:p>
      </dgm:t>
    </dgm:pt>
    <dgm:pt modelId="{0A0CCB8C-A170-446F-93E6-3E622B78C4BB}" type="sibTrans" cxnId="{CAC1DCAD-2B7D-41E6-8E28-3665E734FB4E}">
      <dgm:prSet/>
      <dgm:spPr/>
      <dgm:t>
        <a:bodyPr/>
        <a:lstStyle/>
        <a:p>
          <a:endParaRPr lang="en-GB">
            <a:solidFill>
              <a:srgbClr val="002060"/>
            </a:solidFill>
          </a:endParaRPr>
        </a:p>
      </dgm:t>
    </dgm:pt>
    <dgm:pt modelId="{8BB88C57-2749-4364-8D33-646A2F0EC17A}">
      <dgm:prSet/>
      <dgm:spPr/>
      <dgm:t>
        <a:bodyPr/>
        <a:lstStyle/>
        <a:p>
          <a:r>
            <a:rPr lang="en-GB" dirty="0">
              <a:solidFill>
                <a:srgbClr val="002060"/>
              </a:solidFill>
            </a:rPr>
            <a:t>SENDCO at St Mary’s meets with SENDCO at Manor  Field for SEND handover of information to inform future planning.</a:t>
          </a:r>
        </a:p>
      </dgm:t>
    </dgm:pt>
    <dgm:pt modelId="{CB4C4D89-551A-494B-9A44-99429C55F9AA}" type="parTrans" cxnId="{FA1941E0-BD03-449F-AA45-B9561DC10F10}">
      <dgm:prSet/>
      <dgm:spPr/>
      <dgm:t>
        <a:bodyPr/>
        <a:lstStyle/>
        <a:p>
          <a:endParaRPr lang="en-GB">
            <a:solidFill>
              <a:srgbClr val="002060"/>
            </a:solidFill>
          </a:endParaRPr>
        </a:p>
      </dgm:t>
    </dgm:pt>
    <dgm:pt modelId="{94B440CB-533A-4377-84B2-F719C7A2B5D0}" type="sibTrans" cxnId="{FA1941E0-BD03-449F-AA45-B9561DC10F10}">
      <dgm:prSet/>
      <dgm:spPr/>
      <dgm:t>
        <a:bodyPr/>
        <a:lstStyle/>
        <a:p>
          <a:endParaRPr lang="en-GB">
            <a:solidFill>
              <a:srgbClr val="002060"/>
            </a:solidFill>
          </a:endParaRPr>
        </a:p>
      </dgm:t>
    </dgm:pt>
    <dgm:pt modelId="{236E8895-7C41-4A6C-98FC-9D30ECCE78B2}">
      <dgm:prSet/>
      <dgm:spPr/>
      <dgm:t>
        <a:bodyPr/>
        <a:lstStyle/>
        <a:p>
          <a:r>
            <a:rPr lang="en-GB">
              <a:solidFill>
                <a:srgbClr val="002060"/>
              </a:solidFill>
            </a:rPr>
            <a:t>Two transition days at St Mary’s for all Y2 pupils</a:t>
          </a:r>
          <a:endParaRPr lang="en-GB" dirty="0">
            <a:solidFill>
              <a:srgbClr val="002060"/>
            </a:solidFill>
          </a:endParaRPr>
        </a:p>
      </dgm:t>
    </dgm:pt>
    <dgm:pt modelId="{E4C9128B-7E02-4226-A71E-5327781065F0}" type="parTrans" cxnId="{DD87926F-ACB0-4A79-A739-1B546FE55124}">
      <dgm:prSet/>
      <dgm:spPr/>
      <dgm:t>
        <a:bodyPr/>
        <a:lstStyle/>
        <a:p>
          <a:endParaRPr lang="en-GB">
            <a:solidFill>
              <a:srgbClr val="002060"/>
            </a:solidFill>
          </a:endParaRPr>
        </a:p>
      </dgm:t>
    </dgm:pt>
    <dgm:pt modelId="{CBB7C3A5-7BD9-4DDB-955D-E9DD6A6754A2}" type="sibTrans" cxnId="{DD87926F-ACB0-4A79-A739-1B546FE55124}">
      <dgm:prSet/>
      <dgm:spPr/>
      <dgm:t>
        <a:bodyPr/>
        <a:lstStyle/>
        <a:p>
          <a:endParaRPr lang="en-GB">
            <a:solidFill>
              <a:srgbClr val="002060"/>
            </a:solidFill>
          </a:endParaRPr>
        </a:p>
      </dgm:t>
    </dgm:pt>
    <dgm:pt modelId="{73109329-528B-4D91-AAFD-0E09C9618397}">
      <dgm:prSet/>
      <dgm:spPr/>
      <dgm:t>
        <a:bodyPr/>
        <a:lstStyle/>
        <a:p>
          <a:r>
            <a:rPr lang="en-GB" dirty="0">
              <a:solidFill>
                <a:srgbClr val="002060"/>
              </a:solidFill>
            </a:rPr>
            <a:t>Y2 teacher and SENCO to complete Transition Passports with Y2 pupils with SEND to gain pupil voice.</a:t>
          </a:r>
        </a:p>
      </dgm:t>
    </dgm:pt>
    <dgm:pt modelId="{D9467D05-627E-454C-900B-0748FA48B80E}" type="parTrans" cxnId="{5C303DB8-200B-445B-91DD-ED5380810FFD}">
      <dgm:prSet/>
      <dgm:spPr/>
      <dgm:t>
        <a:bodyPr/>
        <a:lstStyle/>
        <a:p>
          <a:endParaRPr lang="en-GB">
            <a:solidFill>
              <a:srgbClr val="002060"/>
            </a:solidFill>
          </a:endParaRPr>
        </a:p>
      </dgm:t>
    </dgm:pt>
    <dgm:pt modelId="{D38A0655-779B-4372-82C5-0D9C4B6E7890}" type="sibTrans" cxnId="{5C303DB8-200B-445B-91DD-ED5380810FFD}">
      <dgm:prSet/>
      <dgm:spPr/>
      <dgm:t>
        <a:bodyPr/>
        <a:lstStyle/>
        <a:p>
          <a:endParaRPr lang="en-GB">
            <a:solidFill>
              <a:srgbClr val="002060"/>
            </a:solidFill>
          </a:endParaRPr>
        </a:p>
      </dgm:t>
    </dgm:pt>
    <dgm:pt modelId="{3EB89413-EFD7-4BCD-AD89-5C001FB04036}" type="pres">
      <dgm:prSet presAssocID="{32B778A2-63B9-4B3E-BA69-9597AAA9520C}" presName="Name0" presStyleCnt="0">
        <dgm:presLayoutVars>
          <dgm:dir/>
          <dgm:resizeHandles/>
        </dgm:presLayoutVars>
      </dgm:prSet>
      <dgm:spPr/>
    </dgm:pt>
    <dgm:pt modelId="{2A732F96-FB19-428F-87AD-EDB97A68F4F5}" type="pres">
      <dgm:prSet presAssocID="{AC2492BE-9B7B-4360-8438-6D303949C836}" presName="compNode" presStyleCnt="0"/>
      <dgm:spPr/>
    </dgm:pt>
    <dgm:pt modelId="{C45B502E-CBA5-42E9-A06C-80B9BC3B1305}" type="pres">
      <dgm:prSet presAssocID="{AC2492BE-9B7B-4360-8438-6D303949C836}" presName="dummyConnPt" presStyleCnt="0"/>
      <dgm:spPr/>
    </dgm:pt>
    <dgm:pt modelId="{C8989307-AAF1-4ACB-8259-86082AD77BCB}" type="pres">
      <dgm:prSet presAssocID="{AC2492BE-9B7B-4360-8438-6D303949C836}" presName="node" presStyleLbl="node1" presStyleIdx="0" presStyleCnt="13">
        <dgm:presLayoutVars>
          <dgm:bulletEnabled val="1"/>
        </dgm:presLayoutVars>
      </dgm:prSet>
      <dgm:spPr/>
    </dgm:pt>
    <dgm:pt modelId="{008AE340-CBDF-476B-8A41-2608F02CE042}" type="pres">
      <dgm:prSet presAssocID="{C38E83A8-AE31-4B30-AE9D-2AC5C2C74F66}" presName="sibTrans" presStyleLbl="bgSibTrans2D1" presStyleIdx="0" presStyleCnt="12"/>
      <dgm:spPr/>
    </dgm:pt>
    <dgm:pt modelId="{DBD42099-0A19-4BD2-A579-EC1DD2F2D21D}" type="pres">
      <dgm:prSet presAssocID="{9E98D775-0339-4E04-B224-F54E8539DB4A}" presName="compNode" presStyleCnt="0"/>
      <dgm:spPr/>
    </dgm:pt>
    <dgm:pt modelId="{D3E2AD1B-9574-4C0E-824D-555C52D9FE97}" type="pres">
      <dgm:prSet presAssocID="{9E98D775-0339-4E04-B224-F54E8539DB4A}" presName="dummyConnPt" presStyleCnt="0"/>
      <dgm:spPr/>
    </dgm:pt>
    <dgm:pt modelId="{07F30BA0-3D05-4777-9E31-AD8139E17E3B}" type="pres">
      <dgm:prSet presAssocID="{9E98D775-0339-4E04-B224-F54E8539DB4A}" presName="node" presStyleLbl="node1" presStyleIdx="1" presStyleCnt="13">
        <dgm:presLayoutVars>
          <dgm:bulletEnabled val="1"/>
        </dgm:presLayoutVars>
      </dgm:prSet>
      <dgm:spPr/>
    </dgm:pt>
    <dgm:pt modelId="{0CD6CD57-9060-4739-B15D-0FA7714A4E41}" type="pres">
      <dgm:prSet presAssocID="{0A0CCB8C-A170-446F-93E6-3E622B78C4BB}" presName="sibTrans" presStyleLbl="bgSibTrans2D1" presStyleIdx="1" presStyleCnt="12"/>
      <dgm:spPr/>
    </dgm:pt>
    <dgm:pt modelId="{7EBFFA40-BA54-4FE3-AA30-85AC5F0A4B70}" type="pres">
      <dgm:prSet presAssocID="{3F8422FB-6296-494E-A3D3-4422C63F6718}" presName="compNode" presStyleCnt="0"/>
      <dgm:spPr/>
    </dgm:pt>
    <dgm:pt modelId="{A007C1AC-3149-4565-A97A-1942C2DFD384}" type="pres">
      <dgm:prSet presAssocID="{3F8422FB-6296-494E-A3D3-4422C63F6718}" presName="dummyConnPt" presStyleCnt="0"/>
      <dgm:spPr/>
    </dgm:pt>
    <dgm:pt modelId="{4717B5EB-EA57-405B-81A0-D5C514333A0C}" type="pres">
      <dgm:prSet presAssocID="{3F8422FB-6296-494E-A3D3-4422C63F6718}" presName="node" presStyleLbl="node1" presStyleIdx="2" presStyleCnt="13">
        <dgm:presLayoutVars>
          <dgm:bulletEnabled val="1"/>
        </dgm:presLayoutVars>
      </dgm:prSet>
      <dgm:spPr/>
    </dgm:pt>
    <dgm:pt modelId="{A04883E5-DA60-4CEE-B4BF-1D9B712FBE82}" type="pres">
      <dgm:prSet presAssocID="{AC69170E-3461-4C8C-9A7E-25A9003EFD77}" presName="sibTrans" presStyleLbl="bgSibTrans2D1" presStyleIdx="2" presStyleCnt="12"/>
      <dgm:spPr/>
    </dgm:pt>
    <dgm:pt modelId="{73623FD8-642F-4F6C-8461-ADA32FF4E97E}" type="pres">
      <dgm:prSet presAssocID="{8BB88C57-2749-4364-8D33-646A2F0EC17A}" presName="compNode" presStyleCnt="0"/>
      <dgm:spPr/>
    </dgm:pt>
    <dgm:pt modelId="{3D867F0E-193B-4ABB-BD4D-8201026C4C8B}" type="pres">
      <dgm:prSet presAssocID="{8BB88C57-2749-4364-8D33-646A2F0EC17A}" presName="dummyConnPt" presStyleCnt="0"/>
      <dgm:spPr/>
    </dgm:pt>
    <dgm:pt modelId="{9E404290-F4A9-4251-A92D-A33B5036E763}" type="pres">
      <dgm:prSet presAssocID="{8BB88C57-2749-4364-8D33-646A2F0EC17A}" presName="node" presStyleLbl="node1" presStyleIdx="3" presStyleCnt="13">
        <dgm:presLayoutVars>
          <dgm:bulletEnabled val="1"/>
        </dgm:presLayoutVars>
      </dgm:prSet>
      <dgm:spPr/>
    </dgm:pt>
    <dgm:pt modelId="{9B0BCC32-18FC-45F9-B788-3D24119EC221}" type="pres">
      <dgm:prSet presAssocID="{94B440CB-533A-4377-84B2-F719C7A2B5D0}" presName="sibTrans" presStyleLbl="bgSibTrans2D1" presStyleIdx="3" presStyleCnt="12"/>
      <dgm:spPr/>
    </dgm:pt>
    <dgm:pt modelId="{F97EF6C4-92FB-4375-8B46-EEF16A27C5B0}" type="pres">
      <dgm:prSet presAssocID="{4D20BE24-7332-4E81-93CD-911B24A235FB}" presName="compNode" presStyleCnt="0"/>
      <dgm:spPr/>
    </dgm:pt>
    <dgm:pt modelId="{0D14DA61-14EA-4BB7-B8B3-1A7516111AC8}" type="pres">
      <dgm:prSet presAssocID="{4D20BE24-7332-4E81-93CD-911B24A235FB}" presName="dummyConnPt" presStyleCnt="0"/>
      <dgm:spPr/>
    </dgm:pt>
    <dgm:pt modelId="{1F6CBEBB-D4A1-4D05-8BCF-A8FFBA11B1B9}" type="pres">
      <dgm:prSet presAssocID="{4D20BE24-7332-4E81-93CD-911B24A235FB}" presName="node" presStyleLbl="node1" presStyleIdx="4" presStyleCnt="13">
        <dgm:presLayoutVars>
          <dgm:bulletEnabled val="1"/>
        </dgm:presLayoutVars>
      </dgm:prSet>
      <dgm:spPr/>
    </dgm:pt>
    <dgm:pt modelId="{664AD554-04CC-4405-854F-EBAC9236BBFA}" type="pres">
      <dgm:prSet presAssocID="{34A2A7ED-75A3-451E-B024-8EED16A3AFA5}" presName="sibTrans" presStyleLbl="bgSibTrans2D1" presStyleIdx="4" presStyleCnt="12"/>
      <dgm:spPr/>
    </dgm:pt>
    <dgm:pt modelId="{1F6B3955-BCE8-44AF-803C-D9FC1F0D3487}" type="pres">
      <dgm:prSet presAssocID="{643AB12A-6F50-4E7F-9DB0-E0AF1EB0CD90}" presName="compNode" presStyleCnt="0"/>
      <dgm:spPr/>
    </dgm:pt>
    <dgm:pt modelId="{142E0BFD-7A2A-4447-A447-1A55115CA693}" type="pres">
      <dgm:prSet presAssocID="{643AB12A-6F50-4E7F-9DB0-E0AF1EB0CD90}" presName="dummyConnPt" presStyleCnt="0"/>
      <dgm:spPr/>
    </dgm:pt>
    <dgm:pt modelId="{EE3AD6CE-C3AB-4CB9-8671-6E9E8C5F82D5}" type="pres">
      <dgm:prSet presAssocID="{643AB12A-6F50-4E7F-9DB0-E0AF1EB0CD90}" presName="node" presStyleLbl="node1" presStyleIdx="5" presStyleCnt="13">
        <dgm:presLayoutVars>
          <dgm:bulletEnabled val="1"/>
        </dgm:presLayoutVars>
      </dgm:prSet>
      <dgm:spPr/>
    </dgm:pt>
    <dgm:pt modelId="{AE2245E5-E1F0-4B67-AE52-CFC96219B0EB}" type="pres">
      <dgm:prSet presAssocID="{010EF8CB-CF23-4318-9C64-05FC6761E921}" presName="sibTrans" presStyleLbl="bgSibTrans2D1" presStyleIdx="5" presStyleCnt="12"/>
      <dgm:spPr/>
    </dgm:pt>
    <dgm:pt modelId="{3950F1DA-3F46-4B98-A792-41CB96C4D6F7}" type="pres">
      <dgm:prSet presAssocID="{6F29EB1A-C0DC-49EB-B66B-D12374BB2A3F}" presName="compNode" presStyleCnt="0"/>
      <dgm:spPr/>
    </dgm:pt>
    <dgm:pt modelId="{C66E1E4B-B7FD-424D-B008-5734E1CB0DBE}" type="pres">
      <dgm:prSet presAssocID="{6F29EB1A-C0DC-49EB-B66B-D12374BB2A3F}" presName="dummyConnPt" presStyleCnt="0"/>
      <dgm:spPr/>
    </dgm:pt>
    <dgm:pt modelId="{FCF61518-5F68-42F4-ADC3-0DDCE5F88621}" type="pres">
      <dgm:prSet presAssocID="{6F29EB1A-C0DC-49EB-B66B-D12374BB2A3F}" presName="node" presStyleLbl="node1" presStyleIdx="6" presStyleCnt="13">
        <dgm:presLayoutVars>
          <dgm:bulletEnabled val="1"/>
        </dgm:presLayoutVars>
      </dgm:prSet>
      <dgm:spPr/>
    </dgm:pt>
    <dgm:pt modelId="{6925D46C-81F4-4364-A025-B72D0C34954E}" type="pres">
      <dgm:prSet presAssocID="{909489FD-BD91-46D2-9F3F-53CB54D05F86}" presName="sibTrans" presStyleLbl="bgSibTrans2D1" presStyleIdx="6" presStyleCnt="12"/>
      <dgm:spPr/>
    </dgm:pt>
    <dgm:pt modelId="{7781D1EB-5638-4D87-9895-93D4FDB89F4A}" type="pres">
      <dgm:prSet presAssocID="{BB7FE262-7E74-483D-918E-234ACCD83512}" presName="compNode" presStyleCnt="0"/>
      <dgm:spPr/>
    </dgm:pt>
    <dgm:pt modelId="{E41FBA0D-D0F2-4A1D-BAC6-49ABF4B4A727}" type="pres">
      <dgm:prSet presAssocID="{BB7FE262-7E74-483D-918E-234ACCD83512}" presName="dummyConnPt" presStyleCnt="0"/>
      <dgm:spPr/>
    </dgm:pt>
    <dgm:pt modelId="{1354517B-7EDB-4C5B-AC5A-C62E4714022A}" type="pres">
      <dgm:prSet presAssocID="{BB7FE262-7E74-483D-918E-234ACCD83512}" presName="node" presStyleLbl="node1" presStyleIdx="7" presStyleCnt="13">
        <dgm:presLayoutVars>
          <dgm:bulletEnabled val="1"/>
        </dgm:presLayoutVars>
      </dgm:prSet>
      <dgm:spPr/>
    </dgm:pt>
    <dgm:pt modelId="{C4DDE3C3-EAFB-44B8-AE70-876989BCFD9A}" type="pres">
      <dgm:prSet presAssocID="{40EBAD10-AA46-4CB4-B7CD-0169EDB42900}" presName="sibTrans" presStyleLbl="bgSibTrans2D1" presStyleIdx="7" presStyleCnt="12"/>
      <dgm:spPr/>
    </dgm:pt>
    <dgm:pt modelId="{850B1737-3FBC-4BCC-B7D2-5E391B4E0099}" type="pres">
      <dgm:prSet presAssocID="{E2FE78E5-E1E4-4311-BBC5-F4D435DB5147}" presName="compNode" presStyleCnt="0"/>
      <dgm:spPr/>
    </dgm:pt>
    <dgm:pt modelId="{E0C7903B-7554-4304-ABAD-8ED3FBA3C38C}" type="pres">
      <dgm:prSet presAssocID="{E2FE78E5-E1E4-4311-BBC5-F4D435DB5147}" presName="dummyConnPt" presStyleCnt="0"/>
      <dgm:spPr/>
    </dgm:pt>
    <dgm:pt modelId="{9AEDDE42-D851-4A00-9CD7-07F375250929}" type="pres">
      <dgm:prSet presAssocID="{E2FE78E5-E1E4-4311-BBC5-F4D435DB5147}" presName="node" presStyleLbl="node1" presStyleIdx="8" presStyleCnt="13">
        <dgm:presLayoutVars>
          <dgm:bulletEnabled val="1"/>
        </dgm:presLayoutVars>
      </dgm:prSet>
      <dgm:spPr/>
    </dgm:pt>
    <dgm:pt modelId="{99AD8303-2DB9-4897-8002-C36786128A5E}" type="pres">
      <dgm:prSet presAssocID="{74ED6501-D7C7-458D-9DD3-0946292F825E}" presName="sibTrans" presStyleLbl="bgSibTrans2D1" presStyleIdx="8" presStyleCnt="12"/>
      <dgm:spPr/>
    </dgm:pt>
    <dgm:pt modelId="{51F199DB-C829-40C6-B1A7-8CCB7CD3B516}" type="pres">
      <dgm:prSet presAssocID="{14D1C883-EC65-4497-9B3F-23E57FDA86C9}" presName="compNode" presStyleCnt="0"/>
      <dgm:spPr/>
    </dgm:pt>
    <dgm:pt modelId="{29204470-521D-4E36-8E35-0DFABDE8511C}" type="pres">
      <dgm:prSet presAssocID="{14D1C883-EC65-4497-9B3F-23E57FDA86C9}" presName="dummyConnPt" presStyleCnt="0"/>
      <dgm:spPr/>
    </dgm:pt>
    <dgm:pt modelId="{3C57E0CD-DF9C-459D-BE2B-89E31ECC9CE7}" type="pres">
      <dgm:prSet presAssocID="{14D1C883-EC65-4497-9B3F-23E57FDA86C9}" presName="node" presStyleLbl="node1" presStyleIdx="9" presStyleCnt="13">
        <dgm:presLayoutVars>
          <dgm:bulletEnabled val="1"/>
        </dgm:presLayoutVars>
      </dgm:prSet>
      <dgm:spPr/>
    </dgm:pt>
    <dgm:pt modelId="{0E6012E4-0D87-4317-92FD-F3FFD49B44DA}" type="pres">
      <dgm:prSet presAssocID="{29C3DB69-6CDF-43B7-AC97-6797755CD378}" presName="sibTrans" presStyleLbl="bgSibTrans2D1" presStyleIdx="9" presStyleCnt="12"/>
      <dgm:spPr/>
    </dgm:pt>
    <dgm:pt modelId="{019B4AC9-A445-47DF-8DF1-4281D6D55A45}" type="pres">
      <dgm:prSet presAssocID="{336BA00F-7180-4142-8B3D-C70EF5D7383A}" presName="compNode" presStyleCnt="0"/>
      <dgm:spPr/>
    </dgm:pt>
    <dgm:pt modelId="{2B177AA1-78D7-4D6E-A82B-05F44ED5AD96}" type="pres">
      <dgm:prSet presAssocID="{336BA00F-7180-4142-8B3D-C70EF5D7383A}" presName="dummyConnPt" presStyleCnt="0"/>
      <dgm:spPr/>
    </dgm:pt>
    <dgm:pt modelId="{770EEF22-C18F-409B-931A-C2398036159E}" type="pres">
      <dgm:prSet presAssocID="{336BA00F-7180-4142-8B3D-C70EF5D7383A}" presName="node" presStyleLbl="node1" presStyleIdx="10" presStyleCnt="13">
        <dgm:presLayoutVars>
          <dgm:bulletEnabled val="1"/>
        </dgm:presLayoutVars>
      </dgm:prSet>
      <dgm:spPr/>
    </dgm:pt>
    <dgm:pt modelId="{CD99FC42-DAFD-447D-B2B6-35DC4E594F33}" type="pres">
      <dgm:prSet presAssocID="{40E9226B-2161-4C0B-83C7-A3E306E3BB9C}" presName="sibTrans" presStyleLbl="bgSibTrans2D1" presStyleIdx="10" presStyleCnt="12"/>
      <dgm:spPr/>
    </dgm:pt>
    <dgm:pt modelId="{3993AD08-F1D4-42A4-A087-D579609E1479}" type="pres">
      <dgm:prSet presAssocID="{73109329-528B-4D91-AAFD-0E09C9618397}" presName="compNode" presStyleCnt="0"/>
      <dgm:spPr/>
    </dgm:pt>
    <dgm:pt modelId="{DE059F76-65CE-4747-96A5-B7B49E861F73}" type="pres">
      <dgm:prSet presAssocID="{73109329-528B-4D91-AAFD-0E09C9618397}" presName="dummyConnPt" presStyleCnt="0"/>
      <dgm:spPr/>
    </dgm:pt>
    <dgm:pt modelId="{9098DEAB-0510-4230-8C70-3241DB67194E}" type="pres">
      <dgm:prSet presAssocID="{73109329-528B-4D91-AAFD-0E09C9618397}" presName="node" presStyleLbl="node1" presStyleIdx="11" presStyleCnt="13">
        <dgm:presLayoutVars>
          <dgm:bulletEnabled val="1"/>
        </dgm:presLayoutVars>
      </dgm:prSet>
      <dgm:spPr/>
    </dgm:pt>
    <dgm:pt modelId="{B7C74E1F-B388-4AB5-B053-CCA1955BAC68}" type="pres">
      <dgm:prSet presAssocID="{D38A0655-779B-4372-82C5-0D9C4B6E7890}" presName="sibTrans" presStyleLbl="bgSibTrans2D1" presStyleIdx="11" presStyleCnt="12"/>
      <dgm:spPr/>
    </dgm:pt>
    <dgm:pt modelId="{4AAA6C07-3DC5-47D8-8879-A22E80E40CD6}" type="pres">
      <dgm:prSet presAssocID="{236E8895-7C41-4A6C-98FC-9D30ECCE78B2}" presName="compNode" presStyleCnt="0"/>
      <dgm:spPr/>
    </dgm:pt>
    <dgm:pt modelId="{183FB539-0FEF-4F43-9FC3-EBFD52C978F4}" type="pres">
      <dgm:prSet presAssocID="{236E8895-7C41-4A6C-98FC-9D30ECCE78B2}" presName="dummyConnPt" presStyleCnt="0"/>
      <dgm:spPr/>
    </dgm:pt>
    <dgm:pt modelId="{D860B733-9137-4018-AB44-3371FFCA6E75}" type="pres">
      <dgm:prSet presAssocID="{236E8895-7C41-4A6C-98FC-9D30ECCE78B2}" presName="node" presStyleLbl="node1" presStyleIdx="12" presStyleCnt="13">
        <dgm:presLayoutVars>
          <dgm:bulletEnabled val="1"/>
        </dgm:presLayoutVars>
      </dgm:prSet>
      <dgm:spPr/>
    </dgm:pt>
  </dgm:ptLst>
  <dgm:cxnLst>
    <dgm:cxn modelId="{A8CBD600-846B-4245-A3F1-AD41E934CE1D}" type="presOf" srcId="{9E98D775-0339-4E04-B224-F54E8539DB4A}" destId="{07F30BA0-3D05-4777-9E31-AD8139E17E3B}" srcOrd="0" destOrd="0" presId="urn:microsoft.com/office/officeart/2005/8/layout/bProcess4"/>
    <dgm:cxn modelId="{68E88801-B1D2-4265-9D9D-9503BE64F17C}" type="presOf" srcId="{0A0CCB8C-A170-446F-93E6-3E622B78C4BB}" destId="{0CD6CD57-9060-4739-B15D-0FA7714A4E41}" srcOrd="0" destOrd="0" presId="urn:microsoft.com/office/officeart/2005/8/layout/bProcess4"/>
    <dgm:cxn modelId="{44EDAB05-1431-4DFA-B01E-FB7F360B40F8}" type="presOf" srcId="{40E9226B-2161-4C0B-83C7-A3E306E3BB9C}" destId="{CD99FC42-DAFD-447D-B2B6-35DC4E594F33}" srcOrd="0" destOrd="0" presId="urn:microsoft.com/office/officeart/2005/8/layout/bProcess4"/>
    <dgm:cxn modelId="{3A98E50F-16D1-4B18-A1E8-65EF0CECD0FD}" srcId="{32B778A2-63B9-4B3E-BA69-9597AAA9520C}" destId="{3F8422FB-6296-494E-A3D3-4422C63F6718}" srcOrd="2" destOrd="0" parTransId="{06EAC204-8997-476A-9544-1126A35893E4}" sibTransId="{AC69170E-3461-4C8C-9A7E-25A9003EFD77}"/>
    <dgm:cxn modelId="{438FF017-D5F8-47AC-918D-9650F4752D5C}" type="presOf" srcId="{14D1C883-EC65-4497-9B3F-23E57FDA86C9}" destId="{3C57E0CD-DF9C-459D-BE2B-89E31ECC9CE7}" srcOrd="0" destOrd="0" presId="urn:microsoft.com/office/officeart/2005/8/layout/bProcess4"/>
    <dgm:cxn modelId="{765CDA28-A677-4616-B763-1CF16D828566}" type="presOf" srcId="{32B778A2-63B9-4B3E-BA69-9597AAA9520C}" destId="{3EB89413-EFD7-4BCD-AD89-5C001FB04036}" srcOrd="0" destOrd="0" presId="urn:microsoft.com/office/officeart/2005/8/layout/bProcess4"/>
    <dgm:cxn modelId="{6801DE2C-83FB-4004-9FD5-06DA520694C9}" type="presOf" srcId="{236E8895-7C41-4A6C-98FC-9D30ECCE78B2}" destId="{D860B733-9137-4018-AB44-3371FFCA6E75}" srcOrd="0" destOrd="0" presId="urn:microsoft.com/office/officeart/2005/8/layout/bProcess4"/>
    <dgm:cxn modelId="{AC69FE3D-07DB-4A04-9E7B-4D4CD8AE8FA2}" srcId="{32B778A2-63B9-4B3E-BA69-9597AAA9520C}" destId="{6F29EB1A-C0DC-49EB-B66B-D12374BB2A3F}" srcOrd="6" destOrd="0" parTransId="{6C4B9EA1-4C87-4840-BA27-F6BAAA19E8A4}" sibTransId="{909489FD-BD91-46D2-9F3F-53CB54D05F86}"/>
    <dgm:cxn modelId="{28A97A64-AA7F-4EE4-B5AE-42CB9F32B11E}" type="presOf" srcId="{336BA00F-7180-4142-8B3D-C70EF5D7383A}" destId="{770EEF22-C18F-409B-931A-C2398036159E}" srcOrd="0" destOrd="0" presId="urn:microsoft.com/office/officeart/2005/8/layout/bProcess4"/>
    <dgm:cxn modelId="{64DD9947-5882-4B7A-ABC7-0AE281C20D41}" type="presOf" srcId="{34A2A7ED-75A3-451E-B024-8EED16A3AFA5}" destId="{664AD554-04CC-4405-854F-EBAC9236BBFA}" srcOrd="0" destOrd="0" presId="urn:microsoft.com/office/officeart/2005/8/layout/bProcess4"/>
    <dgm:cxn modelId="{7BB94C49-CCCB-4D92-85A1-50CBC9E697A9}" type="presOf" srcId="{AC2492BE-9B7B-4360-8438-6D303949C836}" destId="{C8989307-AAF1-4ACB-8259-86082AD77BCB}" srcOrd="0" destOrd="0" presId="urn:microsoft.com/office/officeart/2005/8/layout/bProcess4"/>
    <dgm:cxn modelId="{D416754B-3985-4167-A748-D64C661CA2A8}" type="presOf" srcId="{D38A0655-779B-4372-82C5-0D9C4B6E7890}" destId="{B7C74E1F-B388-4AB5-B053-CCA1955BAC68}" srcOrd="0" destOrd="0" presId="urn:microsoft.com/office/officeart/2005/8/layout/bProcess4"/>
    <dgm:cxn modelId="{5966A56B-7320-4F74-9113-DF70374DD74D}" type="presOf" srcId="{BB7FE262-7E74-483D-918E-234ACCD83512}" destId="{1354517B-7EDB-4C5B-AC5A-C62E4714022A}" srcOrd="0" destOrd="0" presId="urn:microsoft.com/office/officeart/2005/8/layout/bProcess4"/>
    <dgm:cxn modelId="{DC9AD76E-B1D4-4F66-A6DF-9C2D2E06A7CE}" srcId="{32B778A2-63B9-4B3E-BA69-9597AAA9520C}" destId="{4D20BE24-7332-4E81-93CD-911B24A235FB}" srcOrd="4" destOrd="0" parTransId="{951BB950-DC4D-4AA5-8316-61918D949115}" sibTransId="{34A2A7ED-75A3-451E-B024-8EED16A3AFA5}"/>
    <dgm:cxn modelId="{DD87926F-ACB0-4A79-A739-1B546FE55124}" srcId="{32B778A2-63B9-4B3E-BA69-9597AAA9520C}" destId="{236E8895-7C41-4A6C-98FC-9D30ECCE78B2}" srcOrd="12" destOrd="0" parTransId="{E4C9128B-7E02-4226-A71E-5327781065F0}" sibTransId="{CBB7C3A5-7BD9-4DDB-955D-E9DD6A6754A2}"/>
    <dgm:cxn modelId="{8F75E251-AC5A-4C15-A169-4A5D6B410572}" type="presOf" srcId="{8BB88C57-2749-4364-8D33-646A2F0EC17A}" destId="{9E404290-F4A9-4251-A92D-A33B5036E763}" srcOrd="0" destOrd="0" presId="urn:microsoft.com/office/officeart/2005/8/layout/bProcess4"/>
    <dgm:cxn modelId="{892AE973-4318-48C2-92D2-820AE2B7F041}" type="presOf" srcId="{010EF8CB-CF23-4318-9C64-05FC6761E921}" destId="{AE2245E5-E1F0-4B67-AE52-CFC96219B0EB}" srcOrd="0" destOrd="0" presId="urn:microsoft.com/office/officeart/2005/8/layout/bProcess4"/>
    <dgm:cxn modelId="{BCD38257-0A35-47C9-82A4-8599656E01BD}" type="presOf" srcId="{C38E83A8-AE31-4B30-AE9D-2AC5C2C74F66}" destId="{008AE340-CBDF-476B-8A41-2608F02CE042}" srcOrd="0" destOrd="0" presId="urn:microsoft.com/office/officeart/2005/8/layout/bProcess4"/>
    <dgm:cxn modelId="{EE588C82-1C51-474E-AF27-AACE1E59236D}" srcId="{32B778A2-63B9-4B3E-BA69-9597AAA9520C}" destId="{336BA00F-7180-4142-8B3D-C70EF5D7383A}" srcOrd="10" destOrd="0" parTransId="{72D874D9-FCF1-41DD-850C-B0664E269079}" sibTransId="{40E9226B-2161-4C0B-83C7-A3E306E3BB9C}"/>
    <dgm:cxn modelId="{092D378C-F443-4349-8AF8-4C8D30CB161B}" type="presOf" srcId="{909489FD-BD91-46D2-9F3F-53CB54D05F86}" destId="{6925D46C-81F4-4364-A025-B72D0C34954E}" srcOrd="0" destOrd="0" presId="urn:microsoft.com/office/officeart/2005/8/layout/bProcess4"/>
    <dgm:cxn modelId="{76AE158D-C19F-40B7-9994-95E03D04AA79}" type="presOf" srcId="{29C3DB69-6CDF-43B7-AC97-6797755CD378}" destId="{0E6012E4-0D87-4317-92FD-F3FFD49B44DA}" srcOrd="0" destOrd="0" presId="urn:microsoft.com/office/officeart/2005/8/layout/bProcess4"/>
    <dgm:cxn modelId="{11E517A0-0ABE-4495-ABB6-481354076FE6}" type="presOf" srcId="{40EBAD10-AA46-4CB4-B7CD-0169EDB42900}" destId="{C4DDE3C3-EAFB-44B8-AE70-876989BCFD9A}" srcOrd="0" destOrd="0" presId="urn:microsoft.com/office/officeart/2005/8/layout/bProcess4"/>
    <dgm:cxn modelId="{BA74B3A5-F65A-44D7-98AD-D56FBF803C12}" type="presOf" srcId="{E2FE78E5-E1E4-4311-BBC5-F4D435DB5147}" destId="{9AEDDE42-D851-4A00-9CD7-07F375250929}" srcOrd="0" destOrd="0" presId="urn:microsoft.com/office/officeart/2005/8/layout/bProcess4"/>
    <dgm:cxn modelId="{4AF500A7-E771-4028-9574-76430BD5C3F4}" srcId="{32B778A2-63B9-4B3E-BA69-9597AAA9520C}" destId="{643AB12A-6F50-4E7F-9DB0-E0AF1EB0CD90}" srcOrd="5" destOrd="0" parTransId="{509EE61D-72D8-4945-86C3-00C2C744D0FC}" sibTransId="{010EF8CB-CF23-4318-9C64-05FC6761E921}"/>
    <dgm:cxn modelId="{A5AB99A8-12A7-449C-9FE7-AF4AF7230D35}" srcId="{32B778A2-63B9-4B3E-BA69-9597AAA9520C}" destId="{AC2492BE-9B7B-4360-8438-6D303949C836}" srcOrd="0" destOrd="0" parTransId="{264B35C9-1899-47F9-ADF2-3C30A7CFCACE}" sibTransId="{C38E83A8-AE31-4B30-AE9D-2AC5C2C74F66}"/>
    <dgm:cxn modelId="{454D19AB-31E1-4778-B58A-8700A7F88141}" type="presOf" srcId="{94B440CB-533A-4377-84B2-F719C7A2B5D0}" destId="{9B0BCC32-18FC-45F9-B788-3D24119EC221}" srcOrd="0" destOrd="0" presId="urn:microsoft.com/office/officeart/2005/8/layout/bProcess4"/>
    <dgm:cxn modelId="{CAC1DCAD-2B7D-41E6-8E28-3665E734FB4E}" srcId="{32B778A2-63B9-4B3E-BA69-9597AAA9520C}" destId="{9E98D775-0339-4E04-B224-F54E8539DB4A}" srcOrd="1" destOrd="0" parTransId="{245872A1-5C7B-4183-AD73-6A74B423347E}" sibTransId="{0A0CCB8C-A170-446F-93E6-3E622B78C4BB}"/>
    <dgm:cxn modelId="{7B1E90B3-0A25-41C4-888B-557A11B595B5}" type="presOf" srcId="{73109329-528B-4D91-AAFD-0E09C9618397}" destId="{9098DEAB-0510-4230-8C70-3241DB67194E}" srcOrd="0" destOrd="0" presId="urn:microsoft.com/office/officeart/2005/8/layout/bProcess4"/>
    <dgm:cxn modelId="{531C9AB5-58DD-42B3-BD4D-A86C7E5CB8C3}" type="presOf" srcId="{3F8422FB-6296-494E-A3D3-4422C63F6718}" destId="{4717B5EB-EA57-405B-81A0-D5C514333A0C}" srcOrd="0" destOrd="0" presId="urn:microsoft.com/office/officeart/2005/8/layout/bProcess4"/>
    <dgm:cxn modelId="{5C303DB8-200B-445B-91DD-ED5380810FFD}" srcId="{32B778A2-63B9-4B3E-BA69-9597AAA9520C}" destId="{73109329-528B-4D91-AAFD-0E09C9618397}" srcOrd="11" destOrd="0" parTransId="{D9467D05-627E-454C-900B-0748FA48B80E}" sibTransId="{D38A0655-779B-4372-82C5-0D9C4B6E7890}"/>
    <dgm:cxn modelId="{509823C1-EBE3-4424-BD2D-0FA0879E28CF}" type="presOf" srcId="{AC69170E-3461-4C8C-9A7E-25A9003EFD77}" destId="{A04883E5-DA60-4CEE-B4BF-1D9B712FBE82}" srcOrd="0" destOrd="0" presId="urn:microsoft.com/office/officeart/2005/8/layout/bProcess4"/>
    <dgm:cxn modelId="{3F4D3ACA-60F7-4DDD-850F-2088308A91E0}" type="presOf" srcId="{74ED6501-D7C7-458D-9DD3-0946292F825E}" destId="{99AD8303-2DB9-4897-8002-C36786128A5E}" srcOrd="0" destOrd="0" presId="urn:microsoft.com/office/officeart/2005/8/layout/bProcess4"/>
    <dgm:cxn modelId="{1E0FD7D3-62F4-455D-8D19-F8B8A24D4692}" srcId="{32B778A2-63B9-4B3E-BA69-9597AAA9520C}" destId="{14D1C883-EC65-4497-9B3F-23E57FDA86C9}" srcOrd="9" destOrd="0" parTransId="{A022DC39-E7CA-4382-814D-47D9BF45EFAD}" sibTransId="{29C3DB69-6CDF-43B7-AC97-6797755CD378}"/>
    <dgm:cxn modelId="{E28327D5-2E54-4CDE-98AE-7B7E40824556}" srcId="{32B778A2-63B9-4B3E-BA69-9597AAA9520C}" destId="{E2FE78E5-E1E4-4311-BBC5-F4D435DB5147}" srcOrd="8" destOrd="0" parTransId="{A23A0779-2317-446A-9173-1208ADC73D3F}" sibTransId="{74ED6501-D7C7-458D-9DD3-0946292F825E}"/>
    <dgm:cxn modelId="{FA1941E0-BD03-449F-AA45-B9561DC10F10}" srcId="{32B778A2-63B9-4B3E-BA69-9597AAA9520C}" destId="{8BB88C57-2749-4364-8D33-646A2F0EC17A}" srcOrd="3" destOrd="0" parTransId="{CB4C4D89-551A-494B-9A44-99429C55F9AA}" sibTransId="{94B440CB-533A-4377-84B2-F719C7A2B5D0}"/>
    <dgm:cxn modelId="{A666B3E2-0C9F-4CC3-ADEC-547A0BEEC457}" type="presOf" srcId="{4D20BE24-7332-4E81-93CD-911B24A235FB}" destId="{1F6CBEBB-D4A1-4D05-8BCF-A8FFBA11B1B9}" srcOrd="0" destOrd="0" presId="urn:microsoft.com/office/officeart/2005/8/layout/bProcess4"/>
    <dgm:cxn modelId="{2D7FE9E9-2B21-491A-BBD3-CAA8A26FD45A}" type="presOf" srcId="{643AB12A-6F50-4E7F-9DB0-E0AF1EB0CD90}" destId="{EE3AD6CE-C3AB-4CB9-8671-6E9E8C5F82D5}" srcOrd="0" destOrd="0" presId="urn:microsoft.com/office/officeart/2005/8/layout/bProcess4"/>
    <dgm:cxn modelId="{697D6DF7-F6D9-4113-8218-80AA82EE9E64}" type="presOf" srcId="{6F29EB1A-C0DC-49EB-B66B-D12374BB2A3F}" destId="{FCF61518-5F68-42F4-ADC3-0DDCE5F88621}" srcOrd="0" destOrd="0" presId="urn:microsoft.com/office/officeart/2005/8/layout/bProcess4"/>
    <dgm:cxn modelId="{C0E837FC-3B2D-4FE4-9CB9-5B269C0D6578}" srcId="{32B778A2-63B9-4B3E-BA69-9597AAA9520C}" destId="{BB7FE262-7E74-483D-918E-234ACCD83512}" srcOrd="7" destOrd="0" parTransId="{445FD5ED-9DEF-42E4-9D67-EB280CBF9FE6}" sibTransId="{40EBAD10-AA46-4CB4-B7CD-0169EDB42900}"/>
    <dgm:cxn modelId="{E91C30CA-59A9-4A83-96C4-81376C7583B7}" type="presParOf" srcId="{3EB89413-EFD7-4BCD-AD89-5C001FB04036}" destId="{2A732F96-FB19-428F-87AD-EDB97A68F4F5}" srcOrd="0" destOrd="0" presId="urn:microsoft.com/office/officeart/2005/8/layout/bProcess4"/>
    <dgm:cxn modelId="{CFFCA2E3-1A63-465D-8BFF-D9929C7AC2CC}" type="presParOf" srcId="{2A732F96-FB19-428F-87AD-EDB97A68F4F5}" destId="{C45B502E-CBA5-42E9-A06C-80B9BC3B1305}" srcOrd="0" destOrd="0" presId="urn:microsoft.com/office/officeart/2005/8/layout/bProcess4"/>
    <dgm:cxn modelId="{05A341C3-38ED-4F3B-A48E-A5285A823309}" type="presParOf" srcId="{2A732F96-FB19-428F-87AD-EDB97A68F4F5}" destId="{C8989307-AAF1-4ACB-8259-86082AD77BCB}" srcOrd="1" destOrd="0" presId="urn:microsoft.com/office/officeart/2005/8/layout/bProcess4"/>
    <dgm:cxn modelId="{8BF06C8E-905D-4F97-AFFB-2DC73626EFD6}" type="presParOf" srcId="{3EB89413-EFD7-4BCD-AD89-5C001FB04036}" destId="{008AE340-CBDF-476B-8A41-2608F02CE042}" srcOrd="1" destOrd="0" presId="urn:microsoft.com/office/officeart/2005/8/layout/bProcess4"/>
    <dgm:cxn modelId="{FA72EDC4-2BD4-4557-85C9-8A3013B85C73}" type="presParOf" srcId="{3EB89413-EFD7-4BCD-AD89-5C001FB04036}" destId="{DBD42099-0A19-4BD2-A579-EC1DD2F2D21D}" srcOrd="2" destOrd="0" presId="urn:microsoft.com/office/officeart/2005/8/layout/bProcess4"/>
    <dgm:cxn modelId="{026E931C-C100-44B9-8305-0CC7B0F18391}" type="presParOf" srcId="{DBD42099-0A19-4BD2-A579-EC1DD2F2D21D}" destId="{D3E2AD1B-9574-4C0E-824D-555C52D9FE97}" srcOrd="0" destOrd="0" presId="urn:microsoft.com/office/officeart/2005/8/layout/bProcess4"/>
    <dgm:cxn modelId="{A2861FBC-28EE-4B33-81B5-3CCB266822B2}" type="presParOf" srcId="{DBD42099-0A19-4BD2-A579-EC1DD2F2D21D}" destId="{07F30BA0-3D05-4777-9E31-AD8139E17E3B}" srcOrd="1" destOrd="0" presId="urn:microsoft.com/office/officeart/2005/8/layout/bProcess4"/>
    <dgm:cxn modelId="{91CD0DF7-91E6-4270-B487-02B523C4C3D8}" type="presParOf" srcId="{3EB89413-EFD7-4BCD-AD89-5C001FB04036}" destId="{0CD6CD57-9060-4739-B15D-0FA7714A4E41}" srcOrd="3" destOrd="0" presId="urn:microsoft.com/office/officeart/2005/8/layout/bProcess4"/>
    <dgm:cxn modelId="{22F424AC-5039-432E-8473-1C999DF63528}" type="presParOf" srcId="{3EB89413-EFD7-4BCD-AD89-5C001FB04036}" destId="{7EBFFA40-BA54-4FE3-AA30-85AC5F0A4B70}" srcOrd="4" destOrd="0" presId="urn:microsoft.com/office/officeart/2005/8/layout/bProcess4"/>
    <dgm:cxn modelId="{7FAD553C-FC4D-41BF-AAD0-ADB1BAE2E00B}" type="presParOf" srcId="{7EBFFA40-BA54-4FE3-AA30-85AC5F0A4B70}" destId="{A007C1AC-3149-4565-A97A-1942C2DFD384}" srcOrd="0" destOrd="0" presId="urn:microsoft.com/office/officeart/2005/8/layout/bProcess4"/>
    <dgm:cxn modelId="{306EA83B-95BE-4E34-9642-E3910BD8B378}" type="presParOf" srcId="{7EBFFA40-BA54-4FE3-AA30-85AC5F0A4B70}" destId="{4717B5EB-EA57-405B-81A0-D5C514333A0C}" srcOrd="1" destOrd="0" presId="urn:microsoft.com/office/officeart/2005/8/layout/bProcess4"/>
    <dgm:cxn modelId="{2480FB00-33A7-4322-9C31-8056D3B1966F}" type="presParOf" srcId="{3EB89413-EFD7-4BCD-AD89-5C001FB04036}" destId="{A04883E5-DA60-4CEE-B4BF-1D9B712FBE82}" srcOrd="5" destOrd="0" presId="urn:microsoft.com/office/officeart/2005/8/layout/bProcess4"/>
    <dgm:cxn modelId="{939898EA-D875-44B7-80F4-5D4BEA7B3431}" type="presParOf" srcId="{3EB89413-EFD7-4BCD-AD89-5C001FB04036}" destId="{73623FD8-642F-4F6C-8461-ADA32FF4E97E}" srcOrd="6" destOrd="0" presId="urn:microsoft.com/office/officeart/2005/8/layout/bProcess4"/>
    <dgm:cxn modelId="{9B228E0F-4DA4-4A2F-86D5-D1556C9B5A4C}" type="presParOf" srcId="{73623FD8-642F-4F6C-8461-ADA32FF4E97E}" destId="{3D867F0E-193B-4ABB-BD4D-8201026C4C8B}" srcOrd="0" destOrd="0" presId="urn:microsoft.com/office/officeart/2005/8/layout/bProcess4"/>
    <dgm:cxn modelId="{25AD1D7F-DAEC-4517-93C2-59ECA4020BA5}" type="presParOf" srcId="{73623FD8-642F-4F6C-8461-ADA32FF4E97E}" destId="{9E404290-F4A9-4251-A92D-A33B5036E763}" srcOrd="1" destOrd="0" presId="urn:microsoft.com/office/officeart/2005/8/layout/bProcess4"/>
    <dgm:cxn modelId="{E76A26DB-E4A7-439C-865B-3D5E101C3772}" type="presParOf" srcId="{3EB89413-EFD7-4BCD-AD89-5C001FB04036}" destId="{9B0BCC32-18FC-45F9-B788-3D24119EC221}" srcOrd="7" destOrd="0" presId="urn:microsoft.com/office/officeart/2005/8/layout/bProcess4"/>
    <dgm:cxn modelId="{5D33BD17-2F83-4509-81C3-84A285FB667B}" type="presParOf" srcId="{3EB89413-EFD7-4BCD-AD89-5C001FB04036}" destId="{F97EF6C4-92FB-4375-8B46-EEF16A27C5B0}" srcOrd="8" destOrd="0" presId="urn:microsoft.com/office/officeart/2005/8/layout/bProcess4"/>
    <dgm:cxn modelId="{51A45FC0-75F8-434B-B533-FF0EE091646C}" type="presParOf" srcId="{F97EF6C4-92FB-4375-8B46-EEF16A27C5B0}" destId="{0D14DA61-14EA-4BB7-B8B3-1A7516111AC8}" srcOrd="0" destOrd="0" presId="urn:microsoft.com/office/officeart/2005/8/layout/bProcess4"/>
    <dgm:cxn modelId="{75379724-0CA0-411C-84EF-D98A4F8E3FAE}" type="presParOf" srcId="{F97EF6C4-92FB-4375-8B46-EEF16A27C5B0}" destId="{1F6CBEBB-D4A1-4D05-8BCF-A8FFBA11B1B9}" srcOrd="1" destOrd="0" presId="urn:microsoft.com/office/officeart/2005/8/layout/bProcess4"/>
    <dgm:cxn modelId="{08D60A72-0C6D-4FC3-A092-35ABA945C896}" type="presParOf" srcId="{3EB89413-EFD7-4BCD-AD89-5C001FB04036}" destId="{664AD554-04CC-4405-854F-EBAC9236BBFA}" srcOrd="9" destOrd="0" presId="urn:microsoft.com/office/officeart/2005/8/layout/bProcess4"/>
    <dgm:cxn modelId="{3BAA4D33-DE3D-488A-A40F-5CB30D31DCB3}" type="presParOf" srcId="{3EB89413-EFD7-4BCD-AD89-5C001FB04036}" destId="{1F6B3955-BCE8-44AF-803C-D9FC1F0D3487}" srcOrd="10" destOrd="0" presId="urn:microsoft.com/office/officeart/2005/8/layout/bProcess4"/>
    <dgm:cxn modelId="{F471B784-95F5-459C-8344-750F2139E9ED}" type="presParOf" srcId="{1F6B3955-BCE8-44AF-803C-D9FC1F0D3487}" destId="{142E0BFD-7A2A-4447-A447-1A55115CA693}" srcOrd="0" destOrd="0" presId="urn:microsoft.com/office/officeart/2005/8/layout/bProcess4"/>
    <dgm:cxn modelId="{468BD176-7CE8-4485-9E5D-5A6CBF8336CF}" type="presParOf" srcId="{1F6B3955-BCE8-44AF-803C-D9FC1F0D3487}" destId="{EE3AD6CE-C3AB-4CB9-8671-6E9E8C5F82D5}" srcOrd="1" destOrd="0" presId="urn:microsoft.com/office/officeart/2005/8/layout/bProcess4"/>
    <dgm:cxn modelId="{8AEC73DC-8359-4B69-932A-C35CE4CFD122}" type="presParOf" srcId="{3EB89413-EFD7-4BCD-AD89-5C001FB04036}" destId="{AE2245E5-E1F0-4B67-AE52-CFC96219B0EB}" srcOrd="11" destOrd="0" presId="urn:microsoft.com/office/officeart/2005/8/layout/bProcess4"/>
    <dgm:cxn modelId="{926163E9-B8AF-4EB0-B16D-554E4B605484}" type="presParOf" srcId="{3EB89413-EFD7-4BCD-AD89-5C001FB04036}" destId="{3950F1DA-3F46-4B98-A792-41CB96C4D6F7}" srcOrd="12" destOrd="0" presId="urn:microsoft.com/office/officeart/2005/8/layout/bProcess4"/>
    <dgm:cxn modelId="{3F6C2777-F6BD-403C-9C4E-2DCDE9BE81C8}" type="presParOf" srcId="{3950F1DA-3F46-4B98-A792-41CB96C4D6F7}" destId="{C66E1E4B-B7FD-424D-B008-5734E1CB0DBE}" srcOrd="0" destOrd="0" presId="urn:microsoft.com/office/officeart/2005/8/layout/bProcess4"/>
    <dgm:cxn modelId="{6B7A8368-24AD-4AB5-913F-26DA506CE55A}" type="presParOf" srcId="{3950F1DA-3F46-4B98-A792-41CB96C4D6F7}" destId="{FCF61518-5F68-42F4-ADC3-0DDCE5F88621}" srcOrd="1" destOrd="0" presId="urn:microsoft.com/office/officeart/2005/8/layout/bProcess4"/>
    <dgm:cxn modelId="{4BFCEA9A-373B-4A2D-8958-D4882AAB8BDA}" type="presParOf" srcId="{3EB89413-EFD7-4BCD-AD89-5C001FB04036}" destId="{6925D46C-81F4-4364-A025-B72D0C34954E}" srcOrd="13" destOrd="0" presId="urn:microsoft.com/office/officeart/2005/8/layout/bProcess4"/>
    <dgm:cxn modelId="{51603F97-F55F-4F85-8E88-9258CB3A6CEA}" type="presParOf" srcId="{3EB89413-EFD7-4BCD-AD89-5C001FB04036}" destId="{7781D1EB-5638-4D87-9895-93D4FDB89F4A}" srcOrd="14" destOrd="0" presId="urn:microsoft.com/office/officeart/2005/8/layout/bProcess4"/>
    <dgm:cxn modelId="{DF6C8EE9-A6C1-43FA-B6E1-EFFAA074E4CF}" type="presParOf" srcId="{7781D1EB-5638-4D87-9895-93D4FDB89F4A}" destId="{E41FBA0D-D0F2-4A1D-BAC6-49ABF4B4A727}" srcOrd="0" destOrd="0" presId="urn:microsoft.com/office/officeart/2005/8/layout/bProcess4"/>
    <dgm:cxn modelId="{0C8D6F7E-D803-47DF-9653-0602936DC3B0}" type="presParOf" srcId="{7781D1EB-5638-4D87-9895-93D4FDB89F4A}" destId="{1354517B-7EDB-4C5B-AC5A-C62E4714022A}" srcOrd="1" destOrd="0" presId="urn:microsoft.com/office/officeart/2005/8/layout/bProcess4"/>
    <dgm:cxn modelId="{4AB298E0-B0C4-4BA4-875E-14404AC68BE8}" type="presParOf" srcId="{3EB89413-EFD7-4BCD-AD89-5C001FB04036}" destId="{C4DDE3C3-EAFB-44B8-AE70-876989BCFD9A}" srcOrd="15" destOrd="0" presId="urn:microsoft.com/office/officeart/2005/8/layout/bProcess4"/>
    <dgm:cxn modelId="{53E52050-1E91-405A-91C5-5E64C82F1D3E}" type="presParOf" srcId="{3EB89413-EFD7-4BCD-AD89-5C001FB04036}" destId="{850B1737-3FBC-4BCC-B7D2-5E391B4E0099}" srcOrd="16" destOrd="0" presId="urn:microsoft.com/office/officeart/2005/8/layout/bProcess4"/>
    <dgm:cxn modelId="{6FE3ED8C-F127-4DAF-B50C-10E24E9B3347}" type="presParOf" srcId="{850B1737-3FBC-4BCC-B7D2-5E391B4E0099}" destId="{E0C7903B-7554-4304-ABAD-8ED3FBA3C38C}" srcOrd="0" destOrd="0" presId="urn:microsoft.com/office/officeart/2005/8/layout/bProcess4"/>
    <dgm:cxn modelId="{C550A636-1F87-47C8-A840-F4487D184317}" type="presParOf" srcId="{850B1737-3FBC-4BCC-B7D2-5E391B4E0099}" destId="{9AEDDE42-D851-4A00-9CD7-07F375250929}" srcOrd="1" destOrd="0" presId="urn:microsoft.com/office/officeart/2005/8/layout/bProcess4"/>
    <dgm:cxn modelId="{D9AEAB60-FA04-4494-8E2E-869FE62D24FB}" type="presParOf" srcId="{3EB89413-EFD7-4BCD-AD89-5C001FB04036}" destId="{99AD8303-2DB9-4897-8002-C36786128A5E}" srcOrd="17" destOrd="0" presId="urn:microsoft.com/office/officeart/2005/8/layout/bProcess4"/>
    <dgm:cxn modelId="{CC427116-8D89-4B0F-97D8-1DB23D6A3E39}" type="presParOf" srcId="{3EB89413-EFD7-4BCD-AD89-5C001FB04036}" destId="{51F199DB-C829-40C6-B1A7-8CCB7CD3B516}" srcOrd="18" destOrd="0" presId="urn:microsoft.com/office/officeart/2005/8/layout/bProcess4"/>
    <dgm:cxn modelId="{EF769566-A8CD-43E4-A1C1-5D321E054075}" type="presParOf" srcId="{51F199DB-C829-40C6-B1A7-8CCB7CD3B516}" destId="{29204470-521D-4E36-8E35-0DFABDE8511C}" srcOrd="0" destOrd="0" presId="urn:microsoft.com/office/officeart/2005/8/layout/bProcess4"/>
    <dgm:cxn modelId="{BA1B397C-EE50-4D6C-ABD4-4321FD3D7D8C}" type="presParOf" srcId="{51F199DB-C829-40C6-B1A7-8CCB7CD3B516}" destId="{3C57E0CD-DF9C-459D-BE2B-89E31ECC9CE7}" srcOrd="1" destOrd="0" presId="urn:microsoft.com/office/officeart/2005/8/layout/bProcess4"/>
    <dgm:cxn modelId="{34835BF8-6E6E-40C6-B7E8-E95DAB98C32D}" type="presParOf" srcId="{3EB89413-EFD7-4BCD-AD89-5C001FB04036}" destId="{0E6012E4-0D87-4317-92FD-F3FFD49B44DA}" srcOrd="19" destOrd="0" presId="urn:microsoft.com/office/officeart/2005/8/layout/bProcess4"/>
    <dgm:cxn modelId="{81116E2E-1964-4F92-9657-FFDDF934E381}" type="presParOf" srcId="{3EB89413-EFD7-4BCD-AD89-5C001FB04036}" destId="{019B4AC9-A445-47DF-8DF1-4281D6D55A45}" srcOrd="20" destOrd="0" presId="urn:microsoft.com/office/officeart/2005/8/layout/bProcess4"/>
    <dgm:cxn modelId="{BC0467DB-6AF1-42EC-B452-4F195CF46840}" type="presParOf" srcId="{019B4AC9-A445-47DF-8DF1-4281D6D55A45}" destId="{2B177AA1-78D7-4D6E-A82B-05F44ED5AD96}" srcOrd="0" destOrd="0" presId="urn:microsoft.com/office/officeart/2005/8/layout/bProcess4"/>
    <dgm:cxn modelId="{16F8B7F6-C3AA-4E26-B732-3AD49ABFB39B}" type="presParOf" srcId="{019B4AC9-A445-47DF-8DF1-4281D6D55A45}" destId="{770EEF22-C18F-409B-931A-C2398036159E}" srcOrd="1" destOrd="0" presId="urn:microsoft.com/office/officeart/2005/8/layout/bProcess4"/>
    <dgm:cxn modelId="{CA0DD3F4-B835-4F5A-8DBC-AA174C93DBFE}" type="presParOf" srcId="{3EB89413-EFD7-4BCD-AD89-5C001FB04036}" destId="{CD99FC42-DAFD-447D-B2B6-35DC4E594F33}" srcOrd="21" destOrd="0" presId="urn:microsoft.com/office/officeart/2005/8/layout/bProcess4"/>
    <dgm:cxn modelId="{B37A7525-83EA-4D17-B0B9-3225FB301180}" type="presParOf" srcId="{3EB89413-EFD7-4BCD-AD89-5C001FB04036}" destId="{3993AD08-F1D4-42A4-A087-D579609E1479}" srcOrd="22" destOrd="0" presId="urn:microsoft.com/office/officeart/2005/8/layout/bProcess4"/>
    <dgm:cxn modelId="{859CAAA1-BE4D-41F7-BCC3-E30A4A3D970C}" type="presParOf" srcId="{3993AD08-F1D4-42A4-A087-D579609E1479}" destId="{DE059F76-65CE-4747-96A5-B7B49E861F73}" srcOrd="0" destOrd="0" presId="urn:microsoft.com/office/officeart/2005/8/layout/bProcess4"/>
    <dgm:cxn modelId="{4ACBDDCD-D332-490A-8A70-5B4126E248E4}" type="presParOf" srcId="{3993AD08-F1D4-42A4-A087-D579609E1479}" destId="{9098DEAB-0510-4230-8C70-3241DB67194E}" srcOrd="1" destOrd="0" presId="urn:microsoft.com/office/officeart/2005/8/layout/bProcess4"/>
    <dgm:cxn modelId="{4AC31914-3336-45F2-852B-B44D587F7AAB}" type="presParOf" srcId="{3EB89413-EFD7-4BCD-AD89-5C001FB04036}" destId="{B7C74E1F-B388-4AB5-B053-CCA1955BAC68}" srcOrd="23" destOrd="0" presId="urn:microsoft.com/office/officeart/2005/8/layout/bProcess4"/>
    <dgm:cxn modelId="{714A6B64-2090-4215-8065-469D504B2CC6}" type="presParOf" srcId="{3EB89413-EFD7-4BCD-AD89-5C001FB04036}" destId="{4AAA6C07-3DC5-47D8-8879-A22E80E40CD6}" srcOrd="24" destOrd="0" presId="urn:microsoft.com/office/officeart/2005/8/layout/bProcess4"/>
    <dgm:cxn modelId="{7F9226C5-F11E-44EE-8173-4CDA39C3F1D0}" type="presParOf" srcId="{4AAA6C07-3DC5-47D8-8879-A22E80E40CD6}" destId="{183FB539-0FEF-4F43-9FC3-EBFD52C978F4}" srcOrd="0" destOrd="0" presId="urn:microsoft.com/office/officeart/2005/8/layout/bProcess4"/>
    <dgm:cxn modelId="{3A3DFC12-9EB1-4D39-B4BD-762EC557BB06}" type="presParOf" srcId="{4AAA6C07-3DC5-47D8-8879-A22E80E40CD6}" destId="{D860B733-9137-4018-AB44-3371FFCA6E75}" srcOrd="1" destOrd="0" presId="urn:microsoft.com/office/officeart/2005/8/layout/b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4CF4E3-60F3-49B3-BAD5-D969B3F56B1F}"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GB"/>
        </a:p>
      </dgm:t>
    </dgm:pt>
    <dgm:pt modelId="{3E8744AE-792A-4AFF-BA4F-BD108DDBF059}">
      <dgm:prSet phldrT="[Text]"/>
      <dgm:spPr/>
      <dgm:t>
        <a:bodyPr/>
        <a:lstStyle/>
        <a:p>
          <a:r>
            <a:rPr lang="en-GB" dirty="0">
              <a:solidFill>
                <a:srgbClr val="002060"/>
              </a:solidFill>
            </a:rPr>
            <a:t>Headteacher and SENDCO meet to plan transition for all Y6 pupils.</a:t>
          </a:r>
        </a:p>
      </dgm:t>
    </dgm:pt>
    <dgm:pt modelId="{D188AEC6-0FE1-458F-AD5F-B534B821A233}" type="parTrans" cxnId="{E74010B0-82AE-4D90-B7F9-45C99EE00BAF}">
      <dgm:prSet/>
      <dgm:spPr/>
      <dgm:t>
        <a:bodyPr/>
        <a:lstStyle/>
        <a:p>
          <a:endParaRPr lang="en-GB">
            <a:solidFill>
              <a:srgbClr val="002060"/>
            </a:solidFill>
          </a:endParaRPr>
        </a:p>
      </dgm:t>
    </dgm:pt>
    <dgm:pt modelId="{3EF4A8BC-F9C0-472C-A15B-3F41506A8FAC}" type="sibTrans" cxnId="{E74010B0-82AE-4D90-B7F9-45C99EE00BAF}">
      <dgm:prSet/>
      <dgm:spPr/>
      <dgm:t>
        <a:bodyPr/>
        <a:lstStyle/>
        <a:p>
          <a:endParaRPr lang="en-GB">
            <a:solidFill>
              <a:srgbClr val="002060"/>
            </a:solidFill>
          </a:endParaRPr>
        </a:p>
      </dgm:t>
    </dgm:pt>
    <dgm:pt modelId="{0E299380-F3AB-4CE9-9A4F-09120FAC9703}">
      <dgm:prSet phldrT="[Text]"/>
      <dgm:spPr/>
      <dgm:t>
        <a:bodyPr/>
        <a:lstStyle/>
        <a:p>
          <a:r>
            <a:rPr lang="en-GB" dirty="0">
              <a:solidFill>
                <a:srgbClr val="002060"/>
              </a:solidFill>
            </a:rPr>
            <a:t>SENDCO makes referrals to the School and Communities Team, the YESS Project and Titan Travel training. </a:t>
          </a:r>
        </a:p>
      </dgm:t>
    </dgm:pt>
    <dgm:pt modelId="{35B07603-FA01-4C57-893C-122534604421}" type="parTrans" cxnId="{158D24B3-D208-4DFA-AEA5-FD44E0A7CA5E}">
      <dgm:prSet/>
      <dgm:spPr/>
      <dgm:t>
        <a:bodyPr/>
        <a:lstStyle/>
        <a:p>
          <a:endParaRPr lang="en-GB">
            <a:solidFill>
              <a:srgbClr val="002060"/>
            </a:solidFill>
          </a:endParaRPr>
        </a:p>
      </dgm:t>
    </dgm:pt>
    <dgm:pt modelId="{D7B7C0B7-9B1B-4B25-8C0D-768F8E4623A5}" type="sibTrans" cxnId="{158D24B3-D208-4DFA-AEA5-FD44E0A7CA5E}">
      <dgm:prSet/>
      <dgm:spPr/>
      <dgm:t>
        <a:bodyPr/>
        <a:lstStyle/>
        <a:p>
          <a:endParaRPr lang="en-GB">
            <a:solidFill>
              <a:srgbClr val="002060"/>
            </a:solidFill>
          </a:endParaRPr>
        </a:p>
      </dgm:t>
    </dgm:pt>
    <dgm:pt modelId="{EEF339C8-BC5A-4ABF-8159-DA61927F45EE}">
      <dgm:prSet phldrT="[Text]"/>
      <dgm:spPr/>
      <dgm:t>
        <a:bodyPr/>
        <a:lstStyle/>
        <a:p>
          <a:r>
            <a:rPr lang="en-GB" dirty="0">
              <a:solidFill>
                <a:srgbClr val="002060"/>
              </a:solidFill>
            </a:rPr>
            <a:t>Transition support from external services begins.</a:t>
          </a:r>
        </a:p>
      </dgm:t>
    </dgm:pt>
    <dgm:pt modelId="{51DBE254-4F94-4D6A-9CCF-34CCF2C703B0}" type="parTrans" cxnId="{3D5DE9F0-4EFD-43B4-AA55-5E98E7CE21F7}">
      <dgm:prSet/>
      <dgm:spPr/>
      <dgm:t>
        <a:bodyPr/>
        <a:lstStyle/>
        <a:p>
          <a:endParaRPr lang="en-GB">
            <a:solidFill>
              <a:srgbClr val="002060"/>
            </a:solidFill>
          </a:endParaRPr>
        </a:p>
      </dgm:t>
    </dgm:pt>
    <dgm:pt modelId="{01DD8CBB-B79C-475A-9952-A3B7EB405AFB}" type="sibTrans" cxnId="{3D5DE9F0-4EFD-43B4-AA55-5E98E7CE21F7}">
      <dgm:prSet/>
      <dgm:spPr/>
      <dgm:t>
        <a:bodyPr/>
        <a:lstStyle/>
        <a:p>
          <a:endParaRPr lang="en-GB">
            <a:solidFill>
              <a:srgbClr val="002060"/>
            </a:solidFill>
          </a:endParaRPr>
        </a:p>
      </dgm:t>
    </dgm:pt>
    <dgm:pt modelId="{2808940A-7805-4A10-B253-C9F29BCF56D8}">
      <dgm:prSet phldrT="[Text]"/>
      <dgm:spPr/>
      <dgm:t>
        <a:bodyPr/>
        <a:lstStyle/>
        <a:p>
          <a:r>
            <a:rPr lang="en-GB" dirty="0">
              <a:solidFill>
                <a:srgbClr val="002060"/>
              </a:solidFill>
            </a:rPr>
            <a:t>Enhanced transition visits to LSHS or other forwarding schools</a:t>
          </a:r>
        </a:p>
      </dgm:t>
    </dgm:pt>
    <dgm:pt modelId="{271395A0-DFF4-4798-8619-704478A7B840}" type="parTrans" cxnId="{6022C365-31B4-42B0-BD05-D673EEE931F7}">
      <dgm:prSet/>
      <dgm:spPr/>
      <dgm:t>
        <a:bodyPr/>
        <a:lstStyle/>
        <a:p>
          <a:endParaRPr lang="en-GB">
            <a:solidFill>
              <a:srgbClr val="002060"/>
            </a:solidFill>
          </a:endParaRPr>
        </a:p>
      </dgm:t>
    </dgm:pt>
    <dgm:pt modelId="{8C2BB7A4-5BD7-499A-B49D-B18A1F2A59B5}" type="sibTrans" cxnId="{6022C365-31B4-42B0-BD05-D673EEE931F7}">
      <dgm:prSet/>
      <dgm:spPr/>
      <dgm:t>
        <a:bodyPr/>
        <a:lstStyle/>
        <a:p>
          <a:endParaRPr lang="en-GB">
            <a:solidFill>
              <a:srgbClr val="002060"/>
            </a:solidFill>
          </a:endParaRPr>
        </a:p>
      </dgm:t>
    </dgm:pt>
    <dgm:pt modelId="{A9880F55-78CC-49B8-9697-51B7FF824785}">
      <dgm:prSet/>
      <dgm:spPr/>
      <dgm:t>
        <a:bodyPr/>
        <a:lstStyle/>
        <a:p>
          <a:r>
            <a:rPr lang="en-GB" dirty="0">
              <a:solidFill>
                <a:srgbClr val="002060"/>
              </a:solidFill>
            </a:rPr>
            <a:t>SENDCO visits St Mary’s to meetY6 pupils with SEND.</a:t>
          </a:r>
        </a:p>
      </dgm:t>
    </dgm:pt>
    <dgm:pt modelId="{A7AC1508-D7A5-41E4-9008-79E2B79D38C1}" type="parTrans" cxnId="{B0523D18-555C-4690-ACAD-925991E8D4CA}">
      <dgm:prSet/>
      <dgm:spPr/>
      <dgm:t>
        <a:bodyPr/>
        <a:lstStyle/>
        <a:p>
          <a:endParaRPr lang="en-GB">
            <a:solidFill>
              <a:srgbClr val="002060"/>
            </a:solidFill>
          </a:endParaRPr>
        </a:p>
      </dgm:t>
    </dgm:pt>
    <dgm:pt modelId="{0ADF72EC-91E5-49AA-8E50-941F6A4D87AD}" type="sibTrans" cxnId="{B0523D18-555C-4690-ACAD-925991E8D4CA}">
      <dgm:prSet/>
      <dgm:spPr/>
      <dgm:t>
        <a:bodyPr/>
        <a:lstStyle/>
        <a:p>
          <a:endParaRPr lang="en-GB">
            <a:solidFill>
              <a:srgbClr val="002060"/>
            </a:solidFill>
          </a:endParaRPr>
        </a:p>
      </dgm:t>
    </dgm:pt>
    <dgm:pt modelId="{7F3369D5-DD8B-4B0B-992C-ABF1DB4A6FF8}">
      <dgm:prSet/>
      <dgm:spPr/>
      <dgm:t>
        <a:bodyPr/>
        <a:lstStyle/>
        <a:p>
          <a:r>
            <a:rPr lang="en-GB" dirty="0">
              <a:solidFill>
                <a:srgbClr val="002060"/>
              </a:solidFill>
            </a:rPr>
            <a:t>SENDCO from St Mary’s meets with SENDCO at LSHS to discuss transition arrangements.</a:t>
          </a:r>
        </a:p>
      </dgm:t>
    </dgm:pt>
    <dgm:pt modelId="{949BE34A-8E95-4554-A528-761046F2790B}" type="parTrans" cxnId="{3F35FD28-1B1C-43D3-8E36-75234D46CBD5}">
      <dgm:prSet/>
      <dgm:spPr/>
      <dgm:t>
        <a:bodyPr/>
        <a:lstStyle/>
        <a:p>
          <a:endParaRPr lang="en-GB">
            <a:solidFill>
              <a:srgbClr val="002060"/>
            </a:solidFill>
          </a:endParaRPr>
        </a:p>
      </dgm:t>
    </dgm:pt>
    <dgm:pt modelId="{0DDCB830-D53F-4251-BEC8-94C1B8287635}" type="sibTrans" cxnId="{3F35FD28-1B1C-43D3-8E36-75234D46CBD5}">
      <dgm:prSet/>
      <dgm:spPr/>
      <dgm:t>
        <a:bodyPr/>
        <a:lstStyle/>
        <a:p>
          <a:endParaRPr lang="en-GB">
            <a:solidFill>
              <a:srgbClr val="002060"/>
            </a:solidFill>
          </a:endParaRPr>
        </a:p>
      </dgm:t>
    </dgm:pt>
    <dgm:pt modelId="{A63A645E-6E6E-4F31-97EA-AE069E7CF4FF}">
      <dgm:prSet phldrT="[Text]"/>
      <dgm:spPr/>
      <dgm:t>
        <a:bodyPr/>
        <a:lstStyle/>
        <a:p>
          <a:r>
            <a:rPr lang="en-GB" dirty="0">
              <a:solidFill>
                <a:srgbClr val="002060"/>
              </a:solidFill>
            </a:rPr>
            <a:t>All of Y6 attend two transition days at LSHS or forwarding school. </a:t>
          </a:r>
        </a:p>
      </dgm:t>
    </dgm:pt>
    <dgm:pt modelId="{0826B7B6-C091-4376-9A8E-4A188E22DF68}" type="sibTrans" cxnId="{C2D02823-9D68-4E28-8052-97927F204F14}">
      <dgm:prSet/>
      <dgm:spPr/>
      <dgm:t>
        <a:bodyPr/>
        <a:lstStyle/>
        <a:p>
          <a:endParaRPr lang="en-GB">
            <a:solidFill>
              <a:srgbClr val="002060"/>
            </a:solidFill>
          </a:endParaRPr>
        </a:p>
      </dgm:t>
    </dgm:pt>
    <dgm:pt modelId="{AACA4468-B7CB-44EF-9A3C-4B22602DDCAF}" type="parTrans" cxnId="{C2D02823-9D68-4E28-8052-97927F204F14}">
      <dgm:prSet/>
      <dgm:spPr/>
      <dgm:t>
        <a:bodyPr/>
        <a:lstStyle/>
        <a:p>
          <a:endParaRPr lang="en-GB">
            <a:solidFill>
              <a:srgbClr val="002060"/>
            </a:solidFill>
          </a:endParaRPr>
        </a:p>
      </dgm:t>
    </dgm:pt>
    <dgm:pt modelId="{937E54B5-1559-45F2-AC3F-CAF5F12AFF55}">
      <dgm:prSet/>
      <dgm:spPr/>
      <dgm:t>
        <a:bodyPr/>
        <a:lstStyle/>
        <a:p>
          <a:r>
            <a:rPr lang="en-GB" dirty="0">
              <a:solidFill>
                <a:srgbClr val="002060"/>
              </a:solidFill>
            </a:rPr>
            <a:t>All pupils in Y5 attend a taster session at LSHS and have further opportunities in Y5/6 to attend wider school events.</a:t>
          </a:r>
        </a:p>
      </dgm:t>
    </dgm:pt>
    <dgm:pt modelId="{94775EA1-B898-41AF-B0D8-ABE29434F3F9}" type="parTrans" cxnId="{1DFCC0A6-F474-4204-9E5F-CC75CEA396C7}">
      <dgm:prSet/>
      <dgm:spPr/>
      <dgm:t>
        <a:bodyPr/>
        <a:lstStyle/>
        <a:p>
          <a:endParaRPr lang="en-GB"/>
        </a:p>
      </dgm:t>
    </dgm:pt>
    <dgm:pt modelId="{7133986B-1CEB-4807-A89F-C3177BFDBC08}" type="sibTrans" cxnId="{1DFCC0A6-F474-4204-9E5F-CC75CEA396C7}">
      <dgm:prSet/>
      <dgm:spPr/>
      <dgm:t>
        <a:bodyPr/>
        <a:lstStyle/>
        <a:p>
          <a:endParaRPr lang="en-GB"/>
        </a:p>
      </dgm:t>
    </dgm:pt>
    <dgm:pt modelId="{E743ABA8-09EE-4180-A64C-BD7769AEA4D5}" type="pres">
      <dgm:prSet presAssocID="{BF4CF4E3-60F3-49B3-BAD5-D969B3F56B1F}" presName="diagram" presStyleCnt="0">
        <dgm:presLayoutVars>
          <dgm:dir/>
          <dgm:resizeHandles val="exact"/>
        </dgm:presLayoutVars>
      </dgm:prSet>
      <dgm:spPr/>
    </dgm:pt>
    <dgm:pt modelId="{0303B1FC-C185-4A86-8E46-3A71A4B3D49F}" type="pres">
      <dgm:prSet presAssocID="{937E54B5-1559-45F2-AC3F-CAF5F12AFF55}" presName="node" presStyleLbl="node1" presStyleIdx="0" presStyleCnt="8">
        <dgm:presLayoutVars>
          <dgm:bulletEnabled val="1"/>
        </dgm:presLayoutVars>
      </dgm:prSet>
      <dgm:spPr/>
    </dgm:pt>
    <dgm:pt modelId="{31417F14-284F-4E6F-BE9E-FF9B759763DD}" type="pres">
      <dgm:prSet presAssocID="{7133986B-1CEB-4807-A89F-C3177BFDBC08}" presName="sibTrans" presStyleLbl="sibTrans2D1" presStyleIdx="0" presStyleCnt="7"/>
      <dgm:spPr/>
    </dgm:pt>
    <dgm:pt modelId="{293334D0-DD4D-435C-85F6-DF141A06BC11}" type="pres">
      <dgm:prSet presAssocID="{7133986B-1CEB-4807-A89F-C3177BFDBC08}" presName="connectorText" presStyleLbl="sibTrans2D1" presStyleIdx="0" presStyleCnt="7"/>
      <dgm:spPr/>
    </dgm:pt>
    <dgm:pt modelId="{BE070F62-79C1-4739-B202-87AA957EB40E}" type="pres">
      <dgm:prSet presAssocID="{3E8744AE-792A-4AFF-BA4F-BD108DDBF059}" presName="node" presStyleLbl="node1" presStyleIdx="1" presStyleCnt="8">
        <dgm:presLayoutVars>
          <dgm:bulletEnabled val="1"/>
        </dgm:presLayoutVars>
      </dgm:prSet>
      <dgm:spPr/>
    </dgm:pt>
    <dgm:pt modelId="{9FD69329-B2CB-49A1-A3DE-7502781361F6}" type="pres">
      <dgm:prSet presAssocID="{3EF4A8BC-F9C0-472C-A15B-3F41506A8FAC}" presName="sibTrans" presStyleLbl="sibTrans2D1" presStyleIdx="1" presStyleCnt="7"/>
      <dgm:spPr/>
    </dgm:pt>
    <dgm:pt modelId="{8A526058-1649-474C-B7E5-8A3D2D0D8B09}" type="pres">
      <dgm:prSet presAssocID="{3EF4A8BC-F9C0-472C-A15B-3F41506A8FAC}" presName="connectorText" presStyleLbl="sibTrans2D1" presStyleIdx="1" presStyleCnt="7"/>
      <dgm:spPr/>
    </dgm:pt>
    <dgm:pt modelId="{C94945ED-1706-46C8-ABB0-72F1092B3256}" type="pres">
      <dgm:prSet presAssocID="{0E299380-F3AB-4CE9-9A4F-09120FAC9703}" presName="node" presStyleLbl="node1" presStyleIdx="2" presStyleCnt="8">
        <dgm:presLayoutVars>
          <dgm:bulletEnabled val="1"/>
        </dgm:presLayoutVars>
      </dgm:prSet>
      <dgm:spPr/>
    </dgm:pt>
    <dgm:pt modelId="{663D2B11-F1D6-4EB6-8BFC-12BB4D074E0A}" type="pres">
      <dgm:prSet presAssocID="{D7B7C0B7-9B1B-4B25-8C0D-768F8E4623A5}" presName="sibTrans" presStyleLbl="sibTrans2D1" presStyleIdx="2" presStyleCnt="7"/>
      <dgm:spPr/>
    </dgm:pt>
    <dgm:pt modelId="{37556C69-ABF1-4A9D-9320-54E0ED2F84AC}" type="pres">
      <dgm:prSet presAssocID="{D7B7C0B7-9B1B-4B25-8C0D-768F8E4623A5}" presName="connectorText" presStyleLbl="sibTrans2D1" presStyleIdx="2" presStyleCnt="7"/>
      <dgm:spPr/>
    </dgm:pt>
    <dgm:pt modelId="{B9D8271A-7BC7-423E-8D1B-BC053CF7243F}" type="pres">
      <dgm:prSet presAssocID="{7F3369D5-DD8B-4B0B-992C-ABF1DB4A6FF8}" presName="node" presStyleLbl="node1" presStyleIdx="3" presStyleCnt="8">
        <dgm:presLayoutVars>
          <dgm:bulletEnabled val="1"/>
        </dgm:presLayoutVars>
      </dgm:prSet>
      <dgm:spPr/>
    </dgm:pt>
    <dgm:pt modelId="{3934F43B-F5A4-4EBA-91EA-010DF8FBC219}" type="pres">
      <dgm:prSet presAssocID="{0DDCB830-D53F-4251-BEC8-94C1B8287635}" presName="sibTrans" presStyleLbl="sibTrans2D1" presStyleIdx="3" presStyleCnt="7"/>
      <dgm:spPr/>
    </dgm:pt>
    <dgm:pt modelId="{2B0FF41D-086F-4525-8B25-685186917A52}" type="pres">
      <dgm:prSet presAssocID="{0DDCB830-D53F-4251-BEC8-94C1B8287635}" presName="connectorText" presStyleLbl="sibTrans2D1" presStyleIdx="3" presStyleCnt="7"/>
      <dgm:spPr/>
    </dgm:pt>
    <dgm:pt modelId="{DC02F56E-5387-495B-8856-4C429FA0A56A}" type="pres">
      <dgm:prSet presAssocID="{EEF339C8-BC5A-4ABF-8159-DA61927F45EE}" presName="node" presStyleLbl="node1" presStyleIdx="4" presStyleCnt="8">
        <dgm:presLayoutVars>
          <dgm:bulletEnabled val="1"/>
        </dgm:presLayoutVars>
      </dgm:prSet>
      <dgm:spPr/>
    </dgm:pt>
    <dgm:pt modelId="{5BA544FC-BF02-478B-8E64-3797A2CA9F2A}" type="pres">
      <dgm:prSet presAssocID="{01DD8CBB-B79C-475A-9952-A3B7EB405AFB}" presName="sibTrans" presStyleLbl="sibTrans2D1" presStyleIdx="4" presStyleCnt="7"/>
      <dgm:spPr/>
    </dgm:pt>
    <dgm:pt modelId="{3F58D600-0DB7-4D3F-97A5-BC965BFFE41C}" type="pres">
      <dgm:prSet presAssocID="{01DD8CBB-B79C-475A-9952-A3B7EB405AFB}" presName="connectorText" presStyleLbl="sibTrans2D1" presStyleIdx="4" presStyleCnt="7"/>
      <dgm:spPr/>
    </dgm:pt>
    <dgm:pt modelId="{93A5BCB9-3C85-4DF4-A434-53474A0638B1}" type="pres">
      <dgm:prSet presAssocID="{A9880F55-78CC-49B8-9697-51B7FF824785}" presName="node" presStyleLbl="node1" presStyleIdx="5" presStyleCnt="8">
        <dgm:presLayoutVars>
          <dgm:bulletEnabled val="1"/>
        </dgm:presLayoutVars>
      </dgm:prSet>
      <dgm:spPr/>
    </dgm:pt>
    <dgm:pt modelId="{9C8B2553-3969-4B4D-AC20-C083866AC598}" type="pres">
      <dgm:prSet presAssocID="{0ADF72EC-91E5-49AA-8E50-941F6A4D87AD}" presName="sibTrans" presStyleLbl="sibTrans2D1" presStyleIdx="5" presStyleCnt="7"/>
      <dgm:spPr/>
    </dgm:pt>
    <dgm:pt modelId="{5A03D42E-45BB-4CEA-BF0C-90E784AAF116}" type="pres">
      <dgm:prSet presAssocID="{0ADF72EC-91E5-49AA-8E50-941F6A4D87AD}" presName="connectorText" presStyleLbl="sibTrans2D1" presStyleIdx="5" presStyleCnt="7"/>
      <dgm:spPr/>
    </dgm:pt>
    <dgm:pt modelId="{1EF197C5-81CC-4D6F-AFFF-1F337AABEBD4}" type="pres">
      <dgm:prSet presAssocID="{2808940A-7805-4A10-B253-C9F29BCF56D8}" presName="node" presStyleLbl="node1" presStyleIdx="6" presStyleCnt="8">
        <dgm:presLayoutVars>
          <dgm:bulletEnabled val="1"/>
        </dgm:presLayoutVars>
      </dgm:prSet>
      <dgm:spPr/>
    </dgm:pt>
    <dgm:pt modelId="{5177D9CD-5196-4E15-A41F-507997D1ADAD}" type="pres">
      <dgm:prSet presAssocID="{8C2BB7A4-5BD7-499A-B49D-B18A1F2A59B5}" presName="sibTrans" presStyleLbl="sibTrans2D1" presStyleIdx="6" presStyleCnt="7"/>
      <dgm:spPr/>
    </dgm:pt>
    <dgm:pt modelId="{8B77C15E-6AF0-40D0-B06E-9736B3FB539E}" type="pres">
      <dgm:prSet presAssocID="{8C2BB7A4-5BD7-499A-B49D-B18A1F2A59B5}" presName="connectorText" presStyleLbl="sibTrans2D1" presStyleIdx="6" presStyleCnt="7"/>
      <dgm:spPr/>
    </dgm:pt>
    <dgm:pt modelId="{2E6DF832-048F-42EF-9DE6-507A986D3830}" type="pres">
      <dgm:prSet presAssocID="{A63A645E-6E6E-4F31-97EA-AE069E7CF4FF}" presName="node" presStyleLbl="node1" presStyleIdx="7" presStyleCnt="8">
        <dgm:presLayoutVars>
          <dgm:bulletEnabled val="1"/>
        </dgm:presLayoutVars>
      </dgm:prSet>
      <dgm:spPr/>
    </dgm:pt>
  </dgm:ptLst>
  <dgm:cxnLst>
    <dgm:cxn modelId="{CE1CE303-AB3B-4A09-A1CD-42D242A236A1}" type="presOf" srcId="{A9880F55-78CC-49B8-9697-51B7FF824785}" destId="{93A5BCB9-3C85-4DF4-A434-53474A0638B1}" srcOrd="0" destOrd="0" presId="urn:microsoft.com/office/officeart/2005/8/layout/process5"/>
    <dgm:cxn modelId="{37B4D216-85A5-4BEC-8A1F-9E1006CB9631}" type="presOf" srcId="{0ADF72EC-91E5-49AA-8E50-941F6A4D87AD}" destId="{5A03D42E-45BB-4CEA-BF0C-90E784AAF116}" srcOrd="1" destOrd="0" presId="urn:microsoft.com/office/officeart/2005/8/layout/process5"/>
    <dgm:cxn modelId="{B0523D18-555C-4690-ACAD-925991E8D4CA}" srcId="{BF4CF4E3-60F3-49B3-BAD5-D969B3F56B1F}" destId="{A9880F55-78CC-49B8-9697-51B7FF824785}" srcOrd="5" destOrd="0" parTransId="{A7AC1508-D7A5-41E4-9008-79E2B79D38C1}" sibTransId="{0ADF72EC-91E5-49AA-8E50-941F6A4D87AD}"/>
    <dgm:cxn modelId="{371BBF1E-BF96-4751-B69A-FB0E3E37FC08}" type="presOf" srcId="{3EF4A8BC-F9C0-472C-A15B-3F41506A8FAC}" destId="{9FD69329-B2CB-49A1-A3DE-7502781361F6}" srcOrd="0" destOrd="0" presId="urn:microsoft.com/office/officeart/2005/8/layout/process5"/>
    <dgm:cxn modelId="{C2D02823-9D68-4E28-8052-97927F204F14}" srcId="{BF4CF4E3-60F3-49B3-BAD5-D969B3F56B1F}" destId="{A63A645E-6E6E-4F31-97EA-AE069E7CF4FF}" srcOrd="7" destOrd="0" parTransId="{AACA4468-B7CB-44EF-9A3C-4B22602DDCAF}" sibTransId="{0826B7B6-C091-4376-9A8E-4A188E22DF68}"/>
    <dgm:cxn modelId="{3F35FD28-1B1C-43D3-8E36-75234D46CBD5}" srcId="{BF4CF4E3-60F3-49B3-BAD5-D969B3F56B1F}" destId="{7F3369D5-DD8B-4B0B-992C-ABF1DB4A6FF8}" srcOrd="3" destOrd="0" parTransId="{949BE34A-8E95-4554-A528-761046F2790B}" sibTransId="{0DDCB830-D53F-4251-BEC8-94C1B8287635}"/>
    <dgm:cxn modelId="{4C69392E-7084-4103-ABFA-235209776E10}" type="presOf" srcId="{7133986B-1CEB-4807-A89F-C3177BFDBC08}" destId="{31417F14-284F-4E6F-BE9E-FF9B759763DD}" srcOrd="0" destOrd="0" presId="urn:microsoft.com/office/officeart/2005/8/layout/process5"/>
    <dgm:cxn modelId="{935B3031-995F-4CA3-8DC4-E1D897711D39}" type="presOf" srcId="{BF4CF4E3-60F3-49B3-BAD5-D969B3F56B1F}" destId="{E743ABA8-09EE-4180-A64C-BD7769AEA4D5}" srcOrd="0" destOrd="0" presId="urn:microsoft.com/office/officeart/2005/8/layout/process5"/>
    <dgm:cxn modelId="{C375585F-E769-4A72-8C87-130577A141ED}" type="presOf" srcId="{D7B7C0B7-9B1B-4B25-8C0D-768F8E4623A5}" destId="{37556C69-ABF1-4A9D-9320-54E0ED2F84AC}" srcOrd="1" destOrd="0" presId="urn:microsoft.com/office/officeart/2005/8/layout/process5"/>
    <dgm:cxn modelId="{6022C365-31B4-42B0-BD05-D673EEE931F7}" srcId="{BF4CF4E3-60F3-49B3-BAD5-D969B3F56B1F}" destId="{2808940A-7805-4A10-B253-C9F29BCF56D8}" srcOrd="6" destOrd="0" parTransId="{271395A0-DFF4-4798-8619-704478A7B840}" sibTransId="{8C2BB7A4-5BD7-499A-B49D-B18A1F2A59B5}"/>
    <dgm:cxn modelId="{94F71446-9E46-4EF0-A0DD-E31837A16E98}" type="presOf" srcId="{EEF339C8-BC5A-4ABF-8159-DA61927F45EE}" destId="{DC02F56E-5387-495B-8856-4C429FA0A56A}" srcOrd="0" destOrd="0" presId="urn:microsoft.com/office/officeart/2005/8/layout/process5"/>
    <dgm:cxn modelId="{62AEB76C-ECFC-4EE2-8FD8-DBA382492A3D}" type="presOf" srcId="{01DD8CBB-B79C-475A-9952-A3B7EB405AFB}" destId="{3F58D600-0DB7-4D3F-97A5-BC965BFFE41C}" srcOrd="1" destOrd="0" presId="urn:microsoft.com/office/officeart/2005/8/layout/process5"/>
    <dgm:cxn modelId="{E5BBA273-8D27-43CF-B838-7956B77ABD4B}" type="presOf" srcId="{D7B7C0B7-9B1B-4B25-8C0D-768F8E4623A5}" destId="{663D2B11-F1D6-4EB6-8BFC-12BB4D074E0A}" srcOrd="0" destOrd="0" presId="urn:microsoft.com/office/officeart/2005/8/layout/process5"/>
    <dgm:cxn modelId="{FB531376-B70B-4053-8EB0-E860E3D63A1A}" type="presOf" srcId="{3E8744AE-792A-4AFF-BA4F-BD108DDBF059}" destId="{BE070F62-79C1-4739-B202-87AA957EB40E}" srcOrd="0" destOrd="0" presId="urn:microsoft.com/office/officeart/2005/8/layout/process5"/>
    <dgm:cxn modelId="{FC0BAA7F-D621-47AE-9038-8648E78CEB50}" type="presOf" srcId="{0E299380-F3AB-4CE9-9A4F-09120FAC9703}" destId="{C94945ED-1706-46C8-ABB0-72F1092B3256}" srcOrd="0" destOrd="0" presId="urn:microsoft.com/office/officeart/2005/8/layout/process5"/>
    <dgm:cxn modelId="{65A7E282-E9BB-471C-B1EA-23E09A744E2A}" type="presOf" srcId="{0DDCB830-D53F-4251-BEC8-94C1B8287635}" destId="{3934F43B-F5A4-4EBA-91EA-010DF8FBC219}" srcOrd="0" destOrd="0" presId="urn:microsoft.com/office/officeart/2005/8/layout/process5"/>
    <dgm:cxn modelId="{F5659E85-A388-4950-8A32-39CA3897430F}" type="presOf" srcId="{A63A645E-6E6E-4F31-97EA-AE069E7CF4FF}" destId="{2E6DF832-048F-42EF-9DE6-507A986D3830}" srcOrd="0" destOrd="0" presId="urn:microsoft.com/office/officeart/2005/8/layout/process5"/>
    <dgm:cxn modelId="{419FF686-17D1-49E9-914B-93E2E5D8ED84}" type="presOf" srcId="{01DD8CBB-B79C-475A-9952-A3B7EB405AFB}" destId="{5BA544FC-BF02-478B-8E64-3797A2CA9F2A}" srcOrd="0" destOrd="0" presId="urn:microsoft.com/office/officeart/2005/8/layout/process5"/>
    <dgm:cxn modelId="{FF64D98A-A77A-4302-8382-61798FEC376E}" type="presOf" srcId="{7133986B-1CEB-4807-A89F-C3177BFDBC08}" destId="{293334D0-DD4D-435C-85F6-DF141A06BC11}" srcOrd="1" destOrd="0" presId="urn:microsoft.com/office/officeart/2005/8/layout/process5"/>
    <dgm:cxn modelId="{DDE1F98C-1AE0-4DF8-96FC-A7A28960DB2D}" type="presOf" srcId="{7F3369D5-DD8B-4B0B-992C-ABF1DB4A6FF8}" destId="{B9D8271A-7BC7-423E-8D1B-BC053CF7243F}" srcOrd="0" destOrd="0" presId="urn:microsoft.com/office/officeart/2005/8/layout/process5"/>
    <dgm:cxn modelId="{353EBDA4-A959-4114-911B-4CF71F61C618}" type="presOf" srcId="{3EF4A8BC-F9C0-472C-A15B-3F41506A8FAC}" destId="{8A526058-1649-474C-B7E5-8A3D2D0D8B09}" srcOrd="1" destOrd="0" presId="urn:microsoft.com/office/officeart/2005/8/layout/process5"/>
    <dgm:cxn modelId="{1DFCC0A6-F474-4204-9E5F-CC75CEA396C7}" srcId="{BF4CF4E3-60F3-49B3-BAD5-D969B3F56B1F}" destId="{937E54B5-1559-45F2-AC3F-CAF5F12AFF55}" srcOrd="0" destOrd="0" parTransId="{94775EA1-B898-41AF-B0D8-ABE29434F3F9}" sibTransId="{7133986B-1CEB-4807-A89F-C3177BFDBC08}"/>
    <dgm:cxn modelId="{BEEA24AD-2D60-47D2-8BCC-59F53FE6580E}" type="presOf" srcId="{8C2BB7A4-5BD7-499A-B49D-B18A1F2A59B5}" destId="{5177D9CD-5196-4E15-A41F-507997D1ADAD}" srcOrd="0" destOrd="0" presId="urn:microsoft.com/office/officeart/2005/8/layout/process5"/>
    <dgm:cxn modelId="{E74010B0-82AE-4D90-B7F9-45C99EE00BAF}" srcId="{BF4CF4E3-60F3-49B3-BAD5-D969B3F56B1F}" destId="{3E8744AE-792A-4AFF-BA4F-BD108DDBF059}" srcOrd="1" destOrd="0" parTransId="{D188AEC6-0FE1-458F-AD5F-B534B821A233}" sibTransId="{3EF4A8BC-F9C0-472C-A15B-3F41506A8FAC}"/>
    <dgm:cxn modelId="{158D24B3-D208-4DFA-AEA5-FD44E0A7CA5E}" srcId="{BF4CF4E3-60F3-49B3-BAD5-D969B3F56B1F}" destId="{0E299380-F3AB-4CE9-9A4F-09120FAC9703}" srcOrd="2" destOrd="0" parTransId="{35B07603-FA01-4C57-893C-122534604421}" sibTransId="{D7B7C0B7-9B1B-4B25-8C0D-768F8E4623A5}"/>
    <dgm:cxn modelId="{BC32D0BF-85AA-4CA5-8AD3-23A6EEE77149}" type="presOf" srcId="{2808940A-7805-4A10-B253-C9F29BCF56D8}" destId="{1EF197C5-81CC-4D6F-AFFF-1F337AABEBD4}" srcOrd="0" destOrd="0" presId="urn:microsoft.com/office/officeart/2005/8/layout/process5"/>
    <dgm:cxn modelId="{6C7A66C5-A833-4A08-B419-90FF1FE9919E}" type="presOf" srcId="{937E54B5-1559-45F2-AC3F-CAF5F12AFF55}" destId="{0303B1FC-C185-4A86-8E46-3A71A4B3D49F}" srcOrd="0" destOrd="0" presId="urn:microsoft.com/office/officeart/2005/8/layout/process5"/>
    <dgm:cxn modelId="{50B35CCB-4E77-4806-9F43-A89E9C2ACE59}" type="presOf" srcId="{8C2BB7A4-5BD7-499A-B49D-B18A1F2A59B5}" destId="{8B77C15E-6AF0-40D0-B06E-9736B3FB539E}" srcOrd="1" destOrd="0" presId="urn:microsoft.com/office/officeart/2005/8/layout/process5"/>
    <dgm:cxn modelId="{D2EA38DC-32B8-4922-87C5-C130FAEA27B5}" type="presOf" srcId="{0ADF72EC-91E5-49AA-8E50-941F6A4D87AD}" destId="{9C8B2553-3969-4B4D-AC20-C083866AC598}" srcOrd="0" destOrd="0" presId="urn:microsoft.com/office/officeart/2005/8/layout/process5"/>
    <dgm:cxn modelId="{3D5DE9F0-4EFD-43B4-AA55-5E98E7CE21F7}" srcId="{BF4CF4E3-60F3-49B3-BAD5-D969B3F56B1F}" destId="{EEF339C8-BC5A-4ABF-8159-DA61927F45EE}" srcOrd="4" destOrd="0" parTransId="{51DBE254-4F94-4D6A-9CCF-34CCF2C703B0}" sibTransId="{01DD8CBB-B79C-475A-9952-A3B7EB405AFB}"/>
    <dgm:cxn modelId="{4618ABFA-D87E-43C6-AC7E-7A1E9767F5AD}" type="presOf" srcId="{0DDCB830-D53F-4251-BEC8-94C1B8287635}" destId="{2B0FF41D-086F-4525-8B25-685186917A52}" srcOrd="1" destOrd="0" presId="urn:microsoft.com/office/officeart/2005/8/layout/process5"/>
    <dgm:cxn modelId="{AB8FDBF6-B284-43CA-B8D5-7717F1BBB01D}" type="presParOf" srcId="{E743ABA8-09EE-4180-A64C-BD7769AEA4D5}" destId="{0303B1FC-C185-4A86-8E46-3A71A4B3D49F}" srcOrd="0" destOrd="0" presId="urn:microsoft.com/office/officeart/2005/8/layout/process5"/>
    <dgm:cxn modelId="{F34723A6-1338-4416-A48E-469F9C1C20B3}" type="presParOf" srcId="{E743ABA8-09EE-4180-A64C-BD7769AEA4D5}" destId="{31417F14-284F-4E6F-BE9E-FF9B759763DD}" srcOrd="1" destOrd="0" presId="urn:microsoft.com/office/officeart/2005/8/layout/process5"/>
    <dgm:cxn modelId="{356F46A4-5924-4898-9A95-12224D774DB4}" type="presParOf" srcId="{31417F14-284F-4E6F-BE9E-FF9B759763DD}" destId="{293334D0-DD4D-435C-85F6-DF141A06BC11}" srcOrd="0" destOrd="0" presId="urn:microsoft.com/office/officeart/2005/8/layout/process5"/>
    <dgm:cxn modelId="{139BF133-5B6B-4810-AFDA-C83FD47586A7}" type="presParOf" srcId="{E743ABA8-09EE-4180-A64C-BD7769AEA4D5}" destId="{BE070F62-79C1-4739-B202-87AA957EB40E}" srcOrd="2" destOrd="0" presId="urn:microsoft.com/office/officeart/2005/8/layout/process5"/>
    <dgm:cxn modelId="{AA193DC9-BED1-4E43-AA6B-628D0DC28C88}" type="presParOf" srcId="{E743ABA8-09EE-4180-A64C-BD7769AEA4D5}" destId="{9FD69329-B2CB-49A1-A3DE-7502781361F6}" srcOrd="3" destOrd="0" presId="urn:microsoft.com/office/officeart/2005/8/layout/process5"/>
    <dgm:cxn modelId="{2EEA4183-BDDD-404B-85E6-7471B1945CEA}" type="presParOf" srcId="{9FD69329-B2CB-49A1-A3DE-7502781361F6}" destId="{8A526058-1649-474C-B7E5-8A3D2D0D8B09}" srcOrd="0" destOrd="0" presId="urn:microsoft.com/office/officeart/2005/8/layout/process5"/>
    <dgm:cxn modelId="{B87FD017-3F9C-491E-8E58-7550B33BCB36}" type="presParOf" srcId="{E743ABA8-09EE-4180-A64C-BD7769AEA4D5}" destId="{C94945ED-1706-46C8-ABB0-72F1092B3256}" srcOrd="4" destOrd="0" presId="urn:microsoft.com/office/officeart/2005/8/layout/process5"/>
    <dgm:cxn modelId="{684768F4-6CA4-417D-96A8-3573C0D6C33A}" type="presParOf" srcId="{E743ABA8-09EE-4180-A64C-BD7769AEA4D5}" destId="{663D2B11-F1D6-4EB6-8BFC-12BB4D074E0A}" srcOrd="5" destOrd="0" presId="urn:microsoft.com/office/officeart/2005/8/layout/process5"/>
    <dgm:cxn modelId="{4B749422-9806-436C-A912-221DACB567FA}" type="presParOf" srcId="{663D2B11-F1D6-4EB6-8BFC-12BB4D074E0A}" destId="{37556C69-ABF1-4A9D-9320-54E0ED2F84AC}" srcOrd="0" destOrd="0" presId="urn:microsoft.com/office/officeart/2005/8/layout/process5"/>
    <dgm:cxn modelId="{D03F7A6D-08C7-4C80-8655-77399DA1B3A1}" type="presParOf" srcId="{E743ABA8-09EE-4180-A64C-BD7769AEA4D5}" destId="{B9D8271A-7BC7-423E-8D1B-BC053CF7243F}" srcOrd="6" destOrd="0" presId="urn:microsoft.com/office/officeart/2005/8/layout/process5"/>
    <dgm:cxn modelId="{7BF17D49-1B14-4AFB-B356-960574C9BE58}" type="presParOf" srcId="{E743ABA8-09EE-4180-A64C-BD7769AEA4D5}" destId="{3934F43B-F5A4-4EBA-91EA-010DF8FBC219}" srcOrd="7" destOrd="0" presId="urn:microsoft.com/office/officeart/2005/8/layout/process5"/>
    <dgm:cxn modelId="{0B70D9F4-D891-436E-9C5E-F67CF832A9C6}" type="presParOf" srcId="{3934F43B-F5A4-4EBA-91EA-010DF8FBC219}" destId="{2B0FF41D-086F-4525-8B25-685186917A52}" srcOrd="0" destOrd="0" presId="urn:microsoft.com/office/officeart/2005/8/layout/process5"/>
    <dgm:cxn modelId="{3547E991-0125-4BC8-B31B-4F857A3D20CD}" type="presParOf" srcId="{E743ABA8-09EE-4180-A64C-BD7769AEA4D5}" destId="{DC02F56E-5387-495B-8856-4C429FA0A56A}" srcOrd="8" destOrd="0" presId="urn:microsoft.com/office/officeart/2005/8/layout/process5"/>
    <dgm:cxn modelId="{E6D81A7F-24B5-4093-B89A-CC4E4F32867D}" type="presParOf" srcId="{E743ABA8-09EE-4180-A64C-BD7769AEA4D5}" destId="{5BA544FC-BF02-478B-8E64-3797A2CA9F2A}" srcOrd="9" destOrd="0" presId="urn:microsoft.com/office/officeart/2005/8/layout/process5"/>
    <dgm:cxn modelId="{AE3739B5-10EB-4D3F-8798-11A1DD12937A}" type="presParOf" srcId="{5BA544FC-BF02-478B-8E64-3797A2CA9F2A}" destId="{3F58D600-0DB7-4D3F-97A5-BC965BFFE41C}" srcOrd="0" destOrd="0" presId="urn:microsoft.com/office/officeart/2005/8/layout/process5"/>
    <dgm:cxn modelId="{6F0F54F5-8327-4847-92E7-1A4C72AC5600}" type="presParOf" srcId="{E743ABA8-09EE-4180-A64C-BD7769AEA4D5}" destId="{93A5BCB9-3C85-4DF4-A434-53474A0638B1}" srcOrd="10" destOrd="0" presId="urn:microsoft.com/office/officeart/2005/8/layout/process5"/>
    <dgm:cxn modelId="{DD398DB3-6310-403F-95E7-14190416F0C3}" type="presParOf" srcId="{E743ABA8-09EE-4180-A64C-BD7769AEA4D5}" destId="{9C8B2553-3969-4B4D-AC20-C083866AC598}" srcOrd="11" destOrd="0" presId="urn:microsoft.com/office/officeart/2005/8/layout/process5"/>
    <dgm:cxn modelId="{48DF6DC9-03AC-49C5-B568-2790D32486FA}" type="presParOf" srcId="{9C8B2553-3969-4B4D-AC20-C083866AC598}" destId="{5A03D42E-45BB-4CEA-BF0C-90E784AAF116}" srcOrd="0" destOrd="0" presId="urn:microsoft.com/office/officeart/2005/8/layout/process5"/>
    <dgm:cxn modelId="{D426DF06-4782-4A1A-9058-A5492F577437}" type="presParOf" srcId="{E743ABA8-09EE-4180-A64C-BD7769AEA4D5}" destId="{1EF197C5-81CC-4D6F-AFFF-1F337AABEBD4}" srcOrd="12" destOrd="0" presId="urn:microsoft.com/office/officeart/2005/8/layout/process5"/>
    <dgm:cxn modelId="{BAC033D0-C917-41C8-B742-B2695E338807}" type="presParOf" srcId="{E743ABA8-09EE-4180-A64C-BD7769AEA4D5}" destId="{5177D9CD-5196-4E15-A41F-507997D1ADAD}" srcOrd="13" destOrd="0" presId="urn:microsoft.com/office/officeart/2005/8/layout/process5"/>
    <dgm:cxn modelId="{3B7DE7CF-6845-493A-B667-AD2B57143FC9}" type="presParOf" srcId="{5177D9CD-5196-4E15-A41F-507997D1ADAD}" destId="{8B77C15E-6AF0-40D0-B06E-9736B3FB539E}" srcOrd="0" destOrd="0" presId="urn:microsoft.com/office/officeart/2005/8/layout/process5"/>
    <dgm:cxn modelId="{E6C1E25C-A40D-4B97-BB7E-32E61D204184}" type="presParOf" srcId="{E743ABA8-09EE-4180-A64C-BD7769AEA4D5}" destId="{2E6DF832-048F-42EF-9DE6-507A986D3830}" srcOrd="14" destOrd="0" presId="urn:microsoft.com/office/officeart/2005/8/layout/process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78CFD-A816-4543-85DB-31DBEDDE26B5}">
      <dsp:nvSpPr>
        <dsp:cNvPr id="0" name=""/>
        <dsp:cNvSpPr/>
      </dsp:nvSpPr>
      <dsp:spPr>
        <a:xfrm rot="10800000">
          <a:off x="0" y="0"/>
          <a:ext cx="3833672" cy="565159"/>
        </a:xfrm>
        <a:prstGeom prst="trapezoid">
          <a:avLst>
            <a:gd name="adj" fmla="val 67833"/>
          </a:avLst>
        </a:prstGeom>
        <a:solidFill>
          <a:schemeClr val="accent1">
            <a:shade val="80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rgbClr val="002060"/>
              </a:solidFill>
            </a:rPr>
            <a:t>TIER 1</a:t>
          </a:r>
        </a:p>
        <a:p>
          <a:pPr marL="0" lvl="0" indent="0" algn="ctr" defTabSz="444500">
            <a:lnSpc>
              <a:spcPct val="90000"/>
            </a:lnSpc>
            <a:spcBef>
              <a:spcPct val="0"/>
            </a:spcBef>
            <a:spcAft>
              <a:spcPct val="35000"/>
            </a:spcAft>
            <a:buNone/>
          </a:pPr>
          <a:r>
            <a:rPr lang="en-GB" sz="1000" kern="1200" dirty="0">
              <a:solidFill>
                <a:srgbClr val="002060"/>
              </a:solidFill>
            </a:rPr>
            <a:t>Universal provision</a:t>
          </a:r>
        </a:p>
      </dsp:txBody>
      <dsp:txXfrm rot="-10800000">
        <a:off x="670892" y="0"/>
        <a:ext cx="2491886" cy="565159"/>
      </dsp:txXfrm>
    </dsp:sp>
    <dsp:sp modelId="{C9458785-4EFF-405A-9BF9-C1365774ECA9}">
      <dsp:nvSpPr>
        <dsp:cNvPr id="0" name=""/>
        <dsp:cNvSpPr/>
      </dsp:nvSpPr>
      <dsp:spPr>
        <a:xfrm rot="10800000">
          <a:off x="383367" y="565159"/>
          <a:ext cx="3066937" cy="565159"/>
        </a:xfrm>
        <a:prstGeom prst="trapezoid">
          <a:avLst>
            <a:gd name="adj" fmla="val 67833"/>
          </a:avLst>
        </a:prstGeom>
        <a:solidFill>
          <a:schemeClr val="accent1">
            <a:shade val="80000"/>
            <a:hueOff val="46965"/>
            <a:satOff val="3729"/>
            <a:lumOff val="5287"/>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rgbClr val="002060"/>
              </a:solidFill>
            </a:rPr>
            <a:t>TIER 2</a:t>
          </a:r>
        </a:p>
        <a:p>
          <a:pPr marL="0" lvl="0" indent="0" algn="ctr" defTabSz="444500">
            <a:lnSpc>
              <a:spcPct val="90000"/>
            </a:lnSpc>
            <a:spcBef>
              <a:spcPct val="0"/>
            </a:spcBef>
            <a:spcAft>
              <a:spcPct val="35000"/>
            </a:spcAft>
            <a:buNone/>
          </a:pPr>
          <a:r>
            <a:rPr lang="en-GB" sz="1000" kern="1200" dirty="0">
              <a:solidFill>
                <a:srgbClr val="002060"/>
              </a:solidFill>
            </a:rPr>
            <a:t>Early Intervention</a:t>
          </a:r>
        </a:p>
      </dsp:txBody>
      <dsp:txXfrm rot="-10800000">
        <a:off x="920081" y="565159"/>
        <a:ext cx="1993509" cy="565159"/>
      </dsp:txXfrm>
    </dsp:sp>
    <dsp:sp modelId="{320F7729-6A3D-4832-A4F4-F172EA98723B}">
      <dsp:nvSpPr>
        <dsp:cNvPr id="0" name=""/>
        <dsp:cNvSpPr/>
      </dsp:nvSpPr>
      <dsp:spPr>
        <a:xfrm rot="10800000">
          <a:off x="766734" y="1130319"/>
          <a:ext cx="2300203" cy="565159"/>
        </a:xfrm>
        <a:prstGeom prst="trapezoid">
          <a:avLst>
            <a:gd name="adj" fmla="val 67833"/>
          </a:avLst>
        </a:prstGeom>
        <a:solidFill>
          <a:schemeClr val="accent1">
            <a:shade val="80000"/>
            <a:hueOff val="93931"/>
            <a:satOff val="7458"/>
            <a:lumOff val="10573"/>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rgbClr val="002060"/>
              </a:solidFill>
            </a:rPr>
            <a:t>TIER 3</a:t>
          </a:r>
        </a:p>
        <a:p>
          <a:pPr marL="0" lvl="0" indent="0" algn="ctr" defTabSz="444500">
            <a:lnSpc>
              <a:spcPct val="90000"/>
            </a:lnSpc>
            <a:spcBef>
              <a:spcPct val="0"/>
            </a:spcBef>
            <a:spcAft>
              <a:spcPct val="35000"/>
            </a:spcAft>
            <a:buNone/>
          </a:pPr>
          <a:r>
            <a:rPr lang="en-GB" sz="1000" kern="1200" dirty="0">
              <a:solidFill>
                <a:srgbClr val="002060"/>
              </a:solidFill>
            </a:rPr>
            <a:t>Targeted Support &amp; Investigation of Needs</a:t>
          </a:r>
        </a:p>
      </dsp:txBody>
      <dsp:txXfrm rot="-10800000">
        <a:off x="1169269" y="1130319"/>
        <a:ext cx="1495132" cy="565159"/>
      </dsp:txXfrm>
    </dsp:sp>
    <dsp:sp modelId="{3CC50AC8-6E1E-4457-BD3E-F009EEAD5E9C}">
      <dsp:nvSpPr>
        <dsp:cNvPr id="0" name=""/>
        <dsp:cNvSpPr/>
      </dsp:nvSpPr>
      <dsp:spPr>
        <a:xfrm rot="10800000">
          <a:off x="1150101" y="1695478"/>
          <a:ext cx="1533468" cy="565159"/>
        </a:xfrm>
        <a:prstGeom prst="trapezoid">
          <a:avLst>
            <a:gd name="adj" fmla="val 67833"/>
          </a:avLst>
        </a:prstGeom>
        <a:solidFill>
          <a:schemeClr val="accent1">
            <a:shade val="80000"/>
            <a:hueOff val="140896"/>
            <a:satOff val="11187"/>
            <a:lumOff val="1586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rgbClr val="002060"/>
              </a:solidFill>
            </a:rPr>
            <a:t>TIER 4</a:t>
          </a:r>
        </a:p>
        <a:p>
          <a:pPr marL="0" lvl="0" indent="0" algn="ctr" defTabSz="444500">
            <a:lnSpc>
              <a:spcPct val="90000"/>
            </a:lnSpc>
            <a:spcBef>
              <a:spcPct val="0"/>
            </a:spcBef>
            <a:spcAft>
              <a:spcPct val="35000"/>
            </a:spcAft>
            <a:buNone/>
          </a:pPr>
          <a:r>
            <a:rPr lang="en-GB" sz="1000" kern="1200" dirty="0">
              <a:solidFill>
                <a:srgbClr val="002060"/>
              </a:solidFill>
            </a:rPr>
            <a:t>Intensive SEND Support</a:t>
          </a:r>
        </a:p>
      </dsp:txBody>
      <dsp:txXfrm rot="-10800000">
        <a:off x="1418458" y="1695478"/>
        <a:ext cx="996754" cy="565159"/>
      </dsp:txXfrm>
    </dsp:sp>
    <dsp:sp modelId="{0B58B77E-8EE4-4FD5-8A2F-AD4847189C50}">
      <dsp:nvSpPr>
        <dsp:cNvPr id="0" name=""/>
        <dsp:cNvSpPr/>
      </dsp:nvSpPr>
      <dsp:spPr>
        <a:xfrm rot="10800000">
          <a:off x="1533468" y="2260638"/>
          <a:ext cx="766734" cy="565159"/>
        </a:xfrm>
        <a:prstGeom prst="trapezoid">
          <a:avLst>
            <a:gd name="adj" fmla="val 67833"/>
          </a:avLst>
        </a:prstGeom>
        <a:solidFill>
          <a:schemeClr val="accent1">
            <a:shade val="80000"/>
            <a:hueOff val="187862"/>
            <a:satOff val="14916"/>
            <a:lumOff val="21147"/>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rgbClr val="002060"/>
              </a:solidFill>
            </a:rPr>
            <a:t>TIER 5</a:t>
          </a:r>
        </a:p>
        <a:p>
          <a:pPr marL="0" lvl="0" indent="0" algn="ctr" defTabSz="444500">
            <a:lnSpc>
              <a:spcPct val="90000"/>
            </a:lnSpc>
            <a:spcBef>
              <a:spcPct val="0"/>
            </a:spcBef>
            <a:spcAft>
              <a:spcPct val="35000"/>
            </a:spcAft>
            <a:buNone/>
          </a:pPr>
          <a:r>
            <a:rPr lang="en-GB" sz="1000" kern="1200" dirty="0">
              <a:solidFill>
                <a:srgbClr val="002060"/>
              </a:solidFill>
            </a:rPr>
            <a:t>EHCP</a:t>
          </a:r>
        </a:p>
        <a:p>
          <a:pPr marL="0" lvl="0" indent="0" algn="ctr" defTabSz="444500">
            <a:lnSpc>
              <a:spcPct val="90000"/>
            </a:lnSpc>
            <a:spcBef>
              <a:spcPct val="0"/>
            </a:spcBef>
            <a:spcAft>
              <a:spcPct val="35000"/>
            </a:spcAft>
            <a:buNone/>
          </a:pPr>
          <a:endParaRPr lang="en-GB" sz="1000" kern="1200" dirty="0"/>
        </a:p>
      </dsp:txBody>
      <dsp:txXfrm rot="-10800000">
        <a:off x="1533468" y="2260638"/>
        <a:ext cx="766734" cy="5651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72272-61AC-4FE7-A6E8-B990D230E7E2}">
      <dsp:nvSpPr>
        <dsp:cNvPr id="0" name=""/>
        <dsp:cNvSpPr/>
      </dsp:nvSpPr>
      <dsp:spPr>
        <a:xfrm rot="5400000">
          <a:off x="1325660" y="1508483"/>
          <a:ext cx="1211395" cy="1053913"/>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t>Educational visits</a:t>
          </a:r>
        </a:p>
      </dsp:txBody>
      <dsp:txXfrm rot="-5400000">
        <a:off x="1568636" y="1618518"/>
        <a:ext cx="725443" cy="833843"/>
      </dsp:txXfrm>
    </dsp:sp>
    <dsp:sp modelId="{1D772880-3215-43B7-8BD5-465307DAEE48}">
      <dsp:nvSpPr>
        <dsp:cNvPr id="0" name=""/>
        <dsp:cNvSpPr/>
      </dsp:nvSpPr>
      <dsp:spPr>
        <a:xfrm>
          <a:off x="3009105" y="576699"/>
          <a:ext cx="1351917" cy="726837"/>
        </a:xfrm>
        <a:prstGeom prst="rect">
          <a:avLst/>
        </a:prstGeom>
        <a:noFill/>
        <a:ln>
          <a:noFill/>
        </a:ln>
        <a:effectLst/>
      </dsp:spPr>
      <dsp:style>
        <a:lnRef idx="0">
          <a:scrgbClr r="0" g="0" b="0"/>
        </a:lnRef>
        <a:fillRef idx="0">
          <a:scrgbClr r="0" g="0" b="0"/>
        </a:fillRef>
        <a:effectRef idx="0">
          <a:scrgbClr r="0" g="0" b="0"/>
        </a:effectRef>
        <a:fontRef idx="minor"/>
      </dsp:style>
    </dsp:sp>
    <dsp:sp modelId="{930BECFA-151C-49F5-988B-72F4A9578FCF}">
      <dsp:nvSpPr>
        <dsp:cNvPr id="0" name=""/>
        <dsp:cNvSpPr/>
      </dsp:nvSpPr>
      <dsp:spPr>
        <a:xfrm rot="5400000">
          <a:off x="793865" y="522867"/>
          <a:ext cx="1211395" cy="1053913"/>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100" kern="1200" dirty="0"/>
            <a:t>Residential visits </a:t>
          </a:r>
        </a:p>
      </dsp:txBody>
      <dsp:txXfrm rot="-5400000">
        <a:off x="1036841" y="632902"/>
        <a:ext cx="725443" cy="833843"/>
      </dsp:txXfrm>
    </dsp:sp>
    <dsp:sp modelId="{BB185843-F87F-4FE4-BBA1-A3D6DA1C8954}">
      <dsp:nvSpPr>
        <dsp:cNvPr id="0" name=""/>
        <dsp:cNvSpPr/>
      </dsp:nvSpPr>
      <dsp:spPr>
        <a:xfrm rot="5400000">
          <a:off x="266909" y="1524110"/>
          <a:ext cx="1211395" cy="1053913"/>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GB" sz="800" kern="1200" dirty="0"/>
            <a:t>Subject</a:t>
          </a:r>
          <a:r>
            <a:rPr lang="en-GB" sz="800" kern="1200" baseline="0" dirty="0"/>
            <a:t> Ambassadors</a:t>
          </a:r>
          <a:endParaRPr lang="en-GB" sz="800" kern="1200" dirty="0"/>
        </a:p>
      </dsp:txBody>
      <dsp:txXfrm rot="-5400000">
        <a:off x="509885" y="1634145"/>
        <a:ext cx="725443" cy="833843"/>
      </dsp:txXfrm>
    </dsp:sp>
    <dsp:sp modelId="{C08FEAE5-E55A-4160-BAB4-881CFD931B4A}">
      <dsp:nvSpPr>
        <dsp:cNvPr id="0" name=""/>
        <dsp:cNvSpPr/>
      </dsp:nvSpPr>
      <dsp:spPr>
        <a:xfrm>
          <a:off x="0" y="1622318"/>
          <a:ext cx="1308306" cy="726837"/>
        </a:xfrm>
        <a:prstGeom prst="rect">
          <a:avLst/>
        </a:prstGeom>
        <a:noFill/>
        <a:ln>
          <a:noFill/>
        </a:ln>
        <a:effectLst/>
      </dsp:spPr>
      <dsp:style>
        <a:lnRef idx="0">
          <a:scrgbClr r="0" g="0" b="0"/>
        </a:lnRef>
        <a:fillRef idx="0">
          <a:scrgbClr r="0" g="0" b="0"/>
        </a:fillRef>
        <a:effectRef idx="0">
          <a:scrgbClr r="0" g="0" b="0"/>
        </a:effectRef>
        <a:fontRef idx="minor"/>
      </dsp:style>
    </dsp:sp>
    <dsp:sp modelId="{6FD24E7B-3895-4CA2-AD72-2A32B5870088}">
      <dsp:nvSpPr>
        <dsp:cNvPr id="0" name=""/>
        <dsp:cNvSpPr/>
      </dsp:nvSpPr>
      <dsp:spPr>
        <a:xfrm rot="5400000">
          <a:off x="1875509" y="522867"/>
          <a:ext cx="1211395" cy="1053913"/>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t>School Council </a:t>
          </a:r>
        </a:p>
      </dsp:txBody>
      <dsp:txXfrm rot="-5400000">
        <a:off x="2118485" y="632902"/>
        <a:ext cx="725443" cy="833843"/>
      </dsp:txXfrm>
    </dsp:sp>
    <dsp:sp modelId="{5F92E8B6-4063-4904-A83B-16F67D73006D}">
      <dsp:nvSpPr>
        <dsp:cNvPr id="0" name=""/>
        <dsp:cNvSpPr/>
      </dsp:nvSpPr>
      <dsp:spPr>
        <a:xfrm rot="5400000">
          <a:off x="805174" y="2482045"/>
          <a:ext cx="1211395" cy="1053913"/>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Rock</a:t>
          </a:r>
          <a:r>
            <a:rPr lang="en-GB" sz="1200" kern="1200" baseline="0" dirty="0"/>
            <a:t> Steady Music Lessons</a:t>
          </a:r>
          <a:endParaRPr lang="en-GB" sz="1200" kern="1200" dirty="0"/>
        </a:p>
      </dsp:txBody>
      <dsp:txXfrm rot="-5400000">
        <a:off x="1048150" y="2592080"/>
        <a:ext cx="725443" cy="833843"/>
      </dsp:txXfrm>
    </dsp:sp>
    <dsp:sp modelId="{043192BC-429E-468D-BDE9-272124B2AD72}">
      <dsp:nvSpPr>
        <dsp:cNvPr id="0" name=""/>
        <dsp:cNvSpPr/>
      </dsp:nvSpPr>
      <dsp:spPr>
        <a:xfrm>
          <a:off x="3009105" y="2650550"/>
          <a:ext cx="1351917" cy="726837"/>
        </a:xfrm>
        <a:prstGeom prst="rect">
          <a:avLst/>
        </a:prstGeom>
        <a:noFill/>
        <a:ln>
          <a:noFill/>
        </a:ln>
        <a:effectLst/>
      </dsp:spPr>
      <dsp:style>
        <a:lnRef idx="0">
          <a:scrgbClr r="0" g="0" b="0"/>
        </a:lnRef>
        <a:fillRef idx="0">
          <a:scrgbClr r="0" g="0" b="0"/>
        </a:fillRef>
        <a:effectRef idx="0">
          <a:scrgbClr r="0" g="0" b="0"/>
        </a:effectRef>
        <a:fontRef idx="minor"/>
      </dsp:style>
    </dsp:sp>
    <dsp:sp modelId="{271D1E81-C8BF-4313-817E-49C3C27B90E7}">
      <dsp:nvSpPr>
        <dsp:cNvPr id="0" name=""/>
        <dsp:cNvSpPr/>
      </dsp:nvSpPr>
      <dsp:spPr>
        <a:xfrm rot="5400000">
          <a:off x="266908" y="3475837"/>
          <a:ext cx="1211395" cy="1053913"/>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kern="1200" dirty="0"/>
            <a:t>Bikeability</a:t>
          </a:r>
        </a:p>
      </dsp:txBody>
      <dsp:txXfrm rot="-5400000">
        <a:off x="509884" y="3585872"/>
        <a:ext cx="725443" cy="833843"/>
      </dsp:txXfrm>
    </dsp:sp>
    <dsp:sp modelId="{D05F0FCF-ABE6-4858-A44B-96A3EC7C3F0C}">
      <dsp:nvSpPr>
        <dsp:cNvPr id="0" name=""/>
        <dsp:cNvSpPr/>
      </dsp:nvSpPr>
      <dsp:spPr>
        <a:xfrm rot="5400000">
          <a:off x="2402814" y="3504281"/>
          <a:ext cx="1211395" cy="1053913"/>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External Sporting events</a:t>
          </a:r>
        </a:p>
      </dsp:txBody>
      <dsp:txXfrm rot="-5400000">
        <a:off x="2645790" y="3614316"/>
        <a:ext cx="725443" cy="833843"/>
      </dsp:txXfrm>
    </dsp:sp>
    <dsp:sp modelId="{7889826A-986A-4739-A122-90EEDCE79C14}">
      <dsp:nvSpPr>
        <dsp:cNvPr id="0" name=""/>
        <dsp:cNvSpPr/>
      </dsp:nvSpPr>
      <dsp:spPr>
        <a:xfrm>
          <a:off x="0" y="3678782"/>
          <a:ext cx="1308306" cy="726837"/>
        </a:xfrm>
        <a:prstGeom prst="rect">
          <a:avLst/>
        </a:prstGeom>
        <a:noFill/>
        <a:ln>
          <a:noFill/>
        </a:ln>
        <a:effectLst/>
      </dsp:spPr>
      <dsp:style>
        <a:lnRef idx="0">
          <a:scrgbClr r="0" g="0" b="0"/>
        </a:lnRef>
        <a:fillRef idx="0">
          <a:scrgbClr r="0" g="0" b="0"/>
        </a:fillRef>
        <a:effectRef idx="0">
          <a:scrgbClr r="0" g="0" b="0"/>
        </a:effectRef>
        <a:fontRef idx="minor"/>
      </dsp:style>
    </dsp:sp>
    <dsp:sp modelId="{D1318F15-3102-48FE-A445-22F9EB80653E}">
      <dsp:nvSpPr>
        <dsp:cNvPr id="0" name=""/>
        <dsp:cNvSpPr/>
      </dsp:nvSpPr>
      <dsp:spPr>
        <a:xfrm rot="5400000">
          <a:off x="1872737" y="2502009"/>
          <a:ext cx="1211395" cy="1053913"/>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kern="1200" dirty="0"/>
            <a:t>Forest School</a:t>
          </a:r>
        </a:p>
      </dsp:txBody>
      <dsp:txXfrm rot="-5400000">
        <a:off x="2115713" y="2612044"/>
        <a:ext cx="725443" cy="833843"/>
      </dsp:txXfrm>
    </dsp:sp>
    <dsp:sp modelId="{28425A72-EB91-4F08-9460-F30B51470DBB}">
      <dsp:nvSpPr>
        <dsp:cNvPr id="0" name=""/>
        <dsp:cNvSpPr/>
      </dsp:nvSpPr>
      <dsp:spPr>
        <a:xfrm rot="5400000">
          <a:off x="1853976" y="4495929"/>
          <a:ext cx="1211395" cy="1053913"/>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Eco Council</a:t>
          </a:r>
        </a:p>
      </dsp:txBody>
      <dsp:txXfrm rot="-5400000">
        <a:off x="2096952" y="4605964"/>
        <a:ext cx="725443" cy="833843"/>
      </dsp:txXfrm>
    </dsp:sp>
    <dsp:sp modelId="{17698991-DA8E-47C3-8E7F-14E1C6868A70}">
      <dsp:nvSpPr>
        <dsp:cNvPr id="0" name=""/>
        <dsp:cNvSpPr/>
      </dsp:nvSpPr>
      <dsp:spPr>
        <a:xfrm>
          <a:off x="3009105" y="4707015"/>
          <a:ext cx="1351917" cy="726837"/>
        </a:xfrm>
        <a:prstGeom prst="rect">
          <a:avLst/>
        </a:prstGeom>
        <a:noFill/>
        <a:ln>
          <a:noFill/>
        </a:ln>
        <a:effectLst/>
      </dsp:spPr>
      <dsp:style>
        <a:lnRef idx="0">
          <a:scrgbClr r="0" g="0" b="0"/>
        </a:lnRef>
        <a:fillRef idx="0">
          <a:scrgbClr r="0" g="0" b="0"/>
        </a:fillRef>
        <a:effectRef idx="0">
          <a:scrgbClr r="0" g="0" b="0"/>
        </a:effectRef>
        <a:fontRef idx="minor"/>
      </dsp:style>
    </dsp:sp>
    <dsp:sp modelId="{41FD46A6-0517-49A5-86A7-2FC80A1128FC}">
      <dsp:nvSpPr>
        <dsp:cNvPr id="0" name=""/>
        <dsp:cNvSpPr/>
      </dsp:nvSpPr>
      <dsp:spPr>
        <a:xfrm rot="5400000">
          <a:off x="736364" y="4543476"/>
          <a:ext cx="1211395" cy="1053913"/>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GB" sz="1100" kern="1200" dirty="0"/>
            <a:t>Local community visits and events</a:t>
          </a:r>
        </a:p>
      </dsp:txBody>
      <dsp:txXfrm rot="-5400000">
        <a:off x="979340" y="4653511"/>
        <a:ext cx="725443" cy="8338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AE340-CBDF-476B-8A41-2608F02CE042}">
      <dsp:nvSpPr>
        <dsp:cNvPr id="0" name=""/>
        <dsp:cNvSpPr/>
      </dsp:nvSpPr>
      <dsp:spPr>
        <a:xfrm rot="5400000">
          <a:off x="576492" y="713540"/>
          <a:ext cx="1113908" cy="1343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989307-AAF1-4ACB-8259-86082AD77BCB}">
      <dsp:nvSpPr>
        <dsp:cNvPr id="0" name=""/>
        <dsp:cNvSpPr/>
      </dsp:nvSpPr>
      <dsp:spPr>
        <a:xfrm>
          <a:off x="831882" y="1380"/>
          <a:ext cx="1493074" cy="89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SENDCO from St Mary’s meets SENDCO at Manor Field to make transition arrangements. </a:t>
          </a:r>
        </a:p>
      </dsp:txBody>
      <dsp:txXfrm>
        <a:off x="858120" y="27618"/>
        <a:ext cx="1440598" cy="843368"/>
      </dsp:txXfrm>
    </dsp:sp>
    <dsp:sp modelId="{0CD6CD57-9060-4739-B15D-0FA7714A4E41}">
      <dsp:nvSpPr>
        <dsp:cNvPr id="0" name=""/>
        <dsp:cNvSpPr/>
      </dsp:nvSpPr>
      <dsp:spPr>
        <a:xfrm rot="5400000">
          <a:off x="576492" y="1833345"/>
          <a:ext cx="1113908" cy="1343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F30BA0-3D05-4777-9E31-AD8139E17E3B}">
      <dsp:nvSpPr>
        <dsp:cNvPr id="0" name=""/>
        <dsp:cNvSpPr/>
      </dsp:nvSpPr>
      <dsp:spPr>
        <a:xfrm>
          <a:off x="831882" y="1121186"/>
          <a:ext cx="1493074" cy="89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SENDCO at Manor Field identifies those needing extra transition support from School and Community team and makes referrals. </a:t>
          </a:r>
        </a:p>
      </dsp:txBody>
      <dsp:txXfrm>
        <a:off x="858120" y="1147424"/>
        <a:ext cx="1440598" cy="843368"/>
      </dsp:txXfrm>
    </dsp:sp>
    <dsp:sp modelId="{A04883E5-DA60-4CEE-B4BF-1D9B712FBE82}">
      <dsp:nvSpPr>
        <dsp:cNvPr id="0" name=""/>
        <dsp:cNvSpPr/>
      </dsp:nvSpPr>
      <dsp:spPr>
        <a:xfrm rot="5400000">
          <a:off x="576492" y="2953151"/>
          <a:ext cx="1113908" cy="1343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17B5EB-EA57-405B-81A0-D5C514333A0C}">
      <dsp:nvSpPr>
        <dsp:cNvPr id="0" name=""/>
        <dsp:cNvSpPr/>
      </dsp:nvSpPr>
      <dsp:spPr>
        <a:xfrm>
          <a:off x="831882" y="2240992"/>
          <a:ext cx="1493074" cy="89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Headteacher writes to parents of all Y2 pupils to inform them of transition arrangements.</a:t>
          </a:r>
        </a:p>
      </dsp:txBody>
      <dsp:txXfrm>
        <a:off x="858120" y="2267230"/>
        <a:ext cx="1440598" cy="843368"/>
      </dsp:txXfrm>
    </dsp:sp>
    <dsp:sp modelId="{9B0BCC32-18FC-45F9-B788-3D24119EC221}">
      <dsp:nvSpPr>
        <dsp:cNvPr id="0" name=""/>
        <dsp:cNvSpPr/>
      </dsp:nvSpPr>
      <dsp:spPr>
        <a:xfrm>
          <a:off x="1136395" y="3513054"/>
          <a:ext cx="1979891" cy="1343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404290-F4A9-4251-A92D-A33B5036E763}">
      <dsp:nvSpPr>
        <dsp:cNvPr id="0" name=""/>
        <dsp:cNvSpPr/>
      </dsp:nvSpPr>
      <dsp:spPr>
        <a:xfrm>
          <a:off x="831882" y="3360798"/>
          <a:ext cx="1493074" cy="89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SENDCO at St Mary’s meets with SENDCO at Manor  Field for SEND handover of information to inform future planning.</a:t>
          </a:r>
        </a:p>
      </dsp:txBody>
      <dsp:txXfrm>
        <a:off x="858120" y="3387036"/>
        <a:ext cx="1440598" cy="843368"/>
      </dsp:txXfrm>
    </dsp:sp>
    <dsp:sp modelId="{664AD554-04CC-4405-854F-EBAC9236BBFA}">
      <dsp:nvSpPr>
        <dsp:cNvPr id="0" name=""/>
        <dsp:cNvSpPr/>
      </dsp:nvSpPr>
      <dsp:spPr>
        <a:xfrm rot="16200000">
          <a:off x="2562281" y="2953151"/>
          <a:ext cx="1113908" cy="1343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6CBEBB-D4A1-4D05-8BCF-A8FFBA11B1B9}">
      <dsp:nvSpPr>
        <dsp:cNvPr id="0" name=""/>
        <dsp:cNvSpPr/>
      </dsp:nvSpPr>
      <dsp:spPr>
        <a:xfrm>
          <a:off x="2817671" y="3360798"/>
          <a:ext cx="1493074" cy="89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Class teacher visits all Y2 pupils in classes.</a:t>
          </a:r>
        </a:p>
      </dsp:txBody>
      <dsp:txXfrm>
        <a:off x="2843909" y="3387036"/>
        <a:ext cx="1440598" cy="843368"/>
      </dsp:txXfrm>
    </dsp:sp>
    <dsp:sp modelId="{AE2245E5-E1F0-4B67-AE52-CFC96219B0EB}">
      <dsp:nvSpPr>
        <dsp:cNvPr id="0" name=""/>
        <dsp:cNvSpPr/>
      </dsp:nvSpPr>
      <dsp:spPr>
        <a:xfrm rot="16200000">
          <a:off x="2562281" y="1833345"/>
          <a:ext cx="1113908" cy="1343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3AD6CE-C3AB-4CB9-8671-6E9E8C5F82D5}">
      <dsp:nvSpPr>
        <dsp:cNvPr id="0" name=""/>
        <dsp:cNvSpPr/>
      </dsp:nvSpPr>
      <dsp:spPr>
        <a:xfrm>
          <a:off x="2817671" y="2240992"/>
          <a:ext cx="1493074" cy="89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Assembly at Manor Field with Miss Richardson for all Y2s.</a:t>
          </a:r>
        </a:p>
      </dsp:txBody>
      <dsp:txXfrm>
        <a:off x="2843909" y="2267230"/>
        <a:ext cx="1440598" cy="843368"/>
      </dsp:txXfrm>
    </dsp:sp>
    <dsp:sp modelId="{6925D46C-81F4-4364-A025-B72D0C34954E}">
      <dsp:nvSpPr>
        <dsp:cNvPr id="0" name=""/>
        <dsp:cNvSpPr/>
      </dsp:nvSpPr>
      <dsp:spPr>
        <a:xfrm rot="16200000">
          <a:off x="2562281" y="713540"/>
          <a:ext cx="1113908" cy="1343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F61518-5F68-42F4-ADC3-0DDCE5F88621}">
      <dsp:nvSpPr>
        <dsp:cNvPr id="0" name=""/>
        <dsp:cNvSpPr/>
      </dsp:nvSpPr>
      <dsp:spPr>
        <a:xfrm>
          <a:off x="2817671" y="1121186"/>
          <a:ext cx="1493074" cy="89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Y2 pupils with SEND visit St Mary’s in small groups for a personalised tour of the school. </a:t>
          </a:r>
        </a:p>
      </dsp:txBody>
      <dsp:txXfrm>
        <a:off x="2843909" y="1147424"/>
        <a:ext cx="1440598" cy="843368"/>
      </dsp:txXfrm>
    </dsp:sp>
    <dsp:sp modelId="{C4DDE3C3-EAFB-44B8-AE70-876989BCFD9A}">
      <dsp:nvSpPr>
        <dsp:cNvPr id="0" name=""/>
        <dsp:cNvSpPr/>
      </dsp:nvSpPr>
      <dsp:spPr>
        <a:xfrm>
          <a:off x="3122184" y="153637"/>
          <a:ext cx="1979891" cy="1343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54517B-7EDB-4C5B-AC5A-C62E4714022A}">
      <dsp:nvSpPr>
        <dsp:cNvPr id="0" name=""/>
        <dsp:cNvSpPr/>
      </dsp:nvSpPr>
      <dsp:spPr>
        <a:xfrm>
          <a:off x="2817671" y="1380"/>
          <a:ext cx="1493074" cy="89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Y2 pupils with SEND attend a Forest School session in a small group. </a:t>
          </a:r>
        </a:p>
      </dsp:txBody>
      <dsp:txXfrm>
        <a:off x="2843909" y="27618"/>
        <a:ext cx="1440598" cy="843368"/>
      </dsp:txXfrm>
    </dsp:sp>
    <dsp:sp modelId="{99AD8303-2DB9-4897-8002-C36786128A5E}">
      <dsp:nvSpPr>
        <dsp:cNvPr id="0" name=""/>
        <dsp:cNvSpPr/>
      </dsp:nvSpPr>
      <dsp:spPr>
        <a:xfrm rot="5400000">
          <a:off x="4548070" y="713540"/>
          <a:ext cx="1113908" cy="1343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EDDE42-D851-4A00-9CD7-07F375250929}">
      <dsp:nvSpPr>
        <dsp:cNvPr id="0" name=""/>
        <dsp:cNvSpPr/>
      </dsp:nvSpPr>
      <dsp:spPr>
        <a:xfrm>
          <a:off x="4803460" y="1380"/>
          <a:ext cx="1493074" cy="89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Soft Play session for all Y2 pupils at Bananas (Long Stratton Leisure Centre)</a:t>
          </a:r>
        </a:p>
      </dsp:txBody>
      <dsp:txXfrm>
        <a:off x="4829698" y="27618"/>
        <a:ext cx="1440598" cy="843368"/>
      </dsp:txXfrm>
    </dsp:sp>
    <dsp:sp modelId="{0E6012E4-0D87-4317-92FD-F3FFD49B44DA}">
      <dsp:nvSpPr>
        <dsp:cNvPr id="0" name=""/>
        <dsp:cNvSpPr/>
      </dsp:nvSpPr>
      <dsp:spPr>
        <a:xfrm rot="5400000">
          <a:off x="4548070" y="1833345"/>
          <a:ext cx="1113908" cy="1343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57E0CD-DF9C-459D-BE2B-89E31ECC9CE7}">
      <dsp:nvSpPr>
        <dsp:cNvPr id="0" name=""/>
        <dsp:cNvSpPr/>
      </dsp:nvSpPr>
      <dsp:spPr>
        <a:xfrm>
          <a:off x="4803460" y="1121186"/>
          <a:ext cx="1493074" cy="89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Opportunity to build in extra transition support for pupils with EHCPs and high SEND needs.</a:t>
          </a:r>
        </a:p>
      </dsp:txBody>
      <dsp:txXfrm>
        <a:off x="4829698" y="1147424"/>
        <a:ext cx="1440598" cy="843368"/>
      </dsp:txXfrm>
    </dsp:sp>
    <dsp:sp modelId="{CD99FC42-DAFD-447D-B2B6-35DC4E594F33}">
      <dsp:nvSpPr>
        <dsp:cNvPr id="0" name=""/>
        <dsp:cNvSpPr/>
      </dsp:nvSpPr>
      <dsp:spPr>
        <a:xfrm rot="5400000">
          <a:off x="4548070" y="2953151"/>
          <a:ext cx="1113908" cy="1343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0EEF22-C18F-409B-931A-C2398036159E}">
      <dsp:nvSpPr>
        <dsp:cNvPr id="0" name=""/>
        <dsp:cNvSpPr/>
      </dsp:nvSpPr>
      <dsp:spPr>
        <a:xfrm>
          <a:off x="4803460" y="2240992"/>
          <a:ext cx="1493074" cy="89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Headteacher and SENDCO at St Mary’s invites parents of Y2 pupils to attend an information session.</a:t>
          </a:r>
        </a:p>
      </dsp:txBody>
      <dsp:txXfrm>
        <a:off x="4829698" y="2267230"/>
        <a:ext cx="1440598" cy="843368"/>
      </dsp:txXfrm>
    </dsp:sp>
    <dsp:sp modelId="{B7C74E1F-B388-4AB5-B053-CCA1955BAC68}">
      <dsp:nvSpPr>
        <dsp:cNvPr id="0" name=""/>
        <dsp:cNvSpPr/>
      </dsp:nvSpPr>
      <dsp:spPr>
        <a:xfrm>
          <a:off x="5107973" y="3513054"/>
          <a:ext cx="1979891" cy="13437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98DEAB-0510-4230-8C70-3241DB67194E}">
      <dsp:nvSpPr>
        <dsp:cNvPr id="0" name=""/>
        <dsp:cNvSpPr/>
      </dsp:nvSpPr>
      <dsp:spPr>
        <a:xfrm>
          <a:off x="4803460" y="3360798"/>
          <a:ext cx="1493074" cy="89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Y2 teacher and SENCO to complete Transition Passports with Y2 pupils with SEND to gain pupil voice.</a:t>
          </a:r>
        </a:p>
      </dsp:txBody>
      <dsp:txXfrm>
        <a:off x="4829698" y="3387036"/>
        <a:ext cx="1440598" cy="843368"/>
      </dsp:txXfrm>
    </dsp:sp>
    <dsp:sp modelId="{D860B733-9137-4018-AB44-3371FFCA6E75}">
      <dsp:nvSpPr>
        <dsp:cNvPr id="0" name=""/>
        <dsp:cNvSpPr/>
      </dsp:nvSpPr>
      <dsp:spPr>
        <a:xfrm>
          <a:off x="6789249" y="3360798"/>
          <a:ext cx="1493074" cy="89584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a:solidFill>
                <a:srgbClr val="002060"/>
              </a:solidFill>
            </a:rPr>
            <a:t>Two transition days at St Mary’s for all Y2 pupils</a:t>
          </a:r>
          <a:endParaRPr lang="en-GB" sz="900" kern="1200" dirty="0">
            <a:solidFill>
              <a:srgbClr val="002060"/>
            </a:solidFill>
          </a:endParaRPr>
        </a:p>
      </dsp:txBody>
      <dsp:txXfrm>
        <a:off x="6815487" y="3387036"/>
        <a:ext cx="1440598" cy="8433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3B1FC-C185-4A86-8E46-3A71A4B3D49F}">
      <dsp:nvSpPr>
        <dsp:cNvPr id="0" name=""/>
        <dsp:cNvSpPr/>
      </dsp:nvSpPr>
      <dsp:spPr>
        <a:xfrm>
          <a:off x="940136" y="851"/>
          <a:ext cx="1390527" cy="83431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All pupils in Y5 attend a taster session at LSHS and have further opportunities in Y5/6 to attend wider school events.</a:t>
          </a:r>
        </a:p>
      </dsp:txBody>
      <dsp:txXfrm>
        <a:off x="964572" y="25287"/>
        <a:ext cx="1341655" cy="785444"/>
      </dsp:txXfrm>
    </dsp:sp>
    <dsp:sp modelId="{31417F14-284F-4E6F-BE9E-FF9B759763DD}">
      <dsp:nvSpPr>
        <dsp:cNvPr id="0" name=""/>
        <dsp:cNvSpPr/>
      </dsp:nvSpPr>
      <dsp:spPr>
        <a:xfrm>
          <a:off x="2453030" y="245584"/>
          <a:ext cx="294791" cy="3448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2453030" y="314554"/>
        <a:ext cx="206354" cy="206910"/>
      </dsp:txXfrm>
    </dsp:sp>
    <dsp:sp modelId="{BE070F62-79C1-4739-B202-87AA957EB40E}">
      <dsp:nvSpPr>
        <dsp:cNvPr id="0" name=""/>
        <dsp:cNvSpPr/>
      </dsp:nvSpPr>
      <dsp:spPr>
        <a:xfrm>
          <a:off x="2886875" y="851"/>
          <a:ext cx="1390527" cy="83431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Headteacher and SENDCO meet to plan transition for all Y6 pupils.</a:t>
          </a:r>
        </a:p>
      </dsp:txBody>
      <dsp:txXfrm>
        <a:off x="2911311" y="25287"/>
        <a:ext cx="1341655" cy="785444"/>
      </dsp:txXfrm>
    </dsp:sp>
    <dsp:sp modelId="{9FD69329-B2CB-49A1-A3DE-7502781361F6}">
      <dsp:nvSpPr>
        <dsp:cNvPr id="0" name=""/>
        <dsp:cNvSpPr/>
      </dsp:nvSpPr>
      <dsp:spPr>
        <a:xfrm>
          <a:off x="4399769" y="245584"/>
          <a:ext cx="294791" cy="3448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solidFill>
              <a:srgbClr val="002060"/>
            </a:solidFill>
          </a:endParaRPr>
        </a:p>
      </dsp:txBody>
      <dsp:txXfrm>
        <a:off x="4399769" y="314554"/>
        <a:ext cx="206354" cy="206910"/>
      </dsp:txXfrm>
    </dsp:sp>
    <dsp:sp modelId="{C94945ED-1706-46C8-ABB0-72F1092B3256}">
      <dsp:nvSpPr>
        <dsp:cNvPr id="0" name=""/>
        <dsp:cNvSpPr/>
      </dsp:nvSpPr>
      <dsp:spPr>
        <a:xfrm>
          <a:off x="4833613" y="851"/>
          <a:ext cx="1390527" cy="83431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SENDCO makes referrals to the School and Communities Team, the YESS Project and Titan Travel training. </a:t>
          </a:r>
        </a:p>
      </dsp:txBody>
      <dsp:txXfrm>
        <a:off x="4858049" y="25287"/>
        <a:ext cx="1341655" cy="785444"/>
      </dsp:txXfrm>
    </dsp:sp>
    <dsp:sp modelId="{663D2B11-F1D6-4EB6-8BFC-12BB4D074E0A}">
      <dsp:nvSpPr>
        <dsp:cNvPr id="0" name=""/>
        <dsp:cNvSpPr/>
      </dsp:nvSpPr>
      <dsp:spPr>
        <a:xfrm rot="5400000">
          <a:off x="5381481" y="932505"/>
          <a:ext cx="294791" cy="3448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solidFill>
              <a:srgbClr val="002060"/>
            </a:solidFill>
          </a:endParaRPr>
        </a:p>
      </dsp:txBody>
      <dsp:txXfrm rot="-5400000">
        <a:off x="5425422" y="957535"/>
        <a:ext cx="206910" cy="206354"/>
      </dsp:txXfrm>
    </dsp:sp>
    <dsp:sp modelId="{B9D8271A-7BC7-423E-8D1B-BC053CF7243F}">
      <dsp:nvSpPr>
        <dsp:cNvPr id="0" name=""/>
        <dsp:cNvSpPr/>
      </dsp:nvSpPr>
      <dsp:spPr>
        <a:xfrm>
          <a:off x="4833613" y="1391379"/>
          <a:ext cx="1390527" cy="83431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SENDCO from St Mary’s meets with SENDCO at LSHS to discuss transition arrangements.</a:t>
          </a:r>
        </a:p>
      </dsp:txBody>
      <dsp:txXfrm>
        <a:off x="4858049" y="1415815"/>
        <a:ext cx="1341655" cy="785444"/>
      </dsp:txXfrm>
    </dsp:sp>
    <dsp:sp modelId="{3934F43B-F5A4-4EBA-91EA-010DF8FBC219}">
      <dsp:nvSpPr>
        <dsp:cNvPr id="0" name=""/>
        <dsp:cNvSpPr/>
      </dsp:nvSpPr>
      <dsp:spPr>
        <a:xfrm rot="10800000">
          <a:off x="4416455" y="1636112"/>
          <a:ext cx="294791" cy="3448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solidFill>
              <a:srgbClr val="002060"/>
            </a:solidFill>
          </a:endParaRPr>
        </a:p>
      </dsp:txBody>
      <dsp:txXfrm rot="10800000">
        <a:off x="4504892" y="1705082"/>
        <a:ext cx="206354" cy="206910"/>
      </dsp:txXfrm>
    </dsp:sp>
    <dsp:sp modelId="{DC02F56E-5387-495B-8856-4C429FA0A56A}">
      <dsp:nvSpPr>
        <dsp:cNvPr id="0" name=""/>
        <dsp:cNvSpPr/>
      </dsp:nvSpPr>
      <dsp:spPr>
        <a:xfrm>
          <a:off x="2886875" y="1391379"/>
          <a:ext cx="1390527" cy="83431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Transition support from external services begins.</a:t>
          </a:r>
        </a:p>
      </dsp:txBody>
      <dsp:txXfrm>
        <a:off x="2911311" y="1415815"/>
        <a:ext cx="1341655" cy="785444"/>
      </dsp:txXfrm>
    </dsp:sp>
    <dsp:sp modelId="{5BA544FC-BF02-478B-8E64-3797A2CA9F2A}">
      <dsp:nvSpPr>
        <dsp:cNvPr id="0" name=""/>
        <dsp:cNvSpPr/>
      </dsp:nvSpPr>
      <dsp:spPr>
        <a:xfrm rot="10800000">
          <a:off x="2469716" y="1636112"/>
          <a:ext cx="294791" cy="3448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solidFill>
              <a:srgbClr val="002060"/>
            </a:solidFill>
          </a:endParaRPr>
        </a:p>
      </dsp:txBody>
      <dsp:txXfrm rot="10800000">
        <a:off x="2558153" y="1705082"/>
        <a:ext cx="206354" cy="206910"/>
      </dsp:txXfrm>
    </dsp:sp>
    <dsp:sp modelId="{93A5BCB9-3C85-4DF4-A434-53474A0638B1}">
      <dsp:nvSpPr>
        <dsp:cNvPr id="0" name=""/>
        <dsp:cNvSpPr/>
      </dsp:nvSpPr>
      <dsp:spPr>
        <a:xfrm>
          <a:off x="940136" y="1391379"/>
          <a:ext cx="1390527" cy="83431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SENDCO visits St Mary’s to meetY6 pupils with SEND.</a:t>
          </a:r>
        </a:p>
      </dsp:txBody>
      <dsp:txXfrm>
        <a:off x="964572" y="1415815"/>
        <a:ext cx="1341655" cy="785444"/>
      </dsp:txXfrm>
    </dsp:sp>
    <dsp:sp modelId="{9C8B2553-3969-4B4D-AC20-C083866AC598}">
      <dsp:nvSpPr>
        <dsp:cNvPr id="0" name=""/>
        <dsp:cNvSpPr/>
      </dsp:nvSpPr>
      <dsp:spPr>
        <a:xfrm rot="5400000">
          <a:off x="1488004" y="2323032"/>
          <a:ext cx="294791" cy="3448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solidFill>
              <a:srgbClr val="002060"/>
            </a:solidFill>
          </a:endParaRPr>
        </a:p>
      </dsp:txBody>
      <dsp:txXfrm rot="-5400000">
        <a:off x="1531945" y="2348062"/>
        <a:ext cx="206910" cy="206354"/>
      </dsp:txXfrm>
    </dsp:sp>
    <dsp:sp modelId="{1EF197C5-81CC-4D6F-AFFF-1F337AABEBD4}">
      <dsp:nvSpPr>
        <dsp:cNvPr id="0" name=""/>
        <dsp:cNvSpPr/>
      </dsp:nvSpPr>
      <dsp:spPr>
        <a:xfrm>
          <a:off x="940136" y="2781906"/>
          <a:ext cx="1390527" cy="83431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Enhanced transition visits to LSHS or other forwarding schools</a:t>
          </a:r>
        </a:p>
      </dsp:txBody>
      <dsp:txXfrm>
        <a:off x="964572" y="2806342"/>
        <a:ext cx="1341655" cy="785444"/>
      </dsp:txXfrm>
    </dsp:sp>
    <dsp:sp modelId="{5177D9CD-5196-4E15-A41F-507997D1ADAD}">
      <dsp:nvSpPr>
        <dsp:cNvPr id="0" name=""/>
        <dsp:cNvSpPr/>
      </dsp:nvSpPr>
      <dsp:spPr>
        <a:xfrm>
          <a:off x="2453030" y="3026639"/>
          <a:ext cx="294791" cy="3448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solidFill>
              <a:srgbClr val="002060"/>
            </a:solidFill>
          </a:endParaRPr>
        </a:p>
      </dsp:txBody>
      <dsp:txXfrm>
        <a:off x="2453030" y="3095609"/>
        <a:ext cx="206354" cy="206910"/>
      </dsp:txXfrm>
    </dsp:sp>
    <dsp:sp modelId="{2E6DF832-048F-42EF-9DE6-507A986D3830}">
      <dsp:nvSpPr>
        <dsp:cNvPr id="0" name=""/>
        <dsp:cNvSpPr/>
      </dsp:nvSpPr>
      <dsp:spPr>
        <a:xfrm>
          <a:off x="2886875" y="2781906"/>
          <a:ext cx="1390527" cy="83431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002060"/>
              </a:solidFill>
            </a:rPr>
            <a:t>All of Y6 attend two transition days at LSHS or forwarding school. </a:t>
          </a:r>
        </a:p>
      </dsp:txBody>
      <dsp:txXfrm>
        <a:off x="2911311" y="2806342"/>
        <a:ext cx="1341655" cy="785444"/>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BC31F6B-5BD9-4C96-B4D3-70006554F86C}" type="datetimeFigureOut">
              <a:rPr lang="en-GB" smtClean="0"/>
              <a:t>08/02/2026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0A70C92-4ED0-49B8-96CC-F09E64F2CFB7}" type="slidenum">
              <a:rPr lang="en-GB" smtClean="0"/>
              <a:t>‹#›</a:t>
            </a:fld>
            <a:endParaRPr lang="en-GB"/>
          </a:p>
        </p:txBody>
      </p:sp>
    </p:spTree>
    <p:extLst>
      <p:ext uri="{BB962C8B-B14F-4D97-AF65-F5344CB8AC3E}">
        <p14:creationId xmlns:p14="http://schemas.microsoft.com/office/powerpoint/2010/main" val="2714270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A70C92-4ED0-49B8-96CC-F09E64F2CFB7}" type="slidenum">
              <a:rPr lang="en-GB" smtClean="0"/>
              <a:t>1</a:t>
            </a:fld>
            <a:endParaRPr lang="en-GB"/>
          </a:p>
        </p:txBody>
      </p:sp>
    </p:spTree>
    <p:extLst>
      <p:ext uri="{BB962C8B-B14F-4D97-AF65-F5344CB8AC3E}">
        <p14:creationId xmlns:p14="http://schemas.microsoft.com/office/powerpoint/2010/main" val="633797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A70C92-4ED0-49B8-96CC-F09E64F2CFB7}" type="slidenum">
              <a:rPr lang="en-GB" smtClean="0"/>
              <a:t>15</a:t>
            </a:fld>
            <a:endParaRPr lang="en-GB"/>
          </a:p>
        </p:txBody>
      </p:sp>
    </p:spTree>
    <p:extLst>
      <p:ext uri="{BB962C8B-B14F-4D97-AF65-F5344CB8AC3E}">
        <p14:creationId xmlns:p14="http://schemas.microsoft.com/office/powerpoint/2010/main" val="175908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A70C92-4ED0-49B8-96CC-F09E64F2CFB7}" type="slidenum">
              <a:rPr lang="en-GB" smtClean="0"/>
              <a:t>16</a:t>
            </a:fld>
            <a:endParaRPr lang="en-GB"/>
          </a:p>
        </p:txBody>
      </p:sp>
    </p:spTree>
    <p:extLst>
      <p:ext uri="{BB962C8B-B14F-4D97-AF65-F5344CB8AC3E}">
        <p14:creationId xmlns:p14="http://schemas.microsoft.com/office/powerpoint/2010/main" val="32497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A70C92-4ED0-49B8-96CC-F09E64F2CFB7}" type="slidenum">
              <a:rPr lang="en-GB" smtClean="0"/>
              <a:t>17</a:t>
            </a:fld>
            <a:endParaRPr lang="en-GB"/>
          </a:p>
        </p:txBody>
      </p:sp>
    </p:spTree>
    <p:extLst>
      <p:ext uri="{BB962C8B-B14F-4D97-AF65-F5344CB8AC3E}">
        <p14:creationId xmlns:p14="http://schemas.microsoft.com/office/powerpoint/2010/main" val="734851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A70C92-4ED0-49B8-96CC-F09E64F2CFB7}" type="slidenum">
              <a:rPr lang="en-GB" smtClean="0"/>
              <a:t>19</a:t>
            </a:fld>
            <a:endParaRPr lang="en-GB"/>
          </a:p>
        </p:txBody>
      </p:sp>
    </p:spTree>
    <p:extLst>
      <p:ext uri="{BB962C8B-B14F-4D97-AF65-F5344CB8AC3E}">
        <p14:creationId xmlns:p14="http://schemas.microsoft.com/office/powerpoint/2010/main" val="994933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A70C92-4ED0-49B8-96CC-F09E64F2CFB7}" type="slidenum">
              <a:rPr lang="en-GB" smtClean="0"/>
              <a:t>22</a:t>
            </a:fld>
            <a:endParaRPr lang="en-GB"/>
          </a:p>
        </p:txBody>
      </p:sp>
    </p:spTree>
    <p:extLst>
      <p:ext uri="{BB962C8B-B14F-4D97-AF65-F5344CB8AC3E}">
        <p14:creationId xmlns:p14="http://schemas.microsoft.com/office/powerpoint/2010/main" val="2964193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A70C92-4ED0-49B8-96CC-F09E64F2CFB7}" type="slidenum">
              <a:rPr lang="en-GB" smtClean="0"/>
              <a:t>23</a:t>
            </a:fld>
            <a:endParaRPr lang="en-GB"/>
          </a:p>
        </p:txBody>
      </p:sp>
    </p:spTree>
    <p:extLst>
      <p:ext uri="{BB962C8B-B14F-4D97-AF65-F5344CB8AC3E}">
        <p14:creationId xmlns:p14="http://schemas.microsoft.com/office/powerpoint/2010/main" val="2318052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9: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19: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A70C92-4ED0-49B8-96CC-F09E64F2CFB7}" type="slidenum">
              <a:rPr lang="en-GB" smtClean="0"/>
              <a:t>26</a:t>
            </a:fld>
            <a:endParaRPr lang="en-GB"/>
          </a:p>
        </p:txBody>
      </p:sp>
    </p:spTree>
    <p:extLst>
      <p:ext uri="{BB962C8B-B14F-4D97-AF65-F5344CB8AC3E}">
        <p14:creationId xmlns:p14="http://schemas.microsoft.com/office/powerpoint/2010/main" val="2209134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A70C92-4ED0-49B8-96CC-F09E64F2CFB7}" type="slidenum">
              <a:rPr lang="en-GB" smtClean="0"/>
              <a:t>27</a:t>
            </a:fld>
            <a:endParaRPr lang="en-GB"/>
          </a:p>
        </p:txBody>
      </p:sp>
    </p:spTree>
    <p:extLst>
      <p:ext uri="{BB962C8B-B14F-4D97-AF65-F5344CB8AC3E}">
        <p14:creationId xmlns:p14="http://schemas.microsoft.com/office/powerpoint/2010/main" val="4273200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A70C92-4ED0-49B8-96CC-F09E64F2CFB7}" type="slidenum">
              <a:rPr lang="en-GB" smtClean="0"/>
              <a:t>28</a:t>
            </a:fld>
            <a:endParaRPr lang="en-GB"/>
          </a:p>
        </p:txBody>
      </p:sp>
    </p:spTree>
    <p:extLst>
      <p:ext uri="{BB962C8B-B14F-4D97-AF65-F5344CB8AC3E}">
        <p14:creationId xmlns:p14="http://schemas.microsoft.com/office/powerpoint/2010/main" val="2844235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A70C92-4ED0-49B8-96CC-F09E64F2CFB7}" type="slidenum">
              <a:rPr lang="en-GB" smtClean="0"/>
              <a:t>3</a:t>
            </a:fld>
            <a:endParaRPr lang="en-GB"/>
          </a:p>
        </p:txBody>
      </p:sp>
    </p:spTree>
    <p:extLst>
      <p:ext uri="{BB962C8B-B14F-4D97-AF65-F5344CB8AC3E}">
        <p14:creationId xmlns:p14="http://schemas.microsoft.com/office/powerpoint/2010/main" val="395427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A70C92-4ED0-49B8-96CC-F09E64F2CFB7}" type="slidenum">
              <a:rPr lang="en-GB" smtClean="0"/>
              <a:t>29</a:t>
            </a:fld>
            <a:endParaRPr lang="en-GB"/>
          </a:p>
        </p:txBody>
      </p:sp>
    </p:spTree>
    <p:extLst>
      <p:ext uri="{BB962C8B-B14F-4D97-AF65-F5344CB8AC3E}">
        <p14:creationId xmlns:p14="http://schemas.microsoft.com/office/powerpoint/2010/main" val="1148090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A70C92-4ED0-49B8-96CC-F09E64F2CFB7}" type="slidenum">
              <a:rPr lang="en-GB" smtClean="0"/>
              <a:t>30</a:t>
            </a:fld>
            <a:endParaRPr lang="en-GB"/>
          </a:p>
        </p:txBody>
      </p:sp>
    </p:spTree>
    <p:extLst>
      <p:ext uri="{BB962C8B-B14F-4D97-AF65-F5344CB8AC3E}">
        <p14:creationId xmlns:p14="http://schemas.microsoft.com/office/powerpoint/2010/main" val="4169943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A70C92-4ED0-49B8-96CC-F09E64F2CFB7}" type="slidenum">
              <a:rPr lang="en-GB" smtClean="0"/>
              <a:t>31</a:t>
            </a:fld>
            <a:endParaRPr lang="en-GB"/>
          </a:p>
        </p:txBody>
      </p:sp>
    </p:spTree>
    <p:extLst>
      <p:ext uri="{BB962C8B-B14F-4D97-AF65-F5344CB8AC3E}">
        <p14:creationId xmlns:p14="http://schemas.microsoft.com/office/powerpoint/2010/main" val="9538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Would like to highlight some brilliant online courses aimed at parents – currently free to download using the code JON70. Split into modules so can do at your own pace – Really good tips and advice for all stages of parenthood.</a:t>
            </a:r>
          </a:p>
        </p:txBody>
      </p:sp>
      <p:sp>
        <p:nvSpPr>
          <p:cNvPr id="4" name="Slide Number Placeholder 3"/>
          <p:cNvSpPr>
            <a:spLocks noGrp="1"/>
          </p:cNvSpPr>
          <p:nvPr>
            <p:ph type="sldNum" sz="quarter" idx="5"/>
          </p:nvPr>
        </p:nvSpPr>
        <p:spPr/>
        <p:txBody>
          <a:bodyPr/>
          <a:lstStyle/>
          <a:p>
            <a:fld id="{90A70C92-4ED0-49B8-96CC-F09E64F2CFB7}" type="slidenum">
              <a:rPr lang="en-GB" smtClean="0"/>
              <a:t>32</a:t>
            </a:fld>
            <a:endParaRPr lang="en-GB"/>
          </a:p>
        </p:txBody>
      </p:sp>
    </p:spTree>
    <p:extLst>
      <p:ext uri="{BB962C8B-B14F-4D97-AF65-F5344CB8AC3E}">
        <p14:creationId xmlns:p14="http://schemas.microsoft.com/office/powerpoint/2010/main" val="3427096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A70C92-4ED0-49B8-96CC-F09E64F2CFB7}" type="slidenum">
              <a:rPr lang="en-GB" smtClean="0"/>
              <a:t>33</a:t>
            </a:fld>
            <a:endParaRPr lang="en-GB"/>
          </a:p>
        </p:txBody>
      </p:sp>
    </p:spTree>
    <p:extLst>
      <p:ext uri="{BB962C8B-B14F-4D97-AF65-F5344CB8AC3E}">
        <p14:creationId xmlns:p14="http://schemas.microsoft.com/office/powerpoint/2010/main" val="1588237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useful information available on our school website</a:t>
            </a:r>
          </a:p>
        </p:txBody>
      </p:sp>
      <p:sp>
        <p:nvSpPr>
          <p:cNvPr id="4" name="Slide Number Placeholder 3"/>
          <p:cNvSpPr>
            <a:spLocks noGrp="1"/>
          </p:cNvSpPr>
          <p:nvPr>
            <p:ph type="sldNum" sz="quarter" idx="5"/>
          </p:nvPr>
        </p:nvSpPr>
        <p:spPr/>
        <p:txBody>
          <a:bodyPr/>
          <a:lstStyle/>
          <a:p>
            <a:fld id="{90A70C92-4ED0-49B8-96CC-F09E64F2CFB7}" type="slidenum">
              <a:rPr lang="en-GB" smtClean="0"/>
              <a:t>34</a:t>
            </a:fld>
            <a:endParaRPr lang="en-GB"/>
          </a:p>
        </p:txBody>
      </p:sp>
    </p:spTree>
    <p:extLst>
      <p:ext uri="{BB962C8B-B14F-4D97-AF65-F5344CB8AC3E}">
        <p14:creationId xmlns:p14="http://schemas.microsoft.com/office/powerpoint/2010/main" val="4066164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A70C92-4ED0-49B8-96CC-F09E64F2CFB7}" type="slidenum">
              <a:rPr lang="en-GB" smtClean="0"/>
              <a:t>6</a:t>
            </a:fld>
            <a:endParaRPr lang="en-GB"/>
          </a:p>
        </p:txBody>
      </p:sp>
    </p:spTree>
    <p:extLst>
      <p:ext uri="{BB962C8B-B14F-4D97-AF65-F5344CB8AC3E}">
        <p14:creationId xmlns:p14="http://schemas.microsoft.com/office/powerpoint/2010/main" val="1107808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A70C92-4ED0-49B8-96CC-F09E64F2CFB7}" type="slidenum">
              <a:rPr lang="en-GB" smtClean="0"/>
              <a:t>7</a:t>
            </a:fld>
            <a:endParaRPr lang="en-GB"/>
          </a:p>
        </p:txBody>
      </p:sp>
    </p:spTree>
    <p:extLst>
      <p:ext uri="{BB962C8B-B14F-4D97-AF65-F5344CB8AC3E}">
        <p14:creationId xmlns:p14="http://schemas.microsoft.com/office/powerpoint/2010/main" val="1133865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A70C92-4ED0-49B8-96CC-F09E64F2CFB7}" type="slidenum">
              <a:rPr lang="en-GB" smtClean="0"/>
              <a:t>8</a:t>
            </a:fld>
            <a:endParaRPr lang="en-GB"/>
          </a:p>
        </p:txBody>
      </p:sp>
    </p:spTree>
    <p:extLst>
      <p:ext uri="{BB962C8B-B14F-4D97-AF65-F5344CB8AC3E}">
        <p14:creationId xmlns:p14="http://schemas.microsoft.com/office/powerpoint/2010/main" val="3925073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A70C92-4ED0-49B8-96CC-F09E64F2CFB7}" type="slidenum">
              <a:rPr lang="en-GB" smtClean="0"/>
              <a:t>9</a:t>
            </a:fld>
            <a:endParaRPr lang="en-GB"/>
          </a:p>
        </p:txBody>
      </p:sp>
    </p:spTree>
    <p:extLst>
      <p:ext uri="{BB962C8B-B14F-4D97-AF65-F5344CB8AC3E}">
        <p14:creationId xmlns:p14="http://schemas.microsoft.com/office/powerpoint/2010/main" val="1358371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A70C92-4ED0-49B8-96CC-F09E64F2CFB7}" type="slidenum">
              <a:rPr lang="en-GB" smtClean="0"/>
              <a:t>10</a:t>
            </a:fld>
            <a:endParaRPr lang="en-GB"/>
          </a:p>
        </p:txBody>
      </p:sp>
    </p:spTree>
    <p:extLst>
      <p:ext uri="{BB962C8B-B14F-4D97-AF65-F5344CB8AC3E}">
        <p14:creationId xmlns:p14="http://schemas.microsoft.com/office/powerpoint/2010/main" val="3616694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A70C92-4ED0-49B8-96CC-F09E64F2CFB7}" type="slidenum">
              <a:rPr lang="en-GB" smtClean="0"/>
              <a:t>13</a:t>
            </a:fld>
            <a:endParaRPr lang="en-GB"/>
          </a:p>
        </p:txBody>
      </p:sp>
    </p:spTree>
    <p:extLst>
      <p:ext uri="{BB962C8B-B14F-4D97-AF65-F5344CB8AC3E}">
        <p14:creationId xmlns:p14="http://schemas.microsoft.com/office/powerpoint/2010/main" val="2284865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A70C92-4ED0-49B8-96CC-F09E64F2CFB7}" type="slidenum">
              <a:rPr lang="en-GB" smtClean="0"/>
              <a:t>14</a:t>
            </a:fld>
            <a:endParaRPr lang="en-GB"/>
          </a:p>
        </p:txBody>
      </p:sp>
    </p:spTree>
    <p:extLst>
      <p:ext uri="{BB962C8B-B14F-4D97-AF65-F5344CB8AC3E}">
        <p14:creationId xmlns:p14="http://schemas.microsoft.com/office/powerpoint/2010/main" val="2366643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22FCC9-A263-4A75-A3EF-32D11BE49B96}" type="datetimeFigureOut">
              <a:rPr lang="en-GB" smtClean="0"/>
              <a:t>08/02/2026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A63BA0-AC24-4EF2-AC14-ADD35268EA88}" type="slidenum">
              <a:rPr lang="en-GB" smtClean="0"/>
              <a:t>‹#›</a:t>
            </a:fld>
            <a:endParaRPr lang="en-GB"/>
          </a:p>
        </p:txBody>
      </p:sp>
    </p:spTree>
    <p:extLst>
      <p:ext uri="{BB962C8B-B14F-4D97-AF65-F5344CB8AC3E}">
        <p14:creationId xmlns:p14="http://schemas.microsoft.com/office/powerpoint/2010/main" val="3484280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22FCC9-A263-4A75-A3EF-32D11BE49B96}" type="datetimeFigureOut">
              <a:rPr lang="en-GB" smtClean="0"/>
              <a:t>08/02/2026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A63BA0-AC24-4EF2-AC14-ADD35268EA88}" type="slidenum">
              <a:rPr lang="en-GB" smtClean="0"/>
              <a:t>‹#›</a:t>
            </a:fld>
            <a:endParaRPr lang="en-GB"/>
          </a:p>
        </p:txBody>
      </p:sp>
    </p:spTree>
    <p:extLst>
      <p:ext uri="{BB962C8B-B14F-4D97-AF65-F5344CB8AC3E}">
        <p14:creationId xmlns:p14="http://schemas.microsoft.com/office/powerpoint/2010/main" val="2617341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22FCC9-A263-4A75-A3EF-32D11BE49B96}" type="datetimeFigureOut">
              <a:rPr lang="en-GB" smtClean="0"/>
              <a:t>08/02/2026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A63BA0-AC24-4EF2-AC14-ADD35268EA88}"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2553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22FCC9-A263-4A75-A3EF-32D11BE49B96}" type="datetimeFigureOut">
              <a:rPr lang="en-GB" smtClean="0"/>
              <a:t>08/02/2026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A63BA0-AC24-4EF2-AC14-ADD35268EA88}" type="slidenum">
              <a:rPr lang="en-GB" smtClean="0"/>
              <a:t>‹#›</a:t>
            </a:fld>
            <a:endParaRPr lang="en-GB"/>
          </a:p>
        </p:txBody>
      </p:sp>
    </p:spTree>
    <p:extLst>
      <p:ext uri="{BB962C8B-B14F-4D97-AF65-F5344CB8AC3E}">
        <p14:creationId xmlns:p14="http://schemas.microsoft.com/office/powerpoint/2010/main" val="1687925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22FCC9-A263-4A75-A3EF-32D11BE49B96}" type="datetimeFigureOut">
              <a:rPr lang="en-GB" smtClean="0"/>
              <a:t>08/02/2026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A63BA0-AC24-4EF2-AC14-ADD35268EA88}"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94599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22FCC9-A263-4A75-A3EF-32D11BE49B96}" type="datetimeFigureOut">
              <a:rPr lang="en-GB" smtClean="0"/>
              <a:t>08/02/2026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A63BA0-AC24-4EF2-AC14-ADD35268EA88}" type="slidenum">
              <a:rPr lang="en-GB" smtClean="0"/>
              <a:t>‹#›</a:t>
            </a:fld>
            <a:endParaRPr lang="en-GB"/>
          </a:p>
        </p:txBody>
      </p:sp>
    </p:spTree>
    <p:extLst>
      <p:ext uri="{BB962C8B-B14F-4D97-AF65-F5344CB8AC3E}">
        <p14:creationId xmlns:p14="http://schemas.microsoft.com/office/powerpoint/2010/main" val="126673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2FCC9-A263-4A75-A3EF-32D11BE49B96}" type="datetimeFigureOut">
              <a:rPr lang="en-GB" smtClean="0"/>
              <a:t>08/02/2026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A63BA0-AC24-4EF2-AC14-ADD35268EA88}" type="slidenum">
              <a:rPr lang="en-GB" smtClean="0"/>
              <a:t>‹#›</a:t>
            </a:fld>
            <a:endParaRPr lang="en-GB"/>
          </a:p>
        </p:txBody>
      </p:sp>
    </p:spTree>
    <p:extLst>
      <p:ext uri="{BB962C8B-B14F-4D97-AF65-F5344CB8AC3E}">
        <p14:creationId xmlns:p14="http://schemas.microsoft.com/office/powerpoint/2010/main" val="1839639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2FCC9-A263-4A75-A3EF-32D11BE49B96}" type="datetimeFigureOut">
              <a:rPr lang="en-GB" smtClean="0"/>
              <a:t>08/02/2026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A63BA0-AC24-4EF2-AC14-ADD35268EA88}" type="slidenum">
              <a:rPr lang="en-GB" smtClean="0"/>
              <a:t>‹#›</a:t>
            </a:fld>
            <a:endParaRPr lang="en-GB"/>
          </a:p>
        </p:txBody>
      </p:sp>
    </p:spTree>
    <p:extLst>
      <p:ext uri="{BB962C8B-B14F-4D97-AF65-F5344CB8AC3E}">
        <p14:creationId xmlns:p14="http://schemas.microsoft.com/office/powerpoint/2010/main" val="3901959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2" y="2063397"/>
            <a:ext cx="10394708"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422B55-9C24-402F-BF9E-5788C3C03023}" type="datetimeFigureOut">
              <a:rPr lang="en-GB" smtClean="0"/>
              <a:t>08/02/2026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AB00698-416A-4CBD-8C58-FA87C2861AC7}" type="slidenum">
              <a:rPr lang="en-GB" smtClean="0"/>
              <a:t>‹#›</a:t>
            </a:fld>
            <a:endParaRPr lang="en-GB" dirty="0"/>
          </a:p>
        </p:txBody>
      </p:sp>
    </p:spTree>
    <p:extLst>
      <p:ext uri="{BB962C8B-B14F-4D97-AF65-F5344CB8AC3E}">
        <p14:creationId xmlns:p14="http://schemas.microsoft.com/office/powerpoint/2010/main" val="622749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2FCC9-A263-4A75-A3EF-32D11BE49B96}" type="datetimeFigureOut">
              <a:rPr lang="en-GB" smtClean="0"/>
              <a:t>08/02/2026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A63BA0-AC24-4EF2-AC14-ADD35268EA88}" type="slidenum">
              <a:rPr lang="en-GB" smtClean="0"/>
              <a:t>‹#›</a:t>
            </a:fld>
            <a:endParaRPr lang="en-GB"/>
          </a:p>
        </p:txBody>
      </p:sp>
    </p:spTree>
    <p:extLst>
      <p:ext uri="{BB962C8B-B14F-4D97-AF65-F5344CB8AC3E}">
        <p14:creationId xmlns:p14="http://schemas.microsoft.com/office/powerpoint/2010/main" val="684355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22FCC9-A263-4A75-A3EF-32D11BE49B96}" type="datetimeFigureOut">
              <a:rPr lang="en-GB" smtClean="0"/>
              <a:t>08/02/2026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A63BA0-AC24-4EF2-AC14-ADD35268EA88}" type="slidenum">
              <a:rPr lang="en-GB" smtClean="0"/>
              <a:t>‹#›</a:t>
            </a:fld>
            <a:endParaRPr lang="en-GB"/>
          </a:p>
        </p:txBody>
      </p:sp>
    </p:spTree>
    <p:extLst>
      <p:ext uri="{BB962C8B-B14F-4D97-AF65-F5344CB8AC3E}">
        <p14:creationId xmlns:p14="http://schemas.microsoft.com/office/powerpoint/2010/main" val="2668781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22FCC9-A263-4A75-A3EF-32D11BE49B96}" type="datetimeFigureOut">
              <a:rPr lang="en-GB" smtClean="0"/>
              <a:t>08/02/2026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A63BA0-AC24-4EF2-AC14-ADD35268EA88}" type="slidenum">
              <a:rPr lang="en-GB" smtClean="0"/>
              <a:t>‹#›</a:t>
            </a:fld>
            <a:endParaRPr lang="en-GB"/>
          </a:p>
        </p:txBody>
      </p:sp>
    </p:spTree>
    <p:extLst>
      <p:ext uri="{BB962C8B-B14F-4D97-AF65-F5344CB8AC3E}">
        <p14:creationId xmlns:p14="http://schemas.microsoft.com/office/powerpoint/2010/main" val="2128953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22FCC9-A263-4A75-A3EF-32D11BE49B96}" type="datetimeFigureOut">
              <a:rPr lang="en-GB" smtClean="0"/>
              <a:t>08/02/2026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CA63BA0-AC24-4EF2-AC14-ADD35268EA88}" type="slidenum">
              <a:rPr lang="en-GB" smtClean="0"/>
              <a:t>‹#›</a:t>
            </a:fld>
            <a:endParaRPr lang="en-GB"/>
          </a:p>
        </p:txBody>
      </p:sp>
    </p:spTree>
    <p:extLst>
      <p:ext uri="{BB962C8B-B14F-4D97-AF65-F5344CB8AC3E}">
        <p14:creationId xmlns:p14="http://schemas.microsoft.com/office/powerpoint/2010/main" val="3361148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22FCC9-A263-4A75-A3EF-32D11BE49B96}" type="datetimeFigureOut">
              <a:rPr lang="en-GB" smtClean="0"/>
              <a:t>08/02/2026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CA63BA0-AC24-4EF2-AC14-ADD35268EA88}" type="slidenum">
              <a:rPr lang="en-GB" smtClean="0"/>
              <a:t>‹#›</a:t>
            </a:fld>
            <a:endParaRPr lang="en-GB"/>
          </a:p>
        </p:txBody>
      </p:sp>
    </p:spTree>
    <p:extLst>
      <p:ext uri="{BB962C8B-B14F-4D97-AF65-F5344CB8AC3E}">
        <p14:creationId xmlns:p14="http://schemas.microsoft.com/office/powerpoint/2010/main" val="1505112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2FCC9-A263-4A75-A3EF-32D11BE49B96}" type="datetimeFigureOut">
              <a:rPr lang="en-GB" smtClean="0"/>
              <a:t>08/02/2026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CA63BA0-AC24-4EF2-AC14-ADD35268EA88}" type="slidenum">
              <a:rPr lang="en-GB" smtClean="0"/>
              <a:t>‹#›</a:t>
            </a:fld>
            <a:endParaRPr lang="en-GB"/>
          </a:p>
        </p:txBody>
      </p:sp>
    </p:spTree>
    <p:extLst>
      <p:ext uri="{BB962C8B-B14F-4D97-AF65-F5344CB8AC3E}">
        <p14:creationId xmlns:p14="http://schemas.microsoft.com/office/powerpoint/2010/main" val="2343446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22FCC9-A263-4A75-A3EF-32D11BE49B96}" type="datetimeFigureOut">
              <a:rPr lang="en-GB" smtClean="0"/>
              <a:t>08/02/2026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A63BA0-AC24-4EF2-AC14-ADD35268EA88}" type="slidenum">
              <a:rPr lang="en-GB" smtClean="0"/>
              <a:t>‹#›</a:t>
            </a:fld>
            <a:endParaRPr lang="en-GB"/>
          </a:p>
        </p:txBody>
      </p:sp>
    </p:spTree>
    <p:extLst>
      <p:ext uri="{BB962C8B-B14F-4D97-AF65-F5344CB8AC3E}">
        <p14:creationId xmlns:p14="http://schemas.microsoft.com/office/powerpoint/2010/main" val="410488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A63BA0-AC24-4EF2-AC14-ADD35268EA88}" type="slidenum">
              <a:rPr lang="en-GB" smtClean="0"/>
              <a:t>‹#›</a:t>
            </a:fld>
            <a:endParaRPr lang="en-GB"/>
          </a:p>
        </p:txBody>
      </p:sp>
      <p:sp>
        <p:nvSpPr>
          <p:cNvPr id="5" name="Date Placeholder 4"/>
          <p:cNvSpPr>
            <a:spLocks noGrp="1"/>
          </p:cNvSpPr>
          <p:nvPr>
            <p:ph type="dt" sz="half" idx="10"/>
          </p:nvPr>
        </p:nvSpPr>
        <p:spPr/>
        <p:txBody>
          <a:bodyPr/>
          <a:lstStyle/>
          <a:p>
            <a:fld id="{9A22FCC9-A263-4A75-A3EF-32D11BE49B96}" type="datetimeFigureOut">
              <a:rPr lang="en-GB" smtClean="0"/>
              <a:t>08/02/2026</a:t>
            </a:fld>
            <a:endParaRPr lang="en-GB"/>
          </a:p>
        </p:txBody>
      </p:sp>
    </p:spTree>
    <p:extLst>
      <p:ext uri="{BB962C8B-B14F-4D97-AF65-F5344CB8AC3E}">
        <p14:creationId xmlns:p14="http://schemas.microsoft.com/office/powerpoint/2010/main" val="809006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22FCC9-A263-4A75-A3EF-32D11BE49B96}" type="datetimeFigureOut">
              <a:rPr lang="en-GB" smtClean="0"/>
              <a:t>08/02/2026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CA63BA0-AC24-4EF2-AC14-ADD35268EA88}" type="slidenum">
              <a:rPr lang="en-GB" smtClean="0"/>
              <a:t>‹#›</a:t>
            </a:fld>
            <a:endParaRPr lang="en-GB"/>
          </a:p>
        </p:txBody>
      </p:sp>
    </p:spTree>
    <p:extLst>
      <p:ext uri="{BB962C8B-B14F-4D97-AF65-F5344CB8AC3E}">
        <p14:creationId xmlns:p14="http://schemas.microsoft.com/office/powerpoint/2010/main" val="257739639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2.xml"/><Relationship Id="rId7" Type="http://schemas.openxmlformats.org/officeDocument/2006/relationships/hyperlink" Target="mailto:slaurie@stmarys.stbenets.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mailto:office@stmarys.stbenets" TargetMode="External"/><Relationship Id="rId5"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 Target="slide2.xml"/><Relationship Id="rId7" Type="http://schemas.openxmlformats.org/officeDocument/2006/relationships/diagramLayout" Target="../diagrams/layout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hyperlink" Target="https://www.stmaryscoejunior.co.uk/useful-information/send/" TargetMode="External"/><Relationship Id="rId5" Type="http://schemas.openxmlformats.org/officeDocument/2006/relationships/image" Target="../media/image1.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2.xml"/><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 Target="slide2.xml"/><Relationship Id="rId7" Type="http://schemas.openxmlformats.org/officeDocument/2006/relationships/diagramLayout" Target="../diagrams/layout2.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Data" Target="../diagrams/data2.xml"/><Relationship Id="rId11" Type="http://schemas.openxmlformats.org/officeDocument/2006/relationships/image" Target="../media/image3.png"/><Relationship Id="rId5" Type="http://schemas.openxmlformats.org/officeDocument/2006/relationships/image" Target="../media/image1.png"/><Relationship Id="rId10" Type="http://schemas.microsoft.com/office/2007/relationships/diagramDrawing" Target="../diagrams/drawing2.xml"/><Relationship Id="rId4" Type="http://schemas.openxmlformats.org/officeDocument/2006/relationships/image" Target="../media/image2.png"/><Relationship Id="rId9" Type="http://schemas.openxmlformats.org/officeDocument/2006/relationships/diagramColors" Target="../diagrams/colors2.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hyperlink" Target="https://youtu.be/8ElkB6NzWi8?si=GrEx2zUClWVj5zdO" TargetMode="External"/><Relationship Id="rId3" Type="http://schemas.openxmlformats.org/officeDocument/2006/relationships/slide" Target="slide2.xml"/><Relationship Id="rId7" Type="http://schemas.openxmlformats.org/officeDocument/2006/relationships/hyperlink" Target="https://youtu.be/ughC-a5RhAc?feature=shared"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29.xml"/><Relationship Id="rId18" Type="http://schemas.openxmlformats.org/officeDocument/2006/relationships/slide" Target="slide21.xml"/><Relationship Id="rId26" Type="http://schemas.openxmlformats.org/officeDocument/2006/relationships/slide" Target="slide13.xml"/><Relationship Id="rId3" Type="http://schemas.openxmlformats.org/officeDocument/2006/relationships/slide" Target="slide15.xml"/><Relationship Id="rId21" Type="http://schemas.openxmlformats.org/officeDocument/2006/relationships/slide" Target="slide22.xml"/><Relationship Id="rId7" Type="http://schemas.openxmlformats.org/officeDocument/2006/relationships/slide" Target="slide27.xml"/><Relationship Id="rId12" Type="http://schemas.openxmlformats.org/officeDocument/2006/relationships/slide" Target="slide19.xml"/><Relationship Id="rId17" Type="http://schemas.openxmlformats.org/officeDocument/2006/relationships/slide" Target="slide8.xml"/><Relationship Id="rId25" Type="http://schemas.openxmlformats.org/officeDocument/2006/relationships/slide" Target="slide33.xml"/><Relationship Id="rId2" Type="http://schemas.openxmlformats.org/officeDocument/2006/relationships/slide" Target="slide3.xml"/><Relationship Id="rId16" Type="http://schemas.openxmlformats.org/officeDocument/2006/relationships/slide" Target="slide30.xml"/><Relationship Id="rId20" Type="http://schemas.openxmlformats.org/officeDocument/2006/relationships/slide" Target="slide10.xml"/><Relationship Id="rId29" Type="http://schemas.openxmlformats.org/officeDocument/2006/relationships/slide" Target="slide14.xml"/><Relationship Id="rId1" Type="http://schemas.openxmlformats.org/officeDocument/2006/relationships/slideLayout" Target="../slideLayouts/slideLayout7.xml"/><Relationship Id="rId6" Type="http://schemas.openxmlformats.org/officeDocument/2006/relationships/slide" Target="slide16.xml"/><Relationship Id="rId11" Type="http://schemas.openxmlformats.org/officeDocument/2006/relationships/slide" Target="slide6.xml"/><Relationship Id="rId24" Type="http://schemas.openxmlformats.org/officeDocument/2006/relationships/slide" Target="slide23.xml"/><Relationship Id="rId32" Type="http://schemas.openxmlformats.org/officeDocument/2006/relationships/slide" Target="slide36.xml"/><Relationship Id="rId5" Type="http://schemas.openxmlformats.org/officeDocument/2006/relationships/slide" Target="slide4.xml"/><Relationship Id="rId15" Type="http://schemas.openxmlformats.org/officeDocument/2006/relationships/slide" Target="slide20.xml"/><Relationship Id="rId23" Type="http://schemas.openxmlformats.org/officeDocument/2006/relationships/slide" Target="slide11.xml"/><Relationship Id="rId28" Type="http://schemas.openxmlformats.org/officeDocument/2006/relationships/slide" Target="slide34.xml"/><Relationship Id="rId10" Type="http://schemas.openxmlformats.org/officeDocument/2006/relationships/slide" Target="slide28.xml"/><Relationship Id="rId19" Type="http://schemas.openxmlformats.org/officeDocument/2006/relationships/slide" Target="slide31.xml"/><Relationship Id="rId31" Type="http://schemas.openxmlformats.org/officeDocument/2006/relationships/slide" Target="slide35.xml"/><Relationship Id="rId4" Type="http://schemas.openxmlformats.org/officeDocument/2006/relationships/slide" Target="slide26.xml"/><Relationship Id="rId9" Type="http://schemas.openxmlformats.org/officeDocument/2006/relationships/slide" Target="slide17.xml"/><Relationship Id="rId14" Type="http://schemas.openxmlformats.org/officeDocument/2006/relationships/slide" Target="slide7.xml"/><Relationship Id="rId22" Type="http://schemas.openxmlformats.org/officeDocument/2006/relationships/slide" Target="slide32.xml"/><Relationship Id="rId27" Type="http://schemas.openxmlformats.org/officeDocument/2006/relationships/slide" Target="slide24.xml"/><Relationship Id="rId30" Type="http://schemas.openxmlformats.org/officeDocument/2006/relationships/slide" Target="slide25.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youtu.be/q4w_bnGMHvQ?feature=shared"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 Target="slide2.xml"/><Relationship Id="rId7"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sapps.norfolk.gov.uk/BudgetShare/pdf/25/SENMemorandum/1078.pdf" TargetMode="External"/><Relationship Id="rId5"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 Target="slide2.xml"/><Relationship Id="rId7" Type="http://schemas.openxmlformats.org/officeDocument/2006/relationships/hyperlink" Target="mailto:t.dale@st-marys.Norfolk.sch.u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png"/><Relationship Id="rId10" Type="http://schemas.openxmlformats.org/officeDocument/2006/relationships/image" Target="../media/image32.jpeg"/><Relationship Id="rId4" Type="http://schemas.openxmlformats.org/officeDocument/2006/relationships/image" Target="../media/image33.png"/><Relationship Id="rId9" Type="http://schemas.openxmlformats.org/officeDocument/2006/relationships/hyperlink" Target="https://www.elsa-support.co.u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 Target="slide2.xml"/><Relationship Id="rId7" Type="http://schemas.openxmlformats.org/officeDocument/2006/relationships/diagramData" Target="../diagrams/data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11" Type="http://schemas.microsoft.com/office/2007/relationships/diagramDrawing" Target="../diagrams/drawing3.xml"/><Relationship Id="rId5" Type="http://schemas.openxmlformats.org/officeDocument/2006/relationships/image" Target="../media/image1.png"/><Relationship Id="rId10" Type="http://schemas.openxmlformats.org/officeDocument/2006/relationships/diagramColors" Target="../diagrams/colors3.xml"/><Relationship Id="rId4" Type="http://schemas.openxmlformats.org/officeDocument/2006/relationships/image" Target="../media/image2.png"/><Relationship Id="rId9"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diagramDrawing" Target="../diagrams/drawing4.xml"/><Relationship Id="rId3" Type="http://schemas.openxmlformats.org/officeDocument/2006/relationships/slide" Target="slide2.xml"/><Relationship Id="rId7" Type="http://schemas.openxmlformats.org/officeDocument/2006/relationships/hyperlink" Target="https://www.norfolk.gov.uk/article/38286/TITAN-travel-training" TargetMode="External"/><Relationship Id="rId12" Type="http://schemas.openxmlformats.org/officeDocument/2006/relationships/diagramColors" Target="../diagrams/colors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shawtrust.org.uk/youth-early-support-service-yess-norfolk/" TargetMode="External"/><Relationship Id="rId11" Type="http://schemas.openxmlformats.org/officeDocument/2006/relationships/diagramQuickStyle" Target="../diagrams/quickStyle4.xml"/><Relationship Id="rId5" Type="http://schemas.openxmlformats.org/officeDocument/2006/relationships/image" Target="../media/image1.png"/><Relationship Id="rId10" Type="http://schemas.openxmlformats.org/officeDocument/2006/relationships/diagramLayout" Target="../diagrams/layout4.xml"/><Relationship Id="rId4" Type="http://schemas.openxmlformats.org/officeDocument/2006/relationships/image" Target="../media/image2.png"/><Relationship Id="rId9"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8" Type="http://schemas.openxmlformats.org/officeDocument/2006/relationships/hyperlink" Target="https://www.stmaryscoejunior.co.uk/assets/Documents/Attachments/Accessibility-Policy-2022.pdf" TargetMode="External"/><Relationship Id="rId13" Type="http://schemas.openxmlformats.org/officeDocument/2006/relationships/hyperlink" Target="https://www.stmaryscoejunior.co.uk/useful-information/admissions/" TargetMode="External"/><Relationship Id="rId3" Type="http://schemas.openxmlformats.org/officeDocument/2006/relationships/slide" Target="slide2.xml"/><Relationship Id="rId7" Type="http://schemas.openxmlformats.org/officeDocument/2006/relationships/hyperlink" Target="https://www.stmaryscoejunior.co.uk/assets/Documents/Attachments/SEND-Key-Information-2022-23.pdf" TargetMode="External"/><Relationship Id="rId12" Type="http://schemas.openxmlformats.org/officeDocument/2006/relationships/hyperlink" Target="https://www.stmaryscoejunior.co.uk/assets/Documents/Attachments/Trustwide-Supporting-Pupils-with-Medical-Conditions-Policy.pdf"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www.stmaryscoejunior.co.uk/assets/Documents/Attachments/SEND-Policy-2024-25.pdf" TargetMode="External"/><Relationship Id="rId11" Type="http://schemas.openxmlformats.org/officeDocument/2006/relationships/hyperlink" Target="https://www.stmaryscoejunior.co.uk/assets/Documents/Attachments/Complaints-Procedure-v2.pdf" TargetMode="External"/><Relationship Id="rId5" Type="http://schemas.openxmlformats.org/officeDocument/2006/relationships/image" Target="../media/image1.png"/><Relationship Id="rId15" Type="http://schemas.openxmlformats.org/officeDocument/2006/relationships/image" Target="../media/image39.jpeg"/><Relationship Id="rId10" Type="http://schemas.openxmlformats.org/officeDocument/2006/relationships/hyperlink" Target="https://www.stmaryscoejunior.co.uk/assets/Documents/Attachments/BEHAVIOUR-POLICY-1-1.docx" TargetMode="External"/><Relationship Id="rId4" Type="http://schemas.openxmlformats.org/officeDocument/2006/relationships/image" Target="../media/image2.png"/><Relationship Id="rId9" Type="http://schemas.openxmlformats.org/officeDocument/2006/relationships/hyperlink" Target="https://www.stmaryscoejunior.co.uk/useful-information/safeguarding/" TargetMode="External"/><Relationship Id="rId14" Type="http://schemas.openxmlformats.org/officeDocument/2006/relationships/hyperlink" Target="https://www.stmaryscoejunior.co.uk/assets/Documents/Attachments/Equality-Objectives-2021-22.pdf"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mailto:hannah.monk@donesc.org" TargetMode="External"/><Relationship Id="rId3" Type="http://schemas.openxmlformats.org/officeDocument/2006/relationships/slide" Target="slide2.xml"/><Relationship Id="rId7" Type="http://schemas.openxmlformats.org/officeDocument/2006/relationships/hyperlink" Target="https://www.stmaryscoejunior.co.uk/useful-information/polici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mailto:lrichardson@stmarys.stbenets.org" TargetMode="External"/><Relationship Id="rId5" Type="http://schemas.openxmlformats.org/officeDocument/2006/relationships/image" Target="../media/image1.png"/><Relationship Id="rId10"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2.xml"/><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assets.publishing.service.gov.uk/government/uploads/system/uploads/attachment_data/file/398815/SEND_Code_of_Practice_January_2015.pdf" TargetMode="External"/><Relationship Id="rId5" Type="http://schemas.openxmlformats.org/officeDocument/2006/relationships/image" Target="../media/image1.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hyperlink" Target="https://www.schools.norfolk.gov.uk/article/29799/The-SEND-and-inclusion-team" TargetMode="External"/><Relationship Id="rId13" Type="http://schemas.openxmlformats.org/officeDocument/2006/relationships/hyperlink" Target="https://www.justonenorfolk.nhs.uk/speech-and-language/" TargetMode="External"/><Relationship Id="rId18" Type="http://schemas.openxmlformats.org/officeDocument/2006/relationships/hyperlink" Target="https://www.youngcarersmatternorfolk.org/" TargetMode="External"/><Relationship Id="rId3" Type="http://schemas.openxmlformats.org/officeDocument/2006/relationships/slide" Target="slide2.xml"/><Relationship Id="rId21" Type="http://schemas.openxmlformats.org/officeDocument/2006/relationships/image" Target="../media/image44.png"/><Relationship Id="rId7" Type="http://schemas.openxmlformats.org/officeDocument/2006/relationships/hyperlink" Target="http://willowtreelearning.com/edpsy.php" TargetMode="External"/><Relationship Id="rId12" Type="http://schemas.openxmlformats.org/officeDocument/2006/relationships/hyperlink" Target="https://www.justonenorfolk.nhs.uk/" TargetMode="External"/><Relationship Id="rId17" Type="http://schemas.openxmlformats.org/officeDocument/2006/relationships/hyperlink" Target="https://nelsonsjourney.org.uk/" TargetMode="External"/><Relationship Id="rId2" Type="http://schemas.openxmlformats.org/officeDocument/2006/relationships/notesSlide" Target="../notesSlides/notesSlide21.xml"/><Relationship Id="rId16" Type="http://schemas.openxmlformats.org/officeDocument/2006/relationships/hyperlink" Target="https://norfolklscb.org/parents-carers-community/how-can-a-social-worker-help-you/" TargetMode="External"/><Relationship Id="rId20" Type="http://schemas.openxmlformats.org/officeDocument/2006/relationships/image" Target="../media/image43.svg"/><Relationship Id="rId1" Type="http://schemas.openxmlformats.org/officeDocument/2006/relationships/slideLayout" Target="../slideLayouts/slideLayout2.xml"/><Relationship Id="rId6" Type="http://schemas.openxmlformats.org/officeDocument/2006/relationships/hyperlink" Target="https://www.norfolk.gov.uk/education-and-learning/schools/virtual-school-sensory-support" TargetMode="External"/><Relationship Id="rId11" Type="http://schemas.openxmlformats.org/officeDocument/2006/relationships/hyperlink" Target="https://www.schools.norfolk.gov.uk/article/29830/Medical-needs-service" TargetMode="External"/><Relationship Id="rId5" Type="http://schemas.openxmlformats.org/officeDocument/2006/relationships/image" Target="../media/image1.png"/><Relationship Id="rId15" Type="http://schemas.openxmlformats.org/officeDocument/2006/relationships/hyperlink" Target="https://www.norfolk.gov.uk/children-and-families/early-help-and-family-support/get-early-help-and-family-support" TargetMode="External"/><Relationship Id="rId10" Type="http://schemas.openxmlformats.org/officeDocument/2006/relationships/hyperlink" Target="https://www.schools.norfolk.gov.uk/article/29817/About-the-ATT-local-offer" TargetMode="External"/><Relationship Id="rId19"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hyperlink" Target="https://www.schools.norfolk.gov.uk/article/57439/What-are-School--Community-Teams" TargetMode="External"/><Relationship Id="rId14" Type="http://schemas.openxmlformats.org/officeDocument/2006/relationships/hyperlink" Target="https://www.justonenorfolk.nhs.uk/occupational-therapy-for-parents-carers/" TargetMode="External"/><Relationship Id="rId22"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 Target="slide2.xml"/><Relationship Id="rId7" Type="http://schemas.openxmlformats.org/officeDocument/2006/relationships/hyperlink" Target="https://communitydirectory.norfolk.gov.uk/Services/5378"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norfolksendiass.org.uk/" TargetMode="External"/><Relationship Id="rId5" Type="http://schemas.openxmlformats.org/officeDocument/2006/relationships/image" Target="../media/image1.png"/><Relationship Id="rId10" Type="http://schemas.openxmlformats.org/officeDocument/2006/relationships/image" Target="../media/image48.png"/><Relationship Id="rId4" Type="http://schemas.openxmlformats.org/officeDocument/2006/relationships/image" Target="../media/image2.png"/><Relationship Id="rId9"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 Target="slide2.xml"/><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justonenorfolk.nhs.uk/online-learning" TargetMode="External"/><Relationship Id="rId5"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hyperlink" Target="http://www.norfolk.gov.uk/children-and-families/send-local-offer" TargetMode="External"/><Relationship Id="rId3" Type="http://schemas.openxmlformats.org/officeDocument/2006/relationships/slide" Target="slide2.xml"/><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1.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hyperlink" Target="http://www.stmaryscoejunior.co.uk/" TargetMode="External"/><Relationship Id="rId3" Type="http://schemas.openxmlformats.org/officeDocument/2006/relationships/slide" Target="slide2.xml"/><Relationship Id="rId7" Type="http://schemas.openxmlformats.org/officeDocument/2006/relationships/image" Target="cid:8fddb0be-c353-4ee4-a1e0-9ac8ed5fc33c"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assets.publishing.service.gov.uk/media/5a7dcb85ed915d2ac884d995/SEND_Code_of_Practice_January_2015.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2.xml"/><Relationship Id="rId7" Type="http://schemas.openxmlformats.org/officeDocument/2006/relationships/hyperlink" Target="https://www.norfolk.gov.uk/children-and-families/send-local-offer/advice-and-support/local-offer-for-children-and-young-peopl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ailto:lketley@stmarys.stbenets.org" TargetMode="External"/><Relationship Id="rId11" Type="http://schemas.openxmlformats.org/officeDocument/2006/relationships/image" Target="../media/image8.png"/><Relationship Id="rId5" Type="http://schemas.openxmlformats.org/officeDocument/2006/relationships/image" Target="../media/image1.png"/><Relationship Id="rId10" Type="http://schemas.openxmlformats.org/officeDocument/2006/relationships/hyperlink" Target="https://youtu.be/3uwe9Rnbi-E?feature=shared" TargetMode="External"/><Relationship Id="rId4" Type="http://schemas.openxmlformats.org/officeDocument/2006/relationships/image" Target="../media/image2.png"/><Relationship Id="rId9"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hyperlink" Target="https://www.stmaryscoejunior.co.uk/useful-information/send/"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hyperlink" Target="https://www.schools.norfolk.gov.uk/article/29772/Provision-expected-at-SEN-support-PEaSS"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slide" Target="slide2.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D5BF2F-4CD3-154D-B9C2-3E315F11E08A}"/>
              </a:ext>
            </a:extLst>
          </p:cNvPr>
          <p:cNvSpPr txBox="1"/>
          <p:nvPr/>
        </p:nvSpPr>
        <p:spPr>
          <a:xfrm>
            <a:off x="3221862" y="159710"/>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6" name="Picture 5">
            <a:extLst>
              <a:ext uri="{FF2B5EF4-FFF2-40B4-BE49-F238E27FC236}">
                <a16:creationId xmlns:a16="http://schemas.microsoft.com/office/drawing/2014/main" id="{CB0B5136-88F1-F116-FCD0-F6A9C95C1274}"/>
              </a:ext>
            </a:extLst>
          </p:cNvPr>
          <p:cNvPicPr>
            <a:picLocks noChangeAspect="1"/>
          </p:cNvPicPr>
          <p:nvPr/>
        </p:nvPicPr>
        <p:blipFill>
          <a:blip r:embed="rId3"/>
          <a:stretch>
            <a:fillRect/>
          </a:stretch>
        </p:blipFill>
        <p:spPr>
          <a:xfrm>
            <a:off x="10411962" y="106488"/>
            <a:ext cx="1643964" cy="611879"/>
          </a:xfrm>
          <a:prstGeom prst="rect">
            <a:avLst/>
          </a:prstGeom>
        </p:spPr>
      </p:pic>
      <p:sp>
        <p:nvSpPr>
          <p:cNvPr id="7" name="TextBox 6">
            <a:extLst>
              <a:ext uri="{FF2B5EF4-FFF2-40B4-BE49-F238E27FC236}">
                <a16:creationId xmlns:a16="http://schemas.microsoft.com/office/drawing/2014/main" id="{94C21512-643A-9D13-1FCC-299AA8AE38A4}"/>
              </a:ext>
            </a:extLst>
          </p:cNvPr>
          <p:cNvSpPr txBox="1"/>
          <p:nvPr/>
        </p:nvSpPr>
        <p:spPr>
          <a:xfrm>
            <a:off x="1809055" y="2254975"/>
            <a:ext cx="8201025" cy="1938992"/>
          </a:xfrm>
          <a:prstGeom prst="rect">
            <a:avLst/>
          </a:prstGeom>
          <a:noFill/>
        </p:spPr>
        <p:txBody>
          <a:bodyPr wrap="square" rtlCol="0">
            <a:spAutoFit/>
          </a:bodyPr>
          <a:lstStyle/>
          <a:p>
            <a:pPr algn="ctr"/>
            <a:r>
              <a:rPr lang="en-GB" sz="5400" b="1" dirty="0">
                <a:solidFill>
                  <a:schemeClr val="accent1">
                    <a:lumMod val="50000"/>
                  </a:schemeClr>
                </a:solidFill>
                <a:latin typeface="Calibri" panose="020F0502020204030204" pitchFamily="34" charset="0"/>
                <a:cs typeface="Calibri" panose="020F0502020204030204" pitchFamily="34" charset="0"/>
              </a:rPr>
              <a:t>Welcome to St Mary’s </a:t>
            </a:r>
          </a:p>
          <a:p>
            <a:pPr algn="ctr"/>
            <a:r>
              <a:rPr lang="en-GB" sz="5400" b="1" dirty="0">
                <a:solidFill>
                  <a:schemeClr val="accent1">
                    <a:lumMod val="50000"/>
                  </a:schemeClr>
                </a:solidFill>
                <a:latin typeface="Calibri" panose="020F0502020204030204" pitchFamily="34" charset="0"/>
                <a:cs typeface="Calibri" panose="020F0502020204030204" pitchFamily="34" charset="0"/>
              </a:rPr>
              <a:t>SEN Information Report </a:t>
            </a:r>
          </a:p>
          <a:p>
            <a:pPr algn="ctr"/>
            <a:r>
              <a:rPr lang="en-GB" sz="1200" b="1" dirty="0">
                <a:solidFill>
                  <a:schemeClr val="accent1">
                    <a:lumMod val="50000"/>
                  </a:schemeClr>
                </a:solidFill>
                <a:latin typeface="Calibri" panose="020F0502020204030204" pitchFamily="34" charset="0"/>
                <a:cs typeface="Calibri" panose="020F0502020204030204" pitchFamily="34" charset="0"/>
              </a:rPr>
              <a:t>Reviewed and Published Feb 2026                                         Next Review: Sept 2026</a:t>
            </a:r>
            <a:endParaRPr lang="en-GB" sz="5400" b="1" dirty="0">
              <a:solidFill>
                <a:schemeClr val="accent1">
                  <a:lumMod val="50000"/>
                </a:schemeClr>
              </a:solidFill>
              <a:latin typeface="Calibri" panose="020F0502020204030204" pitchFamily="34" charset="0"/>
              <a:cs typeface="Calibri" panose="020F0502020204030204" pitchFamily="34" charset="0"/>
            </a:endParaRPr>
          </a:p>
        </p:txBody>
      </p:sp>
      <p:pic>
        <p:nvPicPr>
          <p:cNvPr id="9" name="Picture 2">
            <a:extLst>
              <a:ext uri="{FF2B5EF4-FFF2-40B4-BE49-F238E27FC236}">
                <a16:creationId xmlns:a16="http://schemas.microsoft.com/office/drawing/2014/main" id="{D777615A-0C95-FCA0-D4E5-3B7087BE07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941" y="792992"/>
            <a:ext cx="1492925" cy="1466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184EC9FE-4999-4558-9B30-78BE3BCFAC96}"/>
              </a:ext>
            </a:extLst>
          </p:cNvPr>
          <p:cNvSpPr/>
          <p:nvPr/>
        </p:nvSpPr>
        <p:spPr>
          <a:xfrm>
            <a:off x="9487520" y="6550223"/>
            <a:ext cx="2826864" cy="307777"/>
          </a:xfrm>
          <a:prstGeom prst="rect">
            <a:avLst/>
          </a:prstGeom>
        </p:spPr>
        <p:txBody>
          <a:bodyPr wrap="none">
            <a:spAutoFit/>
          </a:bodyPr>
          <a:lstStyle/>
          <a:p>
            <a:r>
              <a:rPr lang="en-GB" sz="1400" dirty="0"/>
              <a:t>St Mary’s DfE number: 926/3053 </a:t>
            </a:r>
          </a:p>
        </p:txBody>
      </p:sp>
      <p:sp>
        <p:nvSpPr>
          <p:cNvPr id="2" name="Rectangle 1">
            <a:extLst>
              <a:ext uri="{FF2B5EF4-FFF2-40B4-BE49-F238E27FC236}">
                <a16:creationId xmlns:a16="http://schemas.microsoft.com/office/drawing/2014/main" id="{FA9BD715-8103-42FE-A994-CECFC03AB87D}"/>
              </a:ext>
            </a:extLst>
          </p:cNvPr>
          <p:cNvSpPr/>
          <p:nvPr/>
        </p:nvSpPr>
        <p:spPr>
          <a:xfrm>
            <a:off x="2728404" y="5998161"/>
            <a:ext cx="6096000" cy="646331"/>
          </a:xfrm>
          <a:prstGeom prst="rect">
            <a:avLst/>
          </a:prstGeom>
        </p:spPr>
        <p:txBody>
          <a:bodyPr>
            <a:spAutoFit/>
          </a:bodyPr>
          <a:lstStyle/>
          <a:p>
            <a:pPr algn="ctr">
              <a:spcAft>
                <a:spcPts val="0"/>
              </a:spcAft>
            </a:pPr>
            <a:r>
              <a:rPr lang="en-GB" dirty="0">
                <a:solidFill>
                  <a:srgbClr val="00B0F0"/>
                </a:solidFill>
                <a:latin typeface="XCCW Joined 22a" panose="03050602040000000000" pitchFamily="66" charset="0"/>
                <a:ea typeface="Times New Roman" panose="02020603050405020304" pitchFamily="18" charset="0"/>
                <a:cs typeface="Times New Roman" panose="02020603050405020304" pitchFamily="18" charset="0"/>
              </a:rPr>
              <a:t>Nurture.  Respect.  Responsible.  Community.   Compassion.  Courage.</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0860287-4BE6-4B43-B90D-74B0237AC6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7874" y="4532003"/>
            <a:ext cx="3277057" cy="1295581"/>
          </a:xfrm>
          <a:prstGeom prst="rect">
            <a:avLst/>
          </a:prstGeom>
        </p:spPr>
      </p:pic>
    </p:spTree>
    <p:extLst>
      <p:ext uri="{BB962C8B-B14F-4D97-AF65-F5344CB8AC3E}">
        <p14:creationId xmlns:p14="http://schemas.microsoft.com/office/powerpoint/2010/main" val="1744132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3" action="ppaction://hlinksldjump"/>
            <a:extLst>
              <a:ext uri="{FF2B5EF4-FFF2-40B4-BE49-F238E27FC236}">
                <a16:creationId xmlns:a16="http://schemas.microsoft.com/office/drawing/2014/main" id="{6B58C9FE-DAA2-8592-ABC8-7E04D6B7DF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4D5BF2F-4CD3-154D-B9C2-3E315F11E08A}"/>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6" name="Picture 5">
            <a:extLst>
              <a:ext uri="{FF2B5EF4-FFF2-40B4-BE49-F238E27FC236}">
                <a16:creationId xmlns:a16="http://schemas.microsoft.com/office/drawing/2014/main" id="{CB0B5136-88F1-F116-FCD0-F6A9C95C1274}"/>
              </a:ext>
            </a:extLst>
          </p:cNvPr>
          <p:cNvPicPr>
            <a:picLocks noChangeAspect="1"/>
          </p:cNvPicPr>
          <p:nvPr/>
        </p:nvPicPr>
        <p:blipFill>
          <a:blip r:embed="rId5"/>
          <a:stretch>
            <a:fillRect/>
          </a:stretch>
        </p:blipFill>
        <p:spPr>
          <a:xfrm>
            <a:off x="10411962" y="106488"/>
            <a:ext cx="1643964" cy="611879"/>
          </a:xfrm>
          <a:prstGeom prst="rect">
            <a:avLst/>
          </a:prstGeom>
        </p:spPr>
      </p:pic>
      <p:sp>
        <p:nvSpPr>
          <p:cNvPr id="7" name="TextBox 6">
            <a:extLst>
              <a:ext uri="{FF2B5EF4-FFF2-40B4-BE49-F238E27FC236}">
                <a16:creationId xmlns:a16="http://schemas.microsoft.com/office/drawing/2014/main" id="{94C21512-643A-9D13-1FCC-299AA8AE38A4}"/>
              </a:ext>
            </a:extLst>
          </p:cNvPr>
          <p:cNvSpPr txBox="1"/>
          <p:nvPr/>
        </p:nvSpPr>
        <p:spPr>
          <a:xfrm>
            <a:off x="880235" y="385062"/>
            <a:ext cx="9531727" cy="954107"/>
          </a:xfrm>
          <a:prstGeom prst="rect">
            <a:avLst/>
          </a:prstGeom>
          <a:noFill/>
        </p:spPr>
        <p:txBody>
          <a:bodyPr wrap="square" rtlCol="0">
            <a:spAutoFit/>
          </a:bodyPr>
          <a:lstStyle/>
          <a:p>
            <a:pPr algn="ctr"/>
            <a:r>
              <a:rPr lang="en-GB" sz="2800" b="1" dirty="0">
                <a:solidFill>
                  <a:schemeClr val="accent1">
                    <a:lumMod val="50000"/>
                  </a:schemeClr>
                </a:solidFill>
                <a:latin typeface="Calibri" panose="020F0502020204030204" pitchFamily="34" charset="0"/>
                <a:cs typeface="Calibri" panose="020F0502020204030204" pitchFamily="34" charset="0"/>
              </a:rPr>
              <a:t>How does St Mary’s approach teaching pupils with special educational needs?</a:t>
            </a:r>
          </a:p>
        </p:txBody>
      </p:sp>
      <p:sp>
        <p:nvSpPr>
          <p:cNvPr id="2" name="Rectangle 1">
            <a:extLst>
              <a:ext uri="{FF2B5EF4-FFF2-40B4-BE49-F238E27FC236}">
                <a16:creationId xmlns:a16="http://schemas.microsoft.com/office/drawing/2014/main" id="{9F762229-B08E-4B5D-B5A0-9AF409F7E37F}"/>
              </a:ext>
            </a:extLst>
          </p:cNvPr>
          <p:cNvSpPr/>
          <p:nvPr/>
        </p:nvSpPr>
        <p:spPr>
          <a:xfrm>
            <a:off x="360220" y="1306738"/>
            <a:ext cx="10045715" cy="5601533"/>
          </a:xfrm>
          <a:prstGeom prst="rect">
            <a:avLst/>
          </a:prstGeom>
        </p:spPr>
        <p:txBody>
          <a:bodyPr wrap="square">
            <a:spAutoFit/>
          </a:bodyPr>
          <a:lstStyle/>
          <a:p>
            <a:pPr marL="285750" indent="-285750">
              <a:buFont typeface="Arial" panose="020B0604020202020204" pitchFamily="34" charset="0"/>
              <a:buChar char="•"/>
            </a:pPr>
            <a:r>
              <a:rPr lang="en-GB" sz="2000" dirty="0">
                <a:solidFill>
                  <a:srgbClr val="002060"/>
                </a:solidFill>
                <a:latin typeface="Calibri" panose="020F0502020204030204" pitchFamily="34" charset="0"/>
                <a:cs typeface="Calibri" panose="020F0502020204030204" pitchFamily="34" charset="0"/>
              </a:rPr>
              <a:t>We strive to be an </a:t>
            </a:r>
            <a:r>
              <a:rPr lang="en-GB" sz="2000" b="1" dirty="0">
                <a:solidFill>
                  <a:srgbClr val="002060"/>
                </a:solidFill>
                <a:latin typeface="Calibri" panose="020F0502020204030204" pitchFamily="34" charset="0"/>
                <a:cs typeface="Calibri" panose="020F0502020204030204" pitchFamily="34" charset="0"/>
              </a:rPr>
              <a:t>inclusive school </a:t>
            </a:r>
            <a:r>
              <a:rPr lang="en-GB" sz="2000" dirty="0">
                <a:solidFill>
                  <a:srgbClr val="002060"/>
                </a:solidFill>
                <a:latin typeface="Calibri" panose="020F0502020204030204" pitchFamily="34" charset="0"/>
                <a:cs typeface="Calibri" panose="020F0502020204030204" pitchFamily="34" charset="0"/>
              </a:rPr>
              <a:t>and want </a:t>
            </a:r>
            <a:r>
              <a:rPr lang="en-GB" sz="2000" b="1" dirty="0">
                <a:solidFill>
                  <a:srgbClr val="002060"/>
                </a:solidFill>
                <a:latin typeface="Calibri" panose="020F0502020204030204" pitchFamily="34" charset="0"/>
                <a:cs typeface="Calibri" panose="020F0502020204030204" pitchFamily="34" charset="0"/>
              </a:rPr>
              <a:t>all children to participate in all areas of learning</a:t>
            </a:r>
            <a:r>
              <a:rPr lang="en-GB" sz="2000" dirty="0">
                <a:solidFill>
                  <a:srgbClr val="002060"/>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cs typeface="Calibri" panose="020F0502020204030204" pitchFamily="34" charset="0"/>
              </a:rPr>
              <a:t>We have </a:t>
            </a:r>
            <a:r>
              <a:rPr lang="en-GB" sz="2000" b="1" dirty="0">
                <a:solidFill>
                  <a:srgbClr val="002060"/>
                </a:solidFill>
                <a:latin typeface="Calibri" panose="020F0502020204030204" pitchFamily="34" charset="0"/>
                <a:cs typeface="Calibri" panose="020F0502020204030204" pitchFamily="34" charset="0"/>
              </a:rPr>
              <a:t>high aspirations </a:t>
            </a:r>
            <a:r>
              <a:rPr lang="en-GB" sz="2000" dirty="0">
                <a:solidFill>
                  <a:srgbClr val="002060"/>
                </a:solidFill>
                <a:latin typeface="Calibri" panose="020F0502020204030204" pitchFamily="34" charset="0"/>
                <a:cs typeface="Calibri" panose="020F0502020204030204" pitchFamily="34" charset="0"/>
              </a:rPr>
              <a:t>for all children and aim to create a </a:t>
            </a:r>
            <a:r>
              <a:rPr lang="en-GB" sz="2000" b="1" dirty="0">
                <a:solidFill>
                  <a:srgbClr val="002060"/>
                </a:solidFill>
                <a:latin typeface="Calibri" panose="020F0502020204030204" pitchFamily="34" charset="0"/>
                <a:cs typeface="Calibri" panose="020F0502020204030204" pitchFamily="34" charset="0"/>
              </a:rPr>
              <a:t>learning environment which is flexible</a:t>
            </a:r>
            <a:r>
              <a:rPr lang="en-GB" sz="2000" dirty="0">
                <a:solidFill>
                  <a:srgbClr val="002060"/>
                </a:solidFill>
                <a:latin typeface="Calibri" panose="020F0502020204030204" pitchFamily="34" charset="0"/>
                <a:cs typeface="Calibri" panose="020F0502020204030204" pitchFamily="34" charset="0"/>
              </a:rPr>
              <a:t> in meeting the needs of all children and which supports them to make the </a:t>
            </a:r>
            <a:r>
              <a:rPr lang="en-GB" sz="2000" b="1" dirty="0">
                <a:solidFill>
                  <a:srgbClr val="002060"/>
                </a:solidFill>
                <a:latin typeface="Calibri" panose="020F0502020204030204" pitchFamily="34" charset="0"/>
                <a:cs typeface="Calibri" panose="020F0502020204030204" pitchFamily="34" charset="0"/>
              </a:rPr>
              <a:t>best possible progress.</a:t>
            </a:r>
          </a:p>
          <a:p>
            <a:endParaRPr lang="en-GB" sz="2000" b="1"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cs typeface="Calibri" panose="020F0502020204030204" pitchFamily="34" charset="0"/>
              </a:rPr>
              <a:t>We offer a </a:t>
            </a:r>
            <a:r>
              <a:rPr lang="en-GB" sz="2000" b="1" dirty="0">
                <a:solidFill>
                  <a:srgbClr val="002060"/>
                </a:solidFill>
                <a:latin typeface="Calibri" panose="020F0502020204030204" pitchFamily="34" charset="0"/>
                <a:cs typeface="Calibri" panose="020F0502020204030204" pitchFamily="34" charset="0"/>
              </a:rPr>
              <a:t>broad and balanced curriculum </a:t>
            </a:r>
            <a:r>
              <a:rPr lang="en-GB" sz="2000" dirty="0">
                <a:solidFill>
                  <a:srgbClr val="002060"/>
                </a:solidFill>
                <a:latin typeface="Calibri" panose="020F0502020204030204" pitchFamily="34" charset="0"/>
                <a:cs typeface="Calibri" panose="020F0502020204030204" pitchFamily="34" charset="0"/>
              </a:rPr>
              <a:t>and aim for a </a:t>
            </a:r>
            <a:r>
              <a:rPr lang="en-GB" sz="2000" b="1" dirty="0">
                <a:solidFill>
                  <a:srgbClr val="002060"/>
                </a:solidFill>
                <a:latin typeface="Calibri" panose="020F0502020204030204" pitchFamily="34" charset="0"/>
                <a:cs typeface="Calibri" panose="020F0502020204030204" pitchFamily="34" charset="0"/>
              </a:rPr>
              <a:t>high quality teaching approach</a:t>
            </a:r>
            <a:r>
              <a:rPr lang="en-GB" sz="2000" dirty="0">
                <a:solidFill>
                  <a:srgbClr val="002060"/>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sz="20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cs typeface="Calibri" panose="020F0502020204030204" pitchFamily="34" charset="0"/>
              </a:rPr>
              <a:t>We aim to include all children by </a:t>
            </a:r>
            <a:r>
              <a:rPr lang="en-GB" sz="2000" b="1" dirty="0">
                <a:solidFill>
                  <a:srgbClr val="002060"/>
                </a:solidFill>
                <a:latin typeface="Calibri" panose="020F0502020204030204" pitchFamily="34" charset="0"/>
                <a:cs typeface="Calibri" panose="020F0502020204030204" pitchFamily="34" charset="0"/>
              </a:rPr>
              <a:t>adapting ‘the learning journey’.</a:t>
            </a:r>
          </a:p>
          <a:p>
            <a:endParaRPr lang="en-GB" sz="2000" b="1"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cs typeface="Calibri" panose="020F0502020204030204" pitchFamily="34" charset="0"/>
              </a:rPr>
              <a:t>All children on the SEN record have an </a:t>
            </a:r>
            <a:r>
              <a:rPr lang="en-GB" sz="2000" b="1" dirty="0">
                <a:solidFill>
                  <a:srgbClr val="002060"/>
                </a:solidFill>
                <a:latin typeface="Calibri" panose="020F0502020204030204" pitchFamily="34" charset="0"/>
                <a:cs typeface="Calibri" panose="020F0502020204030204" pitchFamily="34" charset="0"/>
              </a:rPr>
              <a:t>Individual SEN Support Plan </a:t>
            </a:r>
            <a:r>
              <a:rPr lang="en-GB" sz="2000" dirty="0">
                <a:solidFill>
                  <a:srgbClr val="002060"/>
                </a:solidFill>
                <a:latin typeface="Calibri" panose="020F0502020204030204" pitchFamily="34" charset="0"/>
                <a:cs typeface="Calibri" panose="020F0502020204030204" pitchFamily="34" charset="0"/>
              </a:rPr>
              <a:t>which outlines </a:t>
            </a:r>
            <a:r>
              <a:rPr lang="en-GB" sz="2000" b="1" dirty="0">
                <a:solidFill>
                  <a:srgbClr val="002060"/>
                </a:solidFill>
                <a:latin typeface="Calibri" panose="020F0502020204030204" pitchFamily="34" charset="0"/>
                <a:cs typeface="Calibri" panose="020F0502020204030204" pitchFamily="34" charset="0"/>
              </a:rPr>
              <a:t>adaptations</a:t>
            </a:r>
            <a:r>
              <a:rPr lang="en-GB" sz="2000" dirty="0">
                <a:solidFill>
                  <a:srgbClr val="002060"/>
                </a:solidFill>
                <a:latin typeface="Calibri" panose="020F0502020204030204" pitchFamily="34" charset="0"/>
                <a:cs typeface="Calibri" panose="020F0502020204030204" pitchFamily="34" charset="0"/>
              </a:rPr>
              <a:t> in teaching strategies and support such as small step instructions, visual aids and additional adult check ins.</a:t>
            </a:r>
          </a:p>
          <a:p>
            <a:endParaRPr lang="en-GB" sz="20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cs typeface="Calibri" panose="020F0502020204030204" pitchFamily="34" charset="0"/>
              </a:rPr>
              <a:t>Lesson transitions are supported through </a:t>
            </a:r>
            <a:r>
              <a:rPr lang="en-GB" sz="2000" b="1" dirty="0">
                <a:solidFill>
                  <a:srgbClr val="002060"/>
                </a:solidFill>
                <a:latin typeface="Calibri" panose="020F0502020204030204" pitchFamily="34" charset="0"/>
                <a:cs typeface="Calibri" panose="020F0502020204030204" pitchFamily="34" charset="0"/>
              </a:rPr>
              <a:t>every classroom having a consistent visual timetable</a:t>
            </a:r>
            <a:r>
              <a:rPr lang="en-GB" sz="2000" dirty="0">
                <a:solidFill>
                  <a:srgbClr val="002060"/>
                </a:solidFill>
                <a:latin typeface="Calibri" panose="020F0502020204030204" pitchFamily="34" charset="0"/>
                <a:cs typeface="Calibri" panose="020F0502020204030204" pitchFamily="34" charset="0"/>
              </a:rPr>
              <a:t> with consistent symbols used throughout the school. We use Widget symbols which are available online.</a:t>
            </a:r>
          </a:p>
        </p:txBody>
      </p:sp>
      <p:pic>
        <p:nvPicPr>
          <p:cNvPr id="10" name="Picture 9">
            <a:extLst>
              <a:ext uri="{FF2B5EF4-FFF2-40B4-BE49-F238E27FC236}">
                <a16:creationId xmlns:a16="http://schemas.microsoft.com/office/drawing/2014/main" id="{397C7255-A56D-4DF7-B58E-59145A0BA5D1}"/>
              </a:ext>
            </a:extLst>
          </p:cNvPr>
          <p:cNvPicPr>
            <a:picLocks noChangeAspect="1"/>
          </p:cNvPicPr>
          <p:nvPr/>
        </p:nvPicPr>
        <p:blipFill>
          <a:blip r:embed="rId6"/>
          <a:stretch>
            <a:fillRect/>
          </a:stretch>
        </p:blipFill>
        <p:spPr>
          <a:xfrm>
            <a:off x="10324016" y="834151"/>
            <a:ext cx="1933297" cy="1844664"/>
          </a:xfrm>
          <a:prstGeom prst="rect">
            <a:avLst/>
          </a:prstGeom>
        </p:spPr>
      </p:pic>
      <p:pic>
        <p:nvPicPr>
          <p:cNvPr id="8" name="Picture 7">
            <a:extLst>
              <a:ext uri="{FF2B5EF4-FFF2-40B4-BE49-F238E27FC236}">
                <a16:creationId xmlns:a16="http://schemas.microsoft.com/office/drawing/2014/main" id="{6A778370-4471-457A-9BB7-561FF7157AA1}"/>
              </a:ext>
            </a:extLst>
          </p:cNvPr>
          <p:cNvPicPr>
            <a:picLocks noChangeAspect="1"/>
          </p:cNvPicPr>
          <p:nvPr/>
        </p:nvPicPr>
        <p:blipFill>
          <a:blip r:embed="rId7"/>
          <a:stretch>
            <a:fillRect/>
          </a:stretch>
        </p:blipFill>
        <p:spPr>
          <a:xfrm>
            <a:off x="10728765" y="2917976"/>
            <a:ext cx="1463235" cy="4334749"/>
          </a:xfrm>
          <a:prstGeom prst="rect">
            <a:avLst/>
          </a:prstGeom>
        </p:spPr>
      </p:pic>
    </p:spTree>
    <p:extLst>
      <p:ext uri="{BB962C8B-B14F-4D97-AF65-F5344CB8AC3E}">
        <p14:creationId xmlns:p14="http://schemas.microsoft.com/office/powerpoint/2010/main" val="2360772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A84B-151E-4E82-A2A7-C3C32F9FC970}"/>
              </a:ext>
            </a:extLst>
          </p:cNvPr>
          <p:cNvSpPr>
            <a:spLocks noGrp="1"/>
          </p:cNvSpPr>
          <p:nvPr>
            <p:ph type="title"/>
          </p:nvPr>
        </p:nvSpPr>
        <p:spPr>
          <a:xfrm>
            <a:off x="1667420" y="468922"/>
            <a:ext cx="9522782" cy="1320800"/>
          </a:xfrm>
        </p:spPr>
        <p:txBody>
          <a:bodyPr/>
          <a:lstStyle/>
          <a:p>
            <a:r>
              <a:rPr lang="en-GB" b="1" dirty="0">
                <a:solidFill>
                  <a:srgbClr val="002060"/>
                </a:solidFill>
                <a:latin typeface="Calibri" panose="020F0502020204030204" pitchFamily="34" charset="0"/>
                <a:cs typeface="Calibri" panose="020F0502020204030204" pitchFamily="34" charset="0"/>
              </a:rPr>
              <a:t>What does a 7Cs SEND Support Plan look like?  </a:t>
            </a:r>
          </a:p>
        </p:txBody>
      </p:sp>
      <p:pic>
        <p:nvPicPr>
          <p:cNvPr id="6" name="Picture 5">
            <a:extLst>
              <a:ext uri="{FF2B5EF4-FFF2-40B4-BE49-F238E27FC236}">
                <a16:creationId xmlns:a16="http://schemas.microsoft.com/office/drawing/2014/main" id="{DBACBC38-7B23-4125-923F-BA89E4BF27F8}"/>
              </a:ext>
            </a:extLst>
          </p:cNvPr>
          <p:cNvPicPr>
            <a:picLocks noChangeAspect="1"/>
          </p:cNvPicPr>
          <p:nvPr/>
        </p:nvPicPr>
        <p:blipFill rotWithShape="1">
          <a:blip r:embed="rId2"/>
          <a:srcRect l="3083" t="2819" r="1857" b="2451"/>
          <a:stretch/>
        </p:blipFill>
        <p:spPr>
          <a:xfrm>
            <a:off x="3435658" y="1018621"/>
            <a:ext cx="8158580" cy="5624958"/>
          </a:xfrm>
          <a:prstGeom prst="rect">
            <a:avLst/>
          </a:prstGeom>
        </p:spPr>
      </p:pic>
      <p:sp>
        <p:nvSpPr>
          <p:cNvPr id="7" name="Content Placeholder 6">
            <a:extLst>
              <a:ext uri="{FF2B5EF4-FFF2-40B4-BE49-F238E27FC236}">
                <a16:creationId xmlns:a16="http://schemas.microsoft.com/office/drawing/2014/main" id="{D95DDCC2-D4CB-4C3D-B051-28E9ED4C5AFC}"/>
              </a:ext>
            </a:extLst>
          </p:cNvPr>
          <p:cNvSpPr>
            <a:spLocks noGrp="1"/>
          </p:cNvSpPr>
          <p:nvPr>
            <p:ph idx="1"/>
          </p:nvPr>
        </p:nvSpPr>
        <p:spPr>
          <a:xfrm>
            <a:off x="319596" y="1789722"/>
            <a:ext cx="2979734" cy="3880773"/>
          </a:xfrm>
        </p:spPr>
        <p:txBody>
          <a:bodyPr>
            <a:normAutofit/>
          </a:bodyPr>
          <a:lstStyle/>
          <a:p>
            <a:r>
              <a:rPr lang="en-GB" sz="2400" dirty="0">
                <a:solidFill>
                  <a:srgbClr val="002060"/>
                </a:solidFill>
                <a:latin typeface="Calibri" panose="020F0502020204030204" pitchFamily="34" charset="0"/>
                <a:cs typeface="Calibri" panose="020F0502020204030204" pitchFamily="34" charset="0"/>
              </a:rPr>
              <a:t>An example of what a 7Cs SEND support plan may look like for your child. </a:t>
            </a:r>
          </a:p>
        </p:txBody>
      </p:sp>
      <p:pic>
        <p:nvPicPr>
          <p:cNvPr id="5" name="Picture 2">
            <a:hlinkClick r:id="rId3" action="ppaction://hlinksldjump"/>
            <a:extLst>
              <a:ext uri="{FF2B5EF4-FFF2-40B4-BE49-F238E27FC236}">
                <a16:creationId xmlns:a16="http://schemas.microsoft.com/office/drawing/2014/main" id="{330A316C-7F97-430B-8802-E735FAF437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D961142-CA56-4A5B-B04C-0F13FD6A2149}"/>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spTree>
    <p:extLst>
      <p:ext uri="{BB962C8B-B14F-4D97-AF65-F5344CB8AC3E}">
        <p14:creationId xmlns:p14="http://schemas.microsoft.com/office/powerpoint/2010/main" val="1483318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BC0E13-182F-4ACC-830B-45F8672CA8A5}"/>
              </a:ext>
            </a:extLst>
          </p:cNvPr>
          <p:cNvPicPr>
            <a:picLocks noChangeAspect="1"/>
          </p:cNvPicPr>
          <p:nvPr/>
        </p:nvPicPr>
        <p:blipFill rotWithShape="1">
          <a:blip r:embed="rId2"/>
          <a:srcRect l="14126" t="20324" r="15097" b="20000"/>
          <a:stretch/>
        </p:blipFill>
        <p:spPr>
          <a:xfrm>
            <a:off x="399859" y="751042"/>
            <a:ext cx="7111012" cy="4092606"/>
          </a:xfrm>
          <a:prstGeom prst="rect">
            <a:avLst/>
          </a:prstGeom>
        </p:spPr>
      </p:pic>
      <p:pic>
        <p:nvPicPr>
          <p:cNvPr id="3" name="Picture 2">
            <a:extLst>
              <a:ext uri="{FF2B5EF4-FFF2-40B4-BE49-F238E27FC236}">
                <a16:creationId xmlns:a16="http://schemas.microsoft.com/office/drawing/2014/main" id="{BAF662DC-519C-4C2B-BB19-6C0D8FBB662D}"/>
              </a:ext>
            </a:extLst>
          </p:cNvPr>
          <p:cNvPicPr>
            <a:picLocks noChangeAspect="1"/>
          </p:cNvPicPr>
          <p:nvPr/>
        </p:nvPicPr>
        <p:blipFill rotWithShape="1">
          <a:blip r:embed="rId3"/>
          <a:srcRect l="18495" t="17864" r="18883" b="9902"/>
          <a:stretch/>
        </p:blipFill>
        <p:spPr>
          <a:xfrm>
            <a:off x="5466801" y="2562234"/>
            <a:ext cx="6325340" cy="4104116"/>
          </a:xfrm>
          <a:prstGeom prst="rect">
            <a:avLst/>
          </a:prstGeom>
        </p:spPr>
      </p:pic>
      <p:sp>
        <p:nvSpPr>
          <p:cNvPr id="5" name="TextBox 4">
            <a:extLst>
              <a:ext uri="{FF2B5EF4-FFF2-40B4-BE49-F238E27FC236}">
                <a16:creationId xmlns:a16="http://schemas.microsoft.com/office/drawing/2014/main" id="{54EDDE4F-CACE-43E0-85EC-A48D10777F13}"/>
              </a:ext>
            </a:extLst>
          </p:cNvPr>
          <p:cNvSpPr txBox="1"/>
          <p:nvPr/>
        </p:nvSpPr>
        <p:spPr>
          <a:xfrm>
            <a:off x="7741001" y="363984"/>
            <a:ext cx="3471169" cy="1938992"/>
          </a:xfrm>
          <a:prstGeom prst="rect">
            <a:avLst/>
          </a:prstGeom>
          <a:noFill/>
        </p:spPr>
        <p:txBody>
          <a:bodyPr wrap="square" rtlCol="0">
            <a:spAutoFit/>
          </a:bodyPr>
          <a:lstStyle/>
          <a:p>
            <a:r>
              <a:rPr lang="en-GB" sz="2000" dirty="0">
                <a:solidFill>
                  <a:srgbClr val="002060"/>
                </a:solidFill>
                <a:latin typeface="Calibri" panose="020F0502020204030204" pitchFamily="34" charset="0"/>
                <a:cs typeface="Calibri" panose="020F0502020204030204" pitchFamily="34" charset="0"/>
              </a:rPr>
              <a:t>An integral part of the assess, plan, do, review process is gathering pupil voice and parent views so that we can all work together to plan for the needs of your child.</a:t>
            </a:r>
          </a:p>
        </p:txBody>
      </p:sp>
      <p:sp>
        <p:nvSpPr>
          <p:cNvPr id="6" name="TextBox 5">
            <a:extLst>
              <a:ext uri="{FF2B5EF4-FFF2-40B4-BE49-F238E27FC236}">
                <a16:creationId xmlns:a16="http://schemas.microsoft.com/office/drawing/2014/main" id="{062F2BB3-8942-41F7-894C-104A2BD71266}"/>
              </a:ext>
            </a:extLst>
          </p:cNvPr>
          <p:cNvSpPr txBox="1"/>
          <p:nvPr/>
        </p:nvSpPr>
        <p:spPr>
          <a:xfrm>
            <a:off x="1185531" y="4845195"/>
            <a:ext cx="2996214" cy="1938992"/>
          </a:xfrm>
          <a:prstGeom prst="rect">
            <a:avLst/>
          </a:prstGeom>
          <a:noFill/>
        </p:spPr>
        <p:txBody>
          <a:bodyPr wrap="square" rtlCol="0">
            <a:spAutoFit/>
          </a:bodyPr>
          <a:lstStyle/>
          <a:p>
            <a:r>
              <a:rPr lang="en-GB" sz="2000" dirty="0">
                <a:solidFill>
                  <a:srgbClr val="002060"/>
                </a:solidFill>
                <a:latin typeface="Calibri" panose="020F0502020204030204" pitchFamily="34" charset="0"/>
                <a:cs typeface="Calibri" panose="020F0502020204030204" pitchFamily="34" charset="0"/>
              </a:rPr>
              <a:t>Plans are updated termly and you will be invited to attend a review meeting with the teacher and your child at the end of each term. </a:t>
            </a:r>
          </a:p>
        </p:txBody>
      </p:sp>
      <p:pic>
        <p:nvPicPr>
          <p:cNvPr id="7" name="Picture 2">
            <a:hlinkClick r:id="rId4" action="ppaction://hlinksldjump"/>
            <a:extLst>
              <a:ext uri="{FF2B5EF4-FFF2-40B4-BE49-F238E27FC236}">
                <a16:creationId xmlns:a16="http://schemas.microsoft.com/office/drawing/2014/main" id="{CCEB3332-D000-4D35-8582-FF6D195085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793" y="106488"/>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215E471-18DC-479F-9B5C-6C58210EBE4B}"/>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spTree>
    <p:extLst>
      <p:ext uri="{BB962C8B-B14F-4D97-AF65-F5344CB8AC3E}">
        <p14:creationId xmlns:p14="http://schemas.microsoft.com/office/powerpoint/2010/main" val="1169824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DE35AB-91F1-8BA1-1689-68AAA7ED06BF}"/>
              </a:ext>
            </a:extLst>
          </p:cNvPr>
          <p:cNvSpPr>
            <a:spLocks noGrp="1"/>
          </p:cNvSpPr>
          <p:nvPr>
            <p:ph type="title"/>
          </p:nvPr>
        </p:nvSpPr>
        <p:spPr>
          <a:xfrm>
            <a:off x="692908" y="565903"/>
            <a:ext cx="8878406" cy="1627932"/>
          </a:xfrm>
        </p:spPr>
        <p:txBody>
          <a:bodyPr>
            <a:normAutofit/>
          </a:bodyPr>
          <a:lstStyle/>
          <a:p>
            <a:pPr algn="ctr"/>
            <a:r>
              <a:rPr lang="en-GB" sz="2800" b="1" dirty="0">
                <a:solidFill>
                  <a:srgbClr val="0070C0"/>
                </a:solidFill>
              </a:rPr>
              <a:t>How will parents be consulted and involved in arrangements for children with special educational needs?</a:t>
            </a:r>
          </a:p>
        </p:txBody>
      </p:sp>
      <p:pic>
        <p:nvPicPr>
          <p:cNvPr id="9" name="Picture 2">
            <a:hlinkClick r:id="rId3" action="ppaction://hlinksldjump"/>
            <a:extLst>
              <a:ext uri="{FF2B5EF4-FFF2-40B4-BE49-F238E27FC236}">
                <a16:creationId xmlns:a16="http://schemas.microsoft.com/office/drawing/2014/main" id="{DC3A1BA7-4945-699C-E96A-4E46250F0F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CAEABE5-1427-6E76-04F9-C5AA2824F6C6}"/>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11" name="Picture 10">
            <a:extLst>
              <a:ext uri="{FF2B5EF4-FFF2-40B4-BE49-F238E27FC236}">
                <a16:creationId xmlns:a16="http://schemas.microsoft.com/office/drawing/2014/main" id="{3E2A0ADB-3823-8646-DC99-D85B2B70DBCE}"/>
              </a:ext>
            </a:extLst>
          </p:cNvPr>
          <p:cNvPicPr>
            <a:picLocks noChangeAspect="1"/>
          </p:cNvPicPr>
          <p:nvPr/>
        </p:nvPicPr>
        <p:blipFill>
          <a:blip r:embed="rId5"/>
          <a:stretch>
            <a:fillRect/>
          </a:stretch>
        </p:blipFill>
        <p:spPr>
          <a:xfrm>
            <a:off x="10411962" y="106488"/>
            <a:ext cx="1643964" cy="611879"/>
          </a:xfrm>
          <a:prstGeom prst="rect">
            <a:avLst/>
          </a:prstGeom>
        </p:spPr>
      </p:pic>
      <p:sp>
        <p:nvSpPr>
          <p:cNvPr id="3" name="Rectangle 2">
            <a:extLst>
              <a:ext uri="{FF2B5EF4-FFF2-40B4-BE49-F238E27FC236}">
                <a16:creationId xmlns:a16="http://schemas.microsoft.com/office/drawing/2014/main" id="{94351CDC-C215-46BF-BDDB-368A756C3AB7}"/>
              </a:ext>
            </a:extLst>
          </p:cNvPr>
          <p:cNvSpPr/>
          <p:nvPr/>
        </p:nvSpPr>
        <p:spPr>
          <a:xfrm>
            <a:off x="263081" y="2032447"/>
            <a:ext cx="9356780" cy="5078313"/>
          </a:xfrm>
          <a:prstGeom prst="rect">
            <a:avLst/>
          </a:prstGeom>
        </p:spPr>
        <p:txBody>
          <a:bodyPr wrap="square">
            <a:spAutoFit/>
          </a:bodyPr>
          <a:lstStyle/>
          <a:p>
            <a:r>
              <a:rPr lang="en-GB" b="1" dirty="0">
                <a:solidFill>
                  <a:srgbClr val="0070C0"/>
                </a:solidFill>
                <a:latin typeface="Calibri" panose="020F0502020204030204" pitchFamily="34" charset="0"/>
                <a:cs typeface="Calibri" panose="020F0502020204030204" pitchFamily="34" charset="0"/>
              </a:rPr>
              <a:t>We value working with families and listening to parent and child views.  This is how we collect your views:</a:t>
            </a:r>
          </a:p>
          <a:p>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a:solidFill>
                  <a:srgbClr val="002060"/>
                </a:solidFill>
                <a:latin typeface="Calibri" panose="020F0502020204030204" pitchFamily="34" charset="0"/>
                <a:cs typeface="Calibri" panose="020F0502020204030204" pitchFamily="34" charset="0"/>
              </a:rPr>
              <a:t>Termly Parent/ Teacher / Pupil SEN meeting, </a:t>
            </a:r>
            <a:r>
              <a:rPr lang="en-GB" dirty="0">
                <a:solidFill>
                  <a:srgbClr val="002060"/>
                </a:solidFill>
                <a:latin typeface="Calibri" panose="020F0502020204030204" pitchFamily="34" charset="0"/>
                <a:cs typeface="Calibri" panose="020F0502020204030204" pitchFamily="34" charset="0"/>
              </a:rPr>
              <a:t>where together you review SEN provision and children’s SEN Support Plans every term. This is in addition to two Parent Teacher meetings.</a:t>
            </a:r>
          </a:p>
          <a:p>
            <a:r>
              <a:rPr lang="en-GB" dirty="0">
                <a:solidFill>
                  <a:srgbClr val="002060"/>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Parent Surveys are sent to parents every term with SEND forming part of the survey.</a:t>
            </a:r>
          </a:p>
          <a:p>
            <a:pPr marL="285750" indent="-285750">
              <a:buFont typeface="Arial" panose="020B0604020202020204" pitchFamily="34" charset="0"/>
              <a:buChar char="•"/>
            </a:pPr>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Children’s class teachers and the SENDCO are available before school on the playground on a </a:t>
            </a:r>
            <a:r>
              <a:rPr lang="en-GB" b="1" dirty="0">
                <a:solidFill>
                  <a:srgbClr val="002060"/>
                </a:solidFill>
                <a:latin typeface="Calibri" panose="020F0502020204030204" pitchFamily="34" charset="0"/>
                <a:cs typeface="Calibri" panose="020F0502020204030204" pitchFamily="34" charset="0"/>
              </a:rPr>
              <a:t>day-to-day</a:t>
            </a:r>
            <a:r>
              <a:rPr lang="en-GB" dirty="0">
                <a:solidFill>
                  <a:srgbClr val="002060"/>
                </a:solidFill>
                <a:latin typeface="Calibri" panose="020F0502020204030204" pitchFamily="34" charset="0"/>
                <a:cs typeface="Calibri" panose="020F0502020204030204" pitchFamily="34" charset="0"/>
              </a:rPr>
              <a:t> basis for </a:t>
            </a:r>
            <a:r>
              <a:rPr lang="en-GB" b="1" dirty="0">
                <a:solidFill>
                  <a:srgbClr val="002060"/>
                </a:solidFill>
                <a:latin typeface="Calibri" panose="020F0502020204030204" pitchFamily="34" charset="0"/>
                <a:cs typeface="Calibri" panose="020F0502020204030204" pitchFamily="34" charset="0"/>
              </a:rPr>
              <a:t>face-to-face conversations </a:t>
            </a:r>
            <a:r>
              <a:rPr lang="en-GB" dirty="0">
                <a:solidFill>
                  <a:srgbClr val="002060"/>
                </a:solidFill>
                <a:latin typeface="Calibri" panose="020F0502020204030204" pitchFamily="34" charset="0"/>
                <a:cs typeface="Calibri" panose="020F0502020204030204" pitchFamily="34" charset="0"/>
              </a:rPr>
              <a:t>(8:40-8:50am) and there are always two members of staff on the gate at drop off and pick up times. </a:t>
            </a:r>
          </a:p>
          <a:p>
            <a:pPr marL="285750" indent="-285750">
              <a:buFont typeface="Arial" panose="020B0604020202020204" pitchFamily="34" charset="0"/>
              <a:buChar char="•"/>
            </a:pPr>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You are welcome to arrange a longer conversation by </a:t>
            </a:r>
            <a:r>
              <a:rPr lang="en-GB" b="1" dirty="0">
                <a:solidFill>
                  <a:srgbClr val="002060"/>
                </a:solidFill>
                <a:latin typeface="Calibri" panose="020F0502020204030204" pitchFamily="34" charset="0"/>
                <a:cs typeface="Calibri" panose="020F0502020204030204" pitchFamily="34" charset="0"/>
              </a:rPr>
              <a:t>emailing the class teacher, SENDCO or School Office. </a:t>
            </a:r>
          </a:p>
          <a:p>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The </a:t>
            </a:r>
            <a:r>
              <a:rPr lang="en-GB" b="1" dirty="0">
                <a:solidFill>
                  <a:srgbClr val="002060"/>
                </a:solidFill>
                <a:latin typeface="Calibri" panose="020F0502020204030204" pitchFamily="34" charset="0"/>
                <a:cs typeface="Calibri" panose="020F0502020204030204" pitchFamily="34" charset="0"/>
              </a:rPr>
              <a:t>School Office contact details </a:t>
            </a:r>
            <a:r>
              <a:rPr lang="en-GB" dirty="0">
                <a:solidFill>
                  <a:srgbClr val="002060"/>
                </a:solidFill>
                <a:latin typeface="Calibri" panose="020F0502020204030204" pitchFamily="34" charset="0"/>
                <a:cs typeface="Calibri" panose="020F0502020204030204" pitchFamily="34" charset="0"/>
              </a:rPr>
              <a:t>are: </a:t>
            </a:r>
            <a:r>
              <a:rPr lang="en-GB" dirty="0">
                <a:solidFill>
                  <a:srgbClr val="002060"/>
                </a:solidFill>
                <a:latin typeface="Calibri" panose="020F0502020204030204" pitchFamily="34" charset="0"/>
                <a:cs typeface="Calibri" panose="020F0502020204030204" pitchFamily="34" charset="0"/>
                <a:sym typeface="Wingdings" panose="05000000000000000000" pitchFamily="2" charset="2"/>
              </a:rPr>
              <a:t> </a:t>
            </a:r>
            <a:r>
              <a:rPr lang="en-GB" dirty="0">
                <a:solidFill>
                  <a:srgbClr val="002060"/>
                </a:solidFill>
                <a:latin typeface="Calibri" panose="020F0502020204030204" pitchFamily="34" charset="0"/>
                <a:cs typeface="Calibri" panose="020F0502020204030204" pitchFamily="34" charset="0"/>
              </a:rPr>
              <a:t>Telephone: </a:t>
            </a:r>
            <a:r>
              <a:rPr lang="en-GB" dirty="0">
                <a:solidFill>
                  <a:srgbClr val="00B0F0"/>
                </a:solidFill>
                <a:latin typeface="Calibri" panose="020F0502020204030204" pitchFamily="34" charset="0"/>
                <a:cs typeface="Calibri" panose="020F0502020204030204" pitchFamily="34" charset="0"/>
              </a:rPr>
              <a:t>01508 530459                                         </a:t>
            </a:r>
            <a:r>
              <a:rPr lang="en-GB" dirty="0">
                <a:solidFill>
                  <a:srgbClr val="002060"/>
                </a:solidFill>
                <a:latin typeface="Calibri" panose="020F0502020204030204" pitchFamily="34" charset="0"/>
                <a:cs typeface="Calibri" panose="020F0502020204030204" pitchFamily="34" charset="0"/>
              </a:rPr>
              <a:t>Email: </a:t>
            </a:r>
            <a:r>
              <a:rPr lang="en-GB" dirty="0" err="1">
                <a:solidFill>
                  <a:srgbClr val="00B0F0"/>
                </a:solidFill>
                <a:latin typeface="Calibri" panose="020F0502020204030204" pitchFamily="34" charset="0"/>
                <a:cs typeface="Calibri" panose="020F0502020204030204" pitchFamily="34" charset="0"/>
                <a:hlinkClick r:id="rId6"/>
              </a:rPr>
              <a:t>office@stmarys.stbenets</a:t>
            </a:r>
            <a:r>
              <a:rPr lang="en-GB" dirty="0">
                <a:solidFill>
                  <a:srgbClr val="00B0F0"/>
                </a:solidFill>
                <a:latin typeface="Calibri" panose="020F0502020204030204" pitchFamily="34" charset="0"/>
                <a:cs typeface="Calibri" panose="020F0502020204030204" pitchFamily="34" charset="0"/>
                <a:hlinkClick r:id="rId7"/>
              </a:rPr>
              <a:t> .org</a:t>
            </a:r>
            <a:r>
              <a:rPr lang="en-GB" dirty="0">
                <a:solidFill>
                  <a:srgbClr val="00B0F0"/>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n-GB"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01DD4FF-FCB9-4BE2-9453-9E6292F4F755}"/>
              </a:ext>
            </a:extLst>
          </p:cNvPr>
          <p:cNvPicPr>
            <a:picLocks noChangeAspect="1"/>
          </p:cNvPicPr>
          <p:nvPr/>
        </p:nvPicPr>
        <p:blipFill>
          <a:blip r:embed="rId8"/>
          <a:stretch>
            <a:fillRect/>
          </a:stretch>
        </p:blipFill>
        <p:spPr>
          <a:xfrm>
            <a:off x="10093776" y="4384787"/>
            <a:ext cx="1962150" cy="1371600"/>
          </a:xfrm>
          <a:prstGeom prst="rect">
            <a:avLst/>
          </a:prstGeom>
        </p:spPr>
      </p:pic>
      <p:pic>
        <p:nvPicPr>
          <p:cNvPr id="3074" name="Picture 2" descr="Parent-Teacher Interview English | EnglishClub">
            <a:extLst>
              <a:ext uri="{FF2B5EF4-FFF2-40B4-BE49-F238E27FC236}">
                <a16:creationId xmlns:a16="http://schemas.microsoft.com/office/drawing/2014/main" id="{920A6600-1AFE-4B12-B338-1BABD456B8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71055" y="1675788"/>
            <a:ext cx="1757864" cy="1904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811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3" action="ppaction://hlinksldjump"/>
            <a:extLst>
              <a:ext uri="{FF2B5EF4-FFF2-40B4-BE49-F238E27FC236}">
                <a16:creationId xmlns:a16="http://schemas.microsoft.com/office/drawing/2014/main" id="{6B58C9FE-DAA2-8592-ABC8-7E04D6B7DF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4D5BF2F-4CD3-154D-B9C2-3E315F11E08A}"/>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6" name="Picture 5">
            <a:extLst>
              <a:ext uri="{FF2B5EF4-FFF2-40B4-BE49-F238E27FC236}">
                <a16:creationId xmlns:a16="http://schemas.microsoft.com/office/drawing/2014/main" id="{CB0B5136-88F1-F116-FCD0-F6A9C95C1274}"/>
              </a:ext>
            </a:extLst>
          </p:cNvPr>
          <p:cNvPicPr>
            <a:picLocks noChangeAspect="1"/>
          </p:cNvPicPr>
          <p:nvPr/>
        </p:nvPicPr>
        <p:blipFill>
          <a:blip r:embed="rId5"/>
          <a:stretch>
            <a:fillRect/>
          </a:stretch>
        </p:blipFill>
        <p:spPr>
          <a:xfrm>
            <a:off x="10411962" y="106488"/>
            <a:ext cx="1643964" cy="611879"/>
          </a:xfrm>
          <a:prstGeom prst="rect">
            <a:avLst/>
          </a:prstGeom>
        </p:spPr>
      </p:pic>
      <p:sp>
        <p:nvSpPr>
          <p:cNvPr id="7" name="TextBox 6">
            <a:extLst>
              <a:ext uri="{FF2B5EF4-FFF2-40B4-BE49-F238E27FC236}">
                <a16:creationId xmlns:a16="http://schemas.microsoft.com/office/drawing/2014/main" id="{94C21512-643A-9D13-1FCC-299AA8AE38A4}"/>
              </a:ext>
            </a:extLst>
          </p:cNvPr>
          <p:cNvSpPr txBox="1"/>
          <p:nvPr/>
        </p:nvSpPr>
        <p:spPr>
          <a:xfrm>
            <a:off x="1057517" y="476381"/>
            <a:ext cx="9531727" cy="584775"/>
          </a:xfrm>
          <a:prstGeom prst="rect">
            <a:avLst/>
          </a:prstGeom>
          <a:noFill/>
        </p:spPr>
        <p:txBody>
          <a:bodyPr wrap="square" rtlCol="0">
            <a:spAutoFit/>
          </a:bodyPr>
          <a:lstStyle/>
          <a:p>
            <a:r>
              <a:rPr lang="en-GB" sz="3200" b="1" dirty="0">
                <a:solidFill>
                  <a:srgbClr val="002060"/>
                </a:solidFill>
                <a:latin typeface="Calibri" panose="020F0502020204030204" pitchFamily="34" charset="0"/>
                <a:cs typeface="Calibri" panose="020F0502020204030204" pitchFamily="34" charset="0"/>
              </a:rPr>
              <a:t>What additional support is available to pupils?</a:t>
            </a:r>
          </a:p>
        </p:txBody>
      </p:sp>
      <p:sp>
        <p:nvSpPr>
          <p:cNvPr id="2" name="Rectangle 1">
            <a:extLst>
              <a:ext uri="{FF2B5EF4-FFF2-40B4-BE49-F238E27FC236}">
                <a16:creationId xmlns:a16="http://schemas.microsoft.com/office/drawing/2014/main" id="{9F762229-B08E-4B5D-B5A0-9AF409F7E37F}"/>
              </a:ext>
            </a:extLst>
          </p:cNvPr>
          <p:cNvSpPr/>
          <p:nvPr/>
        </p:nvSpPr>
        <p:spPr>
          <a:xfrm>
            <a:off x="366247" y="1921131"/>
            <a:ext cx="10045715" cy="830997"/>
          </a:xfrm>
          <a:prstGeom prst="rect">
            <a:avLst/>
          </a:prstGeom>
        </p:spPr>
        <p:txBody>
          <a:bodyPr wrap="square">
            <a:spAutoFit/>
          </a:bodyPr>
          <a:lstStyle/>
          <a:p>
            <a:pPr marL="285750" indent="-28575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endParaRPr lang="en-GB" sz="2400" dirty="0">
              <a:solidFill>
                <a:srgbClr val="002060"/>
              </a:solidFill>
              <a:latin typeface="Calibri" panose="020F0502020204030204" pitchFamily="34" charset="0"/>
              <a:cs typeface="Calibri" panose="020F0502020204030204" pitchFamily="34" charset="0"/>
            </a:endParaRPr>
          </a:p>
        </p:txBody>
      </p:sp>
      <p:graphicFrame>
        <p:nvGraphicFramePr>
          <p:cNvPr id="12" name="Diagram 11">
            <a:extLst>
              <a:ext uri="{FF2B5EF4-FFF2-40B4-BE49-F238E27FC236}">
                <a16:creationId xmlns:a16="http://schemas.microsoft.com/office/drawing/2014/main" id="{A79A8DAF-48B5-4C66-A263-3F0320D293B1}"/>
              </a:ext>
            </a:extLst>
          </p:cNvPr>
          <p:cNvGraphicFramePr/>
          <p:nvPr>
            <p:extLst>
              <p:ext uri="{D42A27DB-BD31-4B8C-83A1-F6EECF244321}">
                <p14:modId xmlns:p14="http://schemas.microsoft.com/office/powerpoint/2010/main" val="1709811601"/>
              </p:ext>
            </p:extLst>
          </p:nvPr>
        </p:nvGraphicFramePr>
        <p:xfrm>
          <a:off x="7893730" y="1950388"/>
          <a:ext cx="3833672" cy="282579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7">
            <a:extLst>
              <a:ext uri="{FF2B5EF4-FFF2-40B4-BE49-F238E27FC236}">
                <a16:creationId xmlns:a16="http://schemas.microsoft.com/office/drawing/2014/main" id="{65A3CC16-8E0F-43B0-A37C-4576728DD4AD}"/>
              </a:ext>
            </a:extLst>
          </p:cNvPr>
          <p:cNvSpPr/>
          <p:nvPr/>
        </p:nvSpPr>
        <p:spPr>
          <a:xfrm>
            <a:off x="719837" y="1243254"/>
            <a:ext cx="7314529" cy="4093428"/>
          </a:xfrm>
          <a:prstGeom prst="rect">
            <a:avLst/>
          </a:prstGeom>
        </p:spPr>
        <p:txBody>
          <a:bodyPr wrap="square">
            <a:spAutoFit/>
          </a:bodyPr>
          <a:lstStyle/>
          <a:p>
            <a:pPr marL="285750" indent="-285750">
              <a:buFont typeface="Arial" panose="020B0604020202020204" pitchFamily="34" charset="0"/>
              <a:buChar char="•"/>
            </a:pPr>
            <a:r>
              <a:rPr lang="en-GB" sz="2000" b="1" dirty="0">
                <a:solidFill>
                  <a:srgbClr val="002060"/>
                </a:solidFill>
                <a:latin typeface="Calibri" panose="020F0502020204030204" pitchFamily="34" charset="0"/>
                <a:cs typeface="Calibri" panose="020F0502020204030204" pitchFamily="34" charset="0"/>
              </a:rPr>
              <a:t>Support: </a:t>
            </a:r>
            <a:r>
              <a:rPr lang="en-GB" sz="2000" dirty="0">
                <a:solidFill>
                  <a:srgbClr val="002060"/>
                </a:solidFill>
                <a:latin typeface="Calibri" panose="020F0502020204030204" pitchFamily="34" charset="0"/>
                <a:cs typeface="Calibri" panose="020F0502020204030204" pitchFamily="34" charset="0"/>
              </a:rPr>
              <a:t>Talk partners, modelled language skills, implicit made explicit, specific responsibilities.</a:t>
            </a:r>
          </a:p>
          <a:p>
            <a:pPr marL="285750" indent="-285750">
              <a:buFont typeface="Arial" panose="020B0604020202020204" pitchFamily="34" charset="0"/>
              <a:buChar char="•"/>
            </a:pPr>
            <a:endParaRPr lang="en-GB" sz="20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b="1" dirty="0">
                <a:solidFill>
                  <a:srgbClr val="002060"/>
                </a:solidFill>
                <a:latin typeface="Calibri" panose="020F0502020204030204" pitchFamily="34" charset="0"/>
                <a:cs typeface="Calibri" panose="020F0502020204030204" pitchFamily="34" charset="0"/>
              </a:rPr>
              <a:t>Therapies and interventions: </a:t>
            </a:r>
            <a:r>
              <a:rPr lang="en-GB" sz="2000" dirty="0">
                <a:solidFill>
                  <a:srgbClr val="002060"/>
                </a:solidFill>
                <a:latin typeface="Calibri" panose="020F0502020204030204" pitchFamily="34" charset="0"/>
                <a:cs typeface="Calibri" panose="020F0502020204030204" pitchFamily="34" charset="0"/>
              </a:rPr>
              <a:t>Speech and Language therapy, specific learning interventions, SEMH support.</a:t>
            </a:r>
          </a:p>
          <a:p>
            <a:pPr marL="285750" indent="-285750">
              <a:buFont typeface="Arial" panose="020B0604020202020204" pitchFamily="34" charset="0"/>
              <a:buChar char="•"/>
            </a:pPr>
            <a:endParaRPr lang="en-GB" sz="20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b="1" dirty="0">
                <a:solidFill>
                  <a:srgbClr val="002060"/>
                </a:solidFill>
                <a:latin typeface="Calibri" panose="020F0502020204030204" pitchFamily="34" charset="0"/>
                <a:cs typeface="Calibri" panose="020F0502020204030204" pitchFamily="34" charset="0"/>
              </a:rPr>
              <a:t>Specialist equipment: </a:t>
            </a:r>
            <a:r>
              <a:rPr lang="en-GB" sz="2000" dirty="0">
                <a:solidFill>
                  <a:srgbClr val="002060"/>
                </a:solidFill>
                <a:latin typeface="Calibri" panose="020F0502020204030204" pitchFamily="34" charset="0"/>
                <a:cs typeface="Calibri" panose="020F0502020204030204" pitchFamily="34" charset="0"/>
              </a:rPr>
              <a:t>sensory aids (e.g. noise cancelling headphones), chew bracelets, assistive technology such as touch typing key boards.</a:t>
            </a:r>
          </a:p>
          <a:p>
            <a:pPr marL="285750" indent="-285750">
              <a:buFont typeface="Arial" panose="020B0604020202020204" pitchFamily="34" charset="0"/>
              <a:buChar char="•"/>
            </a:pPr>
            <a:endParaRPr lang="en-GB" sz="20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b="1" dirty="0">
                <a:solidFill>
                  <a:srgbClr val="002060"/>
                </a:solidFill>
                <a:latin typeface="Calibri" panose="020F0502020204030204" pitchFamily="34" charset="0"/>
                <a:cs typeface="Calibri" panose="020F0502020204030204" pitchFamily="34" charset="0"/>
              </a:rPr>
              <a:t>Physical environment: </a:t>
            </a:r>
            <a:r>
              <a:rPr lang="en-GB" sz="2000" dirty="0">
                <a:solidFill>
                  <a:srgbClr val="002060"/>
                </a:solidFill>
                <a:latin typeface="Calibri" panose="020F0502020204030204" pitchFamily="34" charset="0"/>
                <a:cs typeface="Calibri" panose="020F0502020204030204" pitchFamily="34" charset="0"/>
              </a:rPr>
              <a:t>quiet areas to minimise environmental distractions, The Temple break and lunch time nurture space, personalised learning space with a smaller class size.</a:t>
            </a:r>
            <a:endParaRPr lang="en-GB" sz="2400" dirty="0">
              <a:solidFill>
                <a:srgbClr val="00206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34B3BA3-1E50-4A69-A512-D9B120A85A6F}"/>
              </a:ext>
            </a:extLst>
          </p:cNvPr>
          <p:cNvSpPr txBox="1"/>
          <p:nvPr/>
        </p:nvSpPr>
        <p:spPr>
          <a:xfrm>
            <a:off x="719837" y="5722171"/>
            <a:ext cx="8433786" cy="1292662"/>
          </a:xfrm>
          <a:prstGeom prst="rect">
            <a:avLst/>
          </a:prstGeom>
          <a:noFill/>
        </p:spPr>
        <p:txBody>
          <a:bodyPr wrap="square" rtlCol="0">
            <a:spAutoFit/>
          </a:bodyPr>
          <a:lstStyle/>
          <a:p>
            <a:r>
              <a:rPr lang="en-GB" sz="2000" i="1" dirty="0">
                <a:solidFill>
                  <a:srgbClr val="002060"/>
                </a:solidFill>
                <a:latin typeface="Calibri" panose="020F0502020204030204" pitchFamily="34" charset="0"/>
                <a:cs typeface="Calibri" panose="020F0502020204030204" pitchFamily="34" charset="0"/>
              </a:rPr>
              <a:t>Click on </a:t>
            </a:r>
            <a:r>
              <a:rPr lang="en-GB" sz="2000" i="1" dirty="0">
                <a:solidFill>
                  <a:srgbClr val="002060"/>
                </a:solidFill>
                <a:latin typeface="Calibri" panose="020F0502020204030204" pitchFamily="34" charset="0"/>
                <a:cs typeface="Calibri" panose="020F0502020204030204" pitchFamily="34" charset="0"/>
                <a:hlinkClick r:id="rId11"/>
              </a:rPr>
              <a:t>here</a:t>
            </a:r>
            <a:r>
              <a:rPr lang="en-GB" sz="2000" i="1" dirty="0">
                <a:solidFill>
                  <a:srgbClr val="002060"/>
                </a:solidFill>
                <a:latin typeface="Calibri" panose="020F0502020204030204" pitchFamily="34" charset="0"/>
                <a:cs typeface="Calibri" panose="020F0502020204030204" pitchFamily="34" charset="0"/>
              </a:rPr>
              <a:t> to view our whole school provision map on our website. Here you will find details of specific support, resources and training to meet the needs of our pupils with SEND.</a:t>
            </a:r>
          </a:p>
          <a:p>
            <a:endParaRPr lang="en-GB" dirty="0">
              <a:solidFill>
                <a:srgbClr val="002060"/>
              </a:solidFill>
            </a:endParaRPr>
          </a:p>
        </p:txBody>
      </p:sp>
    </p:spTree>
    <p:extLst>
      <p:ext uri="{BB962C8B-B14F-4D97-AF65-F5344CB8AC3E}">
        <p14:creationId xmlns:p14="http://schemas.microsoft.com/office/powerpoint/2010/main" val="664431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3" action="ppaction://hlinksldjump"/>
            <a:extLst>
              <a:ext uri="{FF2B5EF4-FFF2-40B4-BE49-F238E27FC236}">
                <a16:creationId xmlns:a16="http://schemas.microsoft.com/office/drawing/2014/main" id="{6B58C9FE-DAA2-8592-ABC8-7E04D6B7DF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4D5BF2F-4CD3-154D-B9C2-3E315F11E08A}"/>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6" name="Picture 5">
            <a:extLst>
              <a:ext uri="{FF2B5EF4-FFF2-40B4-BE49-F238E27FC236}">
                <a16:creationId xmlns:a16="http://schemas.microsoft.com/office/drawing/2014/main" id="{CB0B5136-88F1-F116-FCD0-F6A9C95C1274}"/>
              </a:ext>
            </a:extLst>
          </p:cNvPr>
          <p:cNvPicPr>
            <a:picLocks noChangeAspect="1"/>
          </p:cNvPicPr>
          <p:nvPr/>
        </p:nvPicPr>
        <p:blipFill>
          <a:blip r:embed="rId5"/>
          <a:stretch>
            <a:fillRect/>
          </a:stretch>
        </p:blipFill>
        <p:spPr>
          <a:xfrm>
            <a:off x="10411962" y="106488"/>
            <a:ext cx="1643964" cy="611879"/>
          </a:xfrm>
          <a:prstGeom prst="rect">
            <a:avLst/>
          </a:prstGeom>
        </p:spPr>
      </p:pic>
      <p:sp>
        <p:nvSpPr>
          <p:cNvPr id="7" name="TextBox 6">
            <a:extLst>
              <a:ext uri="{FF2B5EF4-FFF2-40B4-BE49-F238E27FC236}">
                <a16:creationId xmlns:a16="http://schemas.microsoft.com/office/drawing/2014/main" id="{94C21512-643A-9D13-1FCC-299AA8AE38A4}"/>
              </a:ext>
            </a:extLst>
          </p:cNvPr>
          <p:cNvSpPr txBox="1"/>
          <p:nvPr/>
        </p:nvSpPr>
        <p:spPr>
          <a:xfrm>
            <a:off x="880235" y="471456"/>
            <a:ext cx="9531727" cy="954107"/>
          </a:xfrm>
          <a:prstGeom prst="rect">
            <a:avLst/>
          </a:prstGeom>
          <a:noFill/>
        </p:spPr>
        <p:txBody>
          <a:bodyPr wrap="square" rtlCol="0">
            <a:spAutoFit/>
          </a:bodyPr>
          <a:lstStyle/>
          <a:p>
            <a:r>
              <a:rPr lang="en-GB" sz="2800" b="1" dirty="0">
                <a:solidFill>
                  <a:schemeClr val="accent1">
                    <a:lumMod val="50000"/>
                  </a:schemeClr>
                </a:solidFill>
                <a:latin typeface="Calibri" panose="020F0502020204030204" pitchFamily="34" charset="0"/>
                <a:cs typeface="Calibri" panose="020F0502020204030204" pitchFamily="34" charset="0"/>
              </a:rPr>
              <a:t>How does St Mary’s adapt the curriculum and learning environment for children with special educational needs?</a:t>
            </a:r>
          </a:p>
        </p:txBody>
      </p:sp>
      <p:sp>
        <p:nvSpPr>
          <p:cNvPr id="2" name="Rectangle 1">
            <a:extLst>
              <a:ext uri="{FF2B5EF4-FFF2-40B4-BE49-F238E27FC236}">
                <a16:creationId xmlns:a16="http://schemas.microsoft.com/office/drawing/2014/main" id="{9F762229-B08E-4B5D-B5A0-9AF409F7E37F}"/>
              </a:ext>
            </a:extLst>
          </p:cNvPr>
          <p:cNvSpPr/>
          <p:nvPr/>
        </p:nvSpPr>
        <p:spPr>
          <a:xfrm>
            <a:off x="366247" y="1921131"/>
            <a:ext cx="10045715" cy="830997"/>
          </a:xfrm>
          <a:prstGeom prst="rect">
            <a:avLst/>
          </a:prstGeom>
        </p:spPr>
        <p:txBody>
          <a:bodyPr wrap="square">
            <a:spAutoFit/>
          </a:bodyPr>
          <a:lstStyle/>
          <a:p>
            <a:pPr marL="285750" indent="-28575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endParaRPr lang="en-GB" sz="2400" dirty="0">
              <a:solidFill>
                <a:srgbClr val="002060"/>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F0A43DF7-3C23-4CAB-8A6D-8E0256729502}"/>
              </a:ext>
            </a:extLst>
          </p:cNvPr>
          <p:cNvSpPr/>
          <p:nvPr/>
        </p:nvSpPr>
        <p:spPr>
          <a:xfrm>
            <a:off x="217316" y="1522297"/>
            <a:ext cx="10045715" cy="5386090"/>
          </a:xfrm>
          <a:prstGeom prst="rect">
            <a:avLst/>
          </a:prstGeom>
        </p:spPr>
        <p:txBody>
          <a:bodyPr wrap="square">
            <a:spAutoFit/>
          </a:bodyPr>
          <a:lstStyle/>
          <a:p>
            <a:pPr marL="285750" indent="-285750">
              <a:buFont typeface="Arial" panose="020B0604020202020204" pitchFamily="34" charset="0"/>
              <a:buChar char="•"/>
            </a:pPr>
            <a:r>
              <a:rPr lang="en-GB" sz="2000" b="1" dirty="0">
                <a:solidFill>
                  <a:srgbClr val="002060"/>
                </a:solidFill>
                <a:latin typeface="Calibri" panose="020F0502020204030204" pitchFamily="34" charset="0"/>
                <a:cs typeface="Calibri" panose="020F0502020204030204" pitchFamily="34" charset="0"/>
              </a:rPr>
              <a:t>Written information is made more accessible </a:t>
            </a:r>
            <a:r>
              <a:rPr lang="en-GB" sz="2000" dirty="0">
                <a:solidFill>
                  <a:srgbClr val="002060"/>
                </a:solidFill>
                <a:latin typeface="Calibri" panose="020F0502020204030204" pitchFamily="34" charset="0"/>
                <a:cs typeface="Calibri" panose="020F0502020204030204" pitchFamily="34" charset="0"/>
              </a:rPr>
              <a:t>through using </a:t>
            </a:r>
            <a:r>
              <a:rPr lang="en-GB" sz="2000" b="1" dirty="0">
                <a:solidFill>
                  <a:srgbClr val="002060"/>
                </a:solidFill>
                <a:latin typeface="Calibri" panose="020F0502020204030204" pitchFamily="34" charset="0"/>
                <a:cs typeface="Calibri" panose="020F0502020204030204" pitchFamily="34" charset="0"/>
              </a:rPr>
              <a:t>larger text</a:t>
            </a:r>
            <a:r>
              <a:rPr lang="en-GB" sz="2000" dirty="0">
                <a:solidFill>
                  <a:srgbClr val="002060"/>
                </a:solidFill>
                <a:latin typeface="Calibri" panose="020F0502020204030204" pitchFamily="34" charset="0"/>
                <a:cs typeface="Calibri" panose="020F0502020204030204" pitchFamily="34" charset="0"/>
              </a:rPr>
              <a:t>, </a:t>
            </a:r>
            <a:r>
              <a:rPr lang="en-GB" sz="2000" b="1" dirty="0">
                <a:solidFill>
                  <a:srgbClr val="002060"/>
                </a:solidFill>
                <a:latin typeface="Calibri" panose="020F0502020204030204" pitchFamily="34" charset="0"/>
                <a:cs typeface="Calibri" panose="020F0502020204030204" pitchFamily="34" charset="0"/>
              </a:rPr>
              <a:t>visual aids </a:t>
            </a:r>
            <a:r>
              <a:rPr lang="en-GB" sz="2000" dirty="0">
                <a:solidFill>
                  <a:srgbClr val="002060"/>
                </a:solidFill>
                <a:latin typeface="Calibri" panose="020F0502020204030204" pitchFamily="34" charset="0"/>
                <a:cs typeface="Calibri" panose="020F0502020204030204" pitchFamily="34" charset="0"/>
              </a:rPr>
              <a:t>and </a:t>
            </a:r>
            <a:r>
              <a:rPr lang="en-GB" sz="2000" b="1" dirty="0">
                <a:solidFill>
                  <a:srgbClr val="002060"/>
                </a:solidFill>
                <a:latin typeface="Calibri" panose="020F0502020204030204" pitchFamily="34" charset="0"/>
                <a:cs typeface="Calibri" panose="020F0502020204030204" pitchFamily="34" charset="0"/>
              </a:rPr>
              <a:t>key vocabulary lists</a:t>
            </a:r>
            <a:r>
              <a:rPr lang="en-GB" sz="2000" dirty="0">
                <a:solidFill>
                  <a:srgbClr val="002060"/>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n-GB" sz="20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cs typeface="Calibri" panose="020F0502020204030204" pitchFamily="34" charset="0"/>
              </a:rPr>
              <a:t>The </a:t>
            </a:r>
            <a:r>
              <a:rPr lang="en-GB" sz="2000" b="1" dirty="0">
                <a:solidFill>
                  <a:srgbClr val="002060"/>
                </a:solidFill>
                <a:latin typeface="Calibri" panose="020F0502020204030204" pitchFamily="34" charset="0"/>
                <a:cs typeface="Calibri" panose="020F0502020204030204" pitchFamily="34" charset="0"/>
              </a:rPr>
              <a:t>curriculum is adapted </a:t>
            </a:r>
            <a:r>
              <a:rPr lang="en-GB" sz="2000" dirty="0">
                <a:solidFill>
                  <a:srgbClr val="002060"/>
                </a:solidFill>
                <a:latin typeface="Calibri" panose="020F0502020204030204" pitchFamily="34" charset="0"/>
                <a:cs typeface="Calibri" panose="020F0502020204030204" pitchFamily="34" charset="0"/>
              </a:rPr>
              <a:t>through changes to classroom organisation including </a:t>
            </a:r>
            <a:r>
              <a:rPr lang="en-GB" sz="2000" b="1" dirty="0">
                <a:solidFill>
                  <a:srgbClr val="002060"/>
                </a:solidFill>
                <a:latin typeface="Calibri" panose="020F0502020204030204" pitchFamily="34" charset="0"/>
                <a:cs typeface="Calibri" panose="020F0502020204030204" pitchFamily="34" charset="0"/>
              </a:rPr>
              <a:t>seating plans</a:t>
            </a:r>
            <a:r>
              <a:rPr lang="en-GB" sz="2000" dirty="0">
                <a:solidFill>
                  <a:srgbClr val="002060"/>
                </a:solidFill>
                <a:latin typeface="Calibri" panose="020F0502020204030204" pitchFamily="34" charset="0"/>
                <a:cs typeface="Calibri" panose="020F0502020204030204" pitchFamily="34" charset="0"/>
              </a:rPr>
              <a:t>, </a:t>
            </a:r>
            <a:r>
              <a:rPr lang="en-GB" sz="2000" b="1" dirty="0">
                <a:solidFill>
                  <a:srgbClr val="002060"/>
                </a:solidFill>
                <a:latin typeface="Calibri" panose="020F0502020204030204" pitchFamily="34" charset="0"/>
                <a:cs typeface="Calibri" panose="020F0502020204030204" pitchFamily="34" charset="0"/>
              </a:rPr>
              <a:t>timetabling</a:t>
            </a:r>
            <a:r>
              <a:rPr lang="en-GB" sz="2000" dirty="0">
                <a:solidFill>
                  <a:srgbClr val="002060"/>
                </a:solidFill>
                <a:latin typeface="Calibri" panose="020F0502020204030204" pitchFamily="34" charset="0"/>
                <a:cs typeface="Calibri" panose="020F0502020204030204" pitchFamily="34" charset="0"/>
              </a:rPr>
              <a:t> ‘catch up groups’ and providing </a:t>
            </a:r>
            <a:r>
              <a:rPr lang="en-GB" sz="2000" b="1" dirty="0">
                <a:solidFill>
                  <a:srgbClr val="002060"/>
                </a:solidFill>
                <a:latin typeface="Calibri" panose="020F0502020204030204" pitchFamily="34" charset="0"/>
                <a:cs typeface="Calibri" panose="020F0502020204030204" pitchFamily="34" charset="0"/>
              </a:rPr>
              <a:t>additional time</a:t>
            </a:r>
            <a:r>
              <a:rPr lang="en-GB" sz="2000" dirty="0">
                <a:solidFill>
                  <a:srgbClr val="002060"/>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sz="20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b="1" dirty="0">
                <a:solidFill>
                  <a:srgbClr val="002060"/>
                </a:solidFill>
                <a:latin typeface="Calibri" panose="020F0502020204030204" pitchFamily="34" charset="0"/>
                <a:cs typeface="Calibri" panose="020F0502020204030204" pitchFamily="34" charset="0"/>
              </a:rPr>
              <a:t>Technology </a:t>
            </a:r>
            <a:r>
              <a:rPr lang="en-GB" sz="2000" dirty="0">
                <a:solidFill>
                  <a:srgbClr val="002060"/>
                </a:solidFill>
                <a:latin typeface="Calibri" panose="020F0502020204030204" pitchFamily="34" charset="0"/>
                <a:cs typeface="Calibri" panose="020F0502020204030204" pitchFamily="34" charset="0"/>
              </a:rPr>
              <a:t>is used to make </a:t>
            </a:r>
            <a:r>
              <a:rPr lang="en-GB" sz="2000" b="1" dirty="0">
                <a:solidFill>
                  <a:srgbClr val="002060"/>
                </a:solidFill>
                <a:latin typeface="Calibri" panose="020F0502020204030204" pitchFamily="34" charset="0"/>
                <a:cs typeface="Calibri" panose="020F0502020204030204" pitchFamily="34" charset="0"/>
              </a:rPr>
              <a:t>the curriculum more accessible </a:t>
            </a:r>
            <a:r>
              <a:rPr lang="en-GB" sz="2000" dirty="0">
                <a:solidFill>
                  <a:srgbClr val="002060"/>
                </a:solidFill>
                <a:latin typeface="Calibri" panose="020F0502020204030204" pitchFamily="34" charset="0"/>
                <a:cs typeface="Calibri" panose="020F0502020204030204" pitchFamily="34" charset="0"/>
              </a:rPr>
              <a:t>including access to </a:t>
            </a:r>
            <a:r>
              <a:rPr lang="en-GB" sz="2000" b="1" dirty="0">
                <a:solidFill>
                  <a:srgbClr val="002060"/>
                </a:solidFill>
                <a:latin typeface="Calibri" panose="020F0502020204030204" pitchFamily="34" charset="0"/>
                <a:cs typeface="Calibri" panose="020F0502020204030204" pitchFamily="34" charset="0"/>
              </a:rPr>
              <a:t>Chromebooks</a:t>
            </a:r>
            <a:r>
              <a:rPr lang="en-GB" sz="2000" dirty="0">
                <a:solidFill>
                  <a:srgbClr val="002060"/>
                </a:solidFill>
                <a:latin typeface="Calibri" panose="020F0502020204030204" pitchFamily="34" charset="0"/>
                <a:cs typeface="Calibri" panose="020F0502020204030204" pitchFamily="34" charset="0"/>
              </a:rPr>
              <a:t> to aid longer pieces of writing, </a:t>
            </a:r>
            <a:r>
              <a:rPr lang="en-GB" sz="2000" b="1" dirty="0">
                <a:solidFill>
                  <a:srgbClr val="002060"/>
                </a:solidFill>
                <a:latin typeface="Calibri" panose="020F0502020204030204" pitchFamily="34" charset="0"/>
                <a:cs typeface="Calibri" panose="020F0502020204030204" pitchFamily="34" charset="0"/>
              </a:rPr>
              <a:t>alternative recording devices</a:t>
            </a:r>
            <a:r>
              <a:rPr lang="en-GB" sz="2000" dirty="0">
                <a:solidFill>
                  <a:srgbClr val="002060"/>
                </a:solidFill>
                <a:latin typeface="Calibri" panose="020F0502020204030204" pitchFamily="34" charset="0"/>
                <a:cs typeface="Calibri" panose="020F0502020204030204" pitchFamily="34" charset="0"/>
              </a:rPr>
              <a:t> and </a:t>
            </a:r>
            <a:r>
              <a:rPr lang="en-GB" sz="2000" b="1" dirty="0">
                <a:solidFill>
                  <a:srgbClr val="002060"/>
                </a:solidFill>
                <a:latin typeface="Calibri" panose="020F0502020204030204" pitchFamily="34" charset="0"/>
                <a:cs typeface="Calibri" panose="020F0502020204030204" pitchFamily="34" charset="0"/>
              </a:rPr>
              <a:t>talking tins</a:t>
            </a:r>
            <a:r>
              <a:rPr lang="en-GB" sz="2000" dirty="0">
                <a:solidFill>
                  <a:srgbClr val="002060"/>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sz="20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cs typeface="Calibri" panose="020F0502020204030204" pitchFamily="34" charset="0"/>
              </a:rPr>
              <a:t>The curriculum is adapted for children with </a:t>
            </a:r>
            <a:r>
              <a:rPr lang="en-GB" sz="2000" b="1" dirty="0">
                <a:solidFill>
                  <a:srgbClr val="002060"/>
                </a:solidFill>
                <a:latin typeface="Calibri" panose="020F0502020204030204" pitchFamily="34" charset="0"/>
                <a:cs typeface="Calibri" panose="020F0502020204030204" pitchFamily="34" charset="0"/>
              </a:rPr>
              <a:t>ongoing medical of health needs, </a:t>
            </a:r>
            <a:r>
              <a:rPr lang="en-GB" sz="2000" dirty="0">
                <a:solidFill>
                  <a:srgbClr val="002060"/>
                </a:solidFill>
                <a:latin typeface="Calibri" panose="020F0502020204030204" pitchFamily="34" charset="0"/>
                <a:cs typeface="Calibri" panose="020F0502020204030204" pitchFamily="34" charset="0"/>
              </a:rPr>
              <a:t>such as vision impairments, such as providing </a:t>
            </a:r>
            <a:r>
              <a:rPr lang="en-GB" sz="2000" b="1" dirty="0">
                <a:solidFill>
                  <a:srgbClr val="002060"/>
                </a:solidFill>
                <a:latin typeface="Calibri" panose="020F0502020204030204" pitchFamily="34" charset="0"/>
                <a:cs typeface="Calibri" panose="020F0502020204030204" pitchFamily="34" charset="0"/>
              </a:rPr>
              <a:t>enlarged text</a:t>
            </a:r>
            <a:r>
              <a:rPr lang="en-GB" sz="2000" dirty="0">
                <a:solidFill>
                  <a:srgbClr val="002060"/>
                </a:solidFill>
                <a:latin typeface="Calibri" panose="020F0502020204030204" pitchFamily="34" charset="0"/>
                <a:cs typeface="Calibri" panose="020F0502020204030204" pitchFamily="34" charset="0"/>
              </a:rPr>
              <a:t>, </a:t>
            </a:r>
            <a:r>
              <a:rPr lang="en-GB" sz="2000" b="1" dirty="0">
                <a:solidFill>
                  <a:srgbClr val="002060"/>
                </a:solidFill>
                <a:latin typeface="Calibri" panose="020F0502020204030204" pitchFamily="34" charset="0"/>
                <a:cs typeface="Calibri" panose="020F0502020204030204" pitchFamily="34" charset="0"/>
              </a:rPr>
              <a:t>own desk copies</a:t>
            </a:r>
            <a:r>
              <a:rPr lang="en-GB" sz="2000" dirty="0">
                <a:solidFill>
                  <a:srgbClr val="002060"/>
                </a:solidFill>
                <a:latin typeface="Calibri" panose="020F0502020204030204" pitchFamily="34" charset="0"/>
                <a:cs typeface="Calibri" panose="020F0502020204030204" pitchFamily="34" charset="0"/>
              </a:rPr>
              <a:t>, </a:t>
            </a:r>
            <a:r>
              <a:rPr lang="en-GB" sz="2000" b="1" dirty="0">
                <a:solidFill>
                  <a:srgbClr val="002060"/>
                </a:solidFill>
                <a:latin typeface="Calibri" panose="020F0502020204030204" pitchFamily="34" charset="0"/>
                <a:cs typeface="Calibri" panose="020F0502020204030204" pitchFamily="34" charset="0"/>
              </a:rPr>
              <a:t>desk slopes </a:t>
            </a:r>
            <a:r>
              <a:rPr lang="en-GB" sz="2000" dirty="0">
                <a:solidFill>
                  <a:srgbClr val="002060"/>
                </a:solidFill>
                <a:latin typeface="Calibri" panose="020F0502020204030204" pitchFamily="34" charset="0"/>
                <a:cs typeface="Calibri" panose="020F0502020204030204" pitchFamily="34" charset="0"/>
              </a:rPr>
              <a:t>and </a:t>
            </a:r>
            <a:r>
              <a:rPr lang="en-GB" sz="2000" b="1" dirty="0">
                <a:solidFill>
                  <a:srgbClr val="002060"/>
                </a:solidFill>
                <a:latin typeface="Calibri" panose="020F0502020204030204" pitchFamily="34" charset="0"/>
                <a:cs typeface="Calibri" panose="020F0502020204030204" pitchFamily="34" charset="0"/>
              </a:rPr>
              <a:t>rest breaks</a:t>
            </a:r>
            <a:r>
              <a:rPr lang="en-GB" sz="2000" dirty="0">
                <a:solidFill>
                  <a:srgbClr val="002060"/>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sz="20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cs typeface="Calibri" panose="020F0502020204030204" pitchFamily="34" charset="0"/>
              </a:rPr>
              <a:t>The </a:t>
            </a:r>
            <a:r>
              <a:rPr lang="en-GB" sz="2000" b="1" dirty="0">
                <a:solidFill>
                  <a:srgbClr val="002060"/>
                </a:solidFill>
                <a:latin typeface="Calibri" panose="020F0502020204030204" pitchFamily="34" charset="0"/>
                <a:cs typeface="Calibri" panose="020F0502020204030204" pitchFamily="34" charset="0"/>
              </a:rPr>
              <a:t>physical environment is adapted </a:t>
            </a:r>
            <a:r>
              <a:rPr lang="en-GB" sz="2000" dirty="0">
                <a:solidFill>
                  <a:srgbClr val="002060"/>
                </a:solidFill>
                <a:latin typeface="Calibri" panose="020F0502020204030204" pitchFamily="34" charset="0"/>
                <a:cs typeface="Calibri" panose="020F0502020204030204" pitchFamily="34" charset="0"/>
              </a:rPr>
              <a:t>through tailored </a:t>
            </a:r>
            <a:r>
              <a:rPr lang="en-GB" sz="2000" b="1" dirty="0">
                <a:solidFill>
                  <a:srgbClr val="002060"/>
                </a:solidFill>
                <a:latin typeface="Calibri" panose="020F0502020204030204" pitchFamily="34" charset="0"/>
                <a:cs typeface="Calibri" panose="020F0502020204030204" pitchFamily="34" charset="0"/>
              </a:rPr>
              <a:t>seating arrangements</a:t>
            </a:r>
            <a:r>
              <a:rPr lang="en-GB" sz="2000" dirty="0">
                <a:solidFill>
                  <a:srgbClr val="002060"/>
                </a:solidFill>
                <a:latin typeface="Calibri" panose="020F0502020204030204" pitchFamily="34" charset="0"/>
                <a:cs typeface="Calibri" panose="020F0502020204030204" pitchFamily="34" charset="0"/>
              </a:rPr>
              <a:t>, </a:t>
            </a:r>
            <a:r>
              <a:rPr lang="en-GB" sz="2000" b="1" dirty="0">
                <a:solidFill>
                  <a:srgbClr val="002060"/>
                </a:solidFill>
                <a:latin typeface="Calibri" panose="020F0502020204030204" pitchFamily="34" charset="0"/>
                <a:cs typeface="Calibri" panose="020F0502020204030204" pitchFamily="34" charset="0"/>
              </a:rPr>
              <a:t>signage</a:t>
            </a:r>
            <a:r>
              <a:rPr lang="en-GB" sz="2000" dirty="0">
                <a:solidFill>
                  <a:srgbClr val="002060"/>
                </a:solidFill>
                <a:latin typeface="Calibri" panose="020F0502020204030204" pitchFamily="34" charset="0"/>
                <a:cs typeface="Calibri" panose="020F0502020204030204" pitchFamily="34" charset="0"/>
              </a:rPr>
              <a:t>, </a:t>
            </a:r>
            <a:r>
              <a:rPr lang="en-GB" sz="2000" b="1" dirty="0">
                <a:solidFill>
                  <a:srgbClr val="002060"/>
                </a:solidFill>
                <a:latin typeface="Calibri" panose="020F0502020204030204" pitchFamily="34" charset="0"/>
                <a:cs typeface="Calibri" panose="020F0502020204030204" pitchFamily="34" charset="0"/>
              </a:rPr>
              <a:t>lifts </a:t>
            </a:r>
            <a:r>
              <a:rPr lang="en-GB" sz="2000" dirty="0">
                <a:solidFill>
                  <a:srgbClr val="002060"/>
                </a:solidFill>
                <a:latin typeface="Calibri" panose="020F0502020204030204" pitchFamily="34" charset="0"/>
                <a:cs typeface="Calibri" panose="020F0502020204030204" pitchFamily="34" charset="0"/>
              </a:rPr>
              <a:t>to aid movement across the school, </a:t>
            </a:r>
            <a:r>
              <a:rPr lang="en-GB" sz="2000" b="1" dirty="0">
                <a:solidFill>
                  <a:srgbClr val="002060"/>
                </a:solidFill>
                <a:latin typeface="Calibri" panose="020F0502020204030204" pitchFamily="34" charset="0"/>
                <a:cs typeface="Calibri" panose="020F0502020204030204" pitchFamily="34" charset="0"/>
              </a:rPr>
              <a:t>accessible and adapted toilets</a:t>
            </a:r>
            <a:r>
              <a:rPr lang="en-GB" sz="2000" dirty="0">
                <a:solidFill>
                  <a:srgbClr val="002060"/>
                </a:solidFill>
                <a:latin typeface="Calibri" panose="020F0502020204030204" pitchFamily="34" charset="0"/>
                <a:cs typeface="Calibri" panose="020F0502020204030204" pitchFamily="34" charset="0"/>
              </a:rPr>
              <a:t>, </a:t>
            </a:r>
            <a:r>
              <a:rPr lang="en-GB" sz="2000" b="1" dirty="0">
                <a:solidFill>
                  <a:srgbClr val="002060"/>
                </a:solidFill>
                <a:latin typeface="Calibri" panose="020F0502020204030204" pitchFamily="34" charset="0"/>
                <a:cs typeface="Calibri" panose="020F0502020204030204" pitchFamily="34" charset="0"/>
              </a:rPr>
              <a:t>walkways</a:t>
            </a:r>
            <a:r>
              <a:rPr lang="en-GB" sz="2000" dirty="0">
                <a:solidFill>
                  <a:srgbClr val="002060"/>
                </a:solidFill>
                <a:latin typeface="Calibri" panose="020F0502020204030204" pitchFamily="34" charset="0"/>
                <a:cs typeface="Calibri" panose="020F0502020204030204" pitchFamily="34" charset="0"/>
              </a:rPr>
              <a:t> and </a:t>
            </a:r>
            <a:r>
              <a:rPr lang="en-GB" sz="2000" b="1" dirty="0">
                <a:solidFill>
                  <a:srgbClr val="002060"/>
                </a:solidFill>
                <a:latin typeface="Calibri" panose="020F0502020204030204" pitchFamily="34" charset="0"/>
                <a:cs typeface="Calibri" panose="020F0502020204030204" pitchFamily="34" charset="0"/>
              </a:rPr>
              <a:t>specific spaces for quiet or small group learning</a:t>
            </a:r>
            <a:r>
              <a:rPr lang="en-GB" sz="2000" dirty="0">
                <a:solidFill>
                  <a:srgbClr val="002060"/>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F87FC5CC-7279-4CEA-85CE-A40423DD5820}"/>
              </a:ext>
            </a:extLst>
          </p:cNvPr>
          <p:cNvPicPr/>
          <p:nvPr/>
        </p:nvPicPr>
        <p:blipFill>
          <a:blip r:embed="rId6"/>
          <a:stretch>
            <a:fillRect/>
          </a:stretch>
        </p:blipFill>
        <p:spPr>
          <a:xfrm>
            <a:off x="10576331" y="2835909"/>
            <a:ext cx="1502008" cy="1080615"/>
          </a:xfrm>
          <a:prstGeom prst="rect">
            <a:avLst/>
          </a:prstGeom>
        </p:spPr>
      </p:pic>
      <p:pic>
        <p:nvPicPr>
          <p:cNvPr id="14" name="Picture 13">
            <a:extLst>
              <a:ext uri="{FF2B5EF4-FFF2-40B4-BE49-F238E27FC236}">
                <a16:creationId xmlns:a16="http://schemas.microsoft.com/office/drawing/2014/main" id="{42B05387-A2E3-477F-9565-61D387D10D0D}"/>
              </a:ext>
            </a:extLst>
          </p:cNvPr>
          <p:cNvPicPr/>
          <p:nvPr/>
        </p:nvPicPr>
        <p:blipFill>
          <a:blip r:embed="rId7"/>
          <a:stretch>
            <a:fillRect/>
          </a:stretch>
        </p:blipFill>
        <p:spPr>
          <a:xfrm>
            <a:off x="10576332" y="4251489"/>
            <a:ext cx="1552440" cy="1013865"/>
          </a:xfrm>
          <a:prstGeom prst="rect">
            <a:avLst/>
          </a:prstGeom>
        </p:spPr>
      </p:pic>
      <p:pic>
        <p:nvPicPr>
          <p:cNvPr id="15" name="Picture 14">
            <a:extLst>
              <a:ext uri="{FF2B5EF4-FFF2-40B4-BE49-F238E27FC236}">
                <a16:creationId xmlns:a16="http://schemas.microsoft.com/office/drawing/2014/main" id="{1BD40559-7DB4-4CF5-9A3F-5703C6EEEDE2}"/>
              </a:ext>
            </a:extLst>
          </p:cNvPr>
          <p:cNvPicPr/>
          <p:nvPr/>
        </p:nvPicPr>
        <p:blipFill>
          <a:blip r:embed="rId8"/>
          <a:stretch>
            <a:fillRect/>
          </a:stretch>
        </p:blipFill>
        <p:spPr>
          <a:xfrm>
            <a:off x="10453889" y="1328040"/>
            <a:ext cx="1415321" cy="1080615"/>
          </a:xfrm>
          <a:prstGeom prst="rect">
            <a:avLst/>
          </a:prstGeom>
        </p:spPr>
      </p:pic>
      <p:pic>
        <p:nvPicPr>
          <p:cNvPr id="16" name="Picture 15" descr="Clear Acrylic Ergonomic Writing Slope, Extra Wide For Better Writing  Posture, 20 Degree Angle, Anti Slip with Pen Holder - Educational &amp;amp; SEN  Resource - by Playlearn : Amazon.co.uk: Stationery &amp;amp; Office Supplies">
            <a:extLst>
              <a:ext uri="{FF2B5EF4-FFF2-40B4-BE49-F238E27FC236}">
                <a16:creationId xmlns:a16="http://schemas.microsoft.com/office/drawing/2014/main" id="{3C594DF8-5D3B-4082-BFC4-0187B17144F6}"/>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76331" y="5600319"/>
            <a:ext cx="1552440" cy="1151193"/>
          </a:xfrm>
          <a:prstGeom prst="rect">
            <a:avLst/>
          </a:prstGeom>
          <a:noFill/>
          <a:ln>
            <a:noFill/>
          </a:ln>
        </p:spPr>
      </p:pic>
    </p:spTree>
    <p:extLst>
      <p:ext uri="{BB962C8B-B14F-4D97-AF65-F5344CB8AC3E}">
        <p14:creationId xmlns:p14="http://schemas.microsoft.com/office/powerpoint/2010/main" val="2094270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3" action="ppaction://hlinksldjump"/>
            <a:extLst>
              <a:ext uri="{FF2B5EF4-FFF2-40B4-BE49-F238E27FC236}">
                <a16:creationId xmlns:a16="http://schemas.microsoft.com/office/drawing/2014/main" id="{6B58C9FE-DAA2-8592-ABC8-7E04D6B7DF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4D5BF2F-4CD3-154D-B9C2-3E315F11E08A}"/>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6" name="Picture 5">
            <a:extLst>
              <a:ext uri="{FF2B5EF4-FFF2-40B4-BE49-F238E27FC236}">
                <a16:creationId xmlns:a16="http://schemas.microsoft.com/office/drawing/2014/main" id="{CB0B5136-88F1-F116-FCD0-F6A9C95C1274}"/>
              </a:ext>
            </a:extLst>
          </p:cNvPr>
          <p:cNvPicPr>
            <a:picLocks noChangeAspect="1"/>
          </p:cNvPicPr>
          <p:nvPr/>
        </p:nvPicPr>
        <p:blipFill>
          <a:blip r:embed="rId5"/>
          <a:stretch>
            <a:fillRect/>
          </a:stretch>
        </p:blipFill>
        <p:spPr>
          <a:xfrm>
            <a:off x="10411962" y="106488"/>
            <a:ext cx="1643964" cy="611879"/>
          </a:xfrm>
          <a:prstGeom prst="rect">
            <a:avLst/>
          </a:prstGeom>
        </p:spPr>
      </p:pic>
      <p:sp>
        <p:nvSpPr>
          <p:cNvPr id="7" name="TextBox 6">
            <a:extLst>
              <a:ext uri="{FF2B5EF4-FFF2-40B4-BE49-F238E27FC236}">
                <a16:creationId xmlns:a16="http://schemas.microsoft.com/office/drawing/2014/main" id="{94C21512-643A-9D13-1FCC-299AA8AE38A4}"/>
              </a:ext>
            </a:extLst>
          </p:cNvPr>
          <p:cNvSpPr txBox="1"/>
          <p:nvPr/>
        </p:nvSpPr>
        <p:spPr>
          <a:xfrm>
            <a:off x="876803" y="466133"/>
            <a:ext cx="10045715" cy="1384995"/>
          </a:xfrm>
          <a:prstGeom prst="rect">
            <a:avLst/>
          </a:prstGeom>
          <a:noFill/>
        </p:spPr>
        <p:txBody>
          <a:bodyPr wrap="square" rtlCol="0">
            <a:spAutoFit/>
          </a:bodyPr>
          <a:lstStyle/>
          <a:p>
            <a:r>
              <a:rPr lang="en-GB" sz="2800" b="1" dirty="0">
                <a:solidFill>
                  <a:schemeClr val="accent1">
                    <a:lumMod val="50000"/>
                  </a:schemeClr>
                </a:solidFill>
                <a:latin typeface="Calibri" panose="020F0502020204030204" pitchFamily="34" charset="0"/>
                <a:cs typeface="Calibri" panose="020F0502020204030204" pitchFamily="34" charset="0"/>
              </a:rPr>
              <a:t>How does St Mary’s enable pupils with special educational needs to engage in activities of the school together with children who do not have special educational needs?</a:t>
            </a:r>
          </a:p>
        </p:txBody>
      </p:sp>
      <p:sp>
        <p:nvSpPr>
          <p:cNvPr id="2" name="Rectangle 1">
            <a:extLst>
              <a:ext uri="{FF2B5EF4-FFF2-40B4-BE49-F238E27FC236}">
                <a16:creationId xmlns:a16="http://schemas.microsoft.com/office/drawing/2014/main" id="{9F762229-B08E-4B5D-B5A0-9AF409F7E37F}"/>
              </a:ext>
            </a:extLst>
          </p:cNvPr>
          <p:cNvSpPr/>
          <p:nvPr/>
        </p:nvSpPr>
        <p:spPr>
          <a:xfrm>
            <a:off x="366247" y="1921131"/>
            <a:ext cx="10045715" cy="830997"/>
          </a:xfrm>
          <a:prstGeom prst="rect">
            <a:avLst/>
          </a:prstGeom>
        </p:spPr>
        <p:txBody>
          <a:bodyPr wrap="square">
            <a:spAutoFit/>
          </a:bodyPr>
          <a:lstStyle/>
          <a:p>
            <a:pPr marL="285750" indent="-28575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endParaRPr lang="en-GB" sz="2400" dirty="0">
              <a:solidFill>
                <a:srgbClr val="00206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AB322366-DAC6-4A93-9132-F2657627C25C}"/>
              </a:ext>
            </a:extLst>
          </p:cNvPr>
          <p:cNvSpPr/>
          <p:nvPr/>
        </p:nvSpPr>
        <p:spPr>
          <a:xfrm>
            <a:off x="741455" y="2051395"/>
            <a:ext cx="5002397" cy="4770537"/>
          </a:xfrm>
          <a:prstGeom prst="rect">
            <a:avLst/>
          </a:prstGeom>
        </p:spPr>
        <p:txBody>
          <a:bodyPr wrap="square">
            <a:spAutoFit/>
          </a:bodyPr>
          <a:lstStyle/>
          <a:p>
            <a:r>
              <a:rPr lang="en-GB" sz="1600" dirty="0">
                <a:solidFill>
                  <a:schemeClr val="accent2">
                    <a:lumMod val="75000"/>
                  </a:schemeClr>
                </a:solidFill>
                <a:latin typeface="Calibri" panose="020F0502020204030204" pitchFamily="34" charset="0"/>
                <a:cs typeface="Calibri" panose="020F0502020204030204" pitchFamily="34" charset="0"/>
              </a:rPr>
              <a:t>At St Mary’s our passion and ambition is to see all children and young people achieve excellent educational outcomes alongside developing and growing into their potential as individuals.  Our culture is one of high aspiration for all. This is rooted in our Christian values Nurture, Respect, Responsible, Community, Compassion and Courage. </a:t>
            </a:r>
          </a:p>
          <a:p>
            <a:r>
              <a:rPr lang="en-GB" sz="1600" dirty="0">
                <a:solidFill>
                  <a:schemeClr val="accent2">
                    <a:lumMod val="75000"/>
                  </a:schemeClr>
                </a:solidFill>
                <a:latin typeface="Calibri" panose="020F0502020204030204" pitchFamily="34" charset="0"/>
                <a:cs typeface="Calibri" panose="020F0502020204030204" pitchFamily="34" charset="0"/>
              </a:rPr>
              <a:t>Our vision of "Life in all its fullness" means that inclusion is woven into the very fabric of our curriculum and daily life. Whether through our collective worship, our adaptive teaching methods, or our pastoral care, we aim to build a courageous community where no one is left behind.</a:t>
            </a:r>
          </a:p>
          <a:p>
            <a:endParaRPr lang="en-GB" sz="1600" dirty="0">
              <a:solidFill>
                <a:schemeClr val="accent2">
                  <a:lumMod val="75000"/>
                </a:schemeClr>
              </a:solidFill>
              <a:latin typeface="Calibri" panose="020F0502020204030204" pitchFamily="34" charset="0"/>
              <a:cs typeface="Calibri" panose="020F0502020204030204" pitchFamily="34" charset="0"/>
            </a:endParaRPr>
          </a:p>
          <a:p>
            <a:r>
              <a:rPr lang="en-GB" sz="1600" dirty="0">
                <a:solidFill>
                  <a:schemeClr val="accent2">
                    <a:lumMod val="75000"/>
                  </a:schemeClr>
                </a:solidFill>
                <a:latin typeface="Calibri" panose="020F0502020204030204" pitchFamily="34" charset="0"/>
                <a:cs typeface="Calibri" panose="020F0502020204030204" pitchFamily="34" charset="0"/>
              </a:rPr>
              <a:t>We believe that: </a:t>
            </a:r>
          </a:p>
          <a:p>
            <a:r>
              <a:rPr lang="en-GB" sz="1600" dirty="0">
                <a:solidFill>
                  <a:schemeClr val="accent2">
                    <a:lumMod val="75000"/>
                  </a:schemeClr>
                </a:solidFill>
                <a:latin typeface="Calibri" panose="020F0502020204030204" pitchFamily="34" charset="0"/>
                <a:cs typeface="Calibri" panose="020F0502020204030204" pitchFamily="34" charset="0"/>
              </a:rPr>
              <a:t>• All pupils with SEND are entitled to a broad and balanced curriculum</a:t>
            </a:r>
          </a:p>
          <a:p>
            <a:r>
              <a:rPr lang="en-GB" sz="1600" dirty="0">
                <a:solidFill>
                  <a:schemeClr val="accent2">
                    <a:lumMod val="75000"/>
                  </a:schemeClr>
                </a:solidFill>
                <a:latin typeface="Calibri" panose="020F0502020204030204" pitchFamily="34" charset="0"/>
                <a:cs typeface="Calibri" panose="020F0502020204030204" pitchFamily="34" charset="0"/>
              </a:rPr>
              <a:t>• Pupils’ learning occurs alongside their emotional, physical and spiritual development. </a:t>
            </a:r>
          </a:p>
          <a:p>
            <a:endParaRPr lang="en-GB" sz="1600" dirty="0">
              <a:solidFill>
                <a:schemeClr val="accent2">
                  <a:lumMod val="75000"/>
                </a:schemeClr>
              </a:solidFill>
              <a:latin typeface="Calibri" panose="020F0502020204030204" pitchFamily="34" charset="0"/>
              <a:cs typeface="Calibri" panose="020F0502020204030204" pitchFamily="34" charset="0"/>
            </a:endParaRPr>
          </a:p>
          <a:p>
            <a:r>
              <a:rPr lang="en-GB" sz="1600" dirty="0">
                <a:solidFill>
                  <a:schemeClr val="accent2">
                    <a:lumMod val="75000"/>
                  </a:schemeClr>
                </a:solidFill>
                <a:latin typeface="Calibri" panose="020F0502020204030204" pitchFamily="34" charset="0"/>
                <a:cs typeface="Calibri" panose="020F0502020204030204" pitchFamily="34" charset="0"/>
              </a:rPr>
              <a:t> </a:t>
            </a:r>
          </a:p>
        </p:txBody>
      </p:sp>
      <p:graphicFrame>
        <p:nvGraphicFramePr>
          <p:cNvPr id="11" name="Content Placeholder 6">
            <a:extLst>
              <a:ext uri="{FF2B5EF4-FFF2-40B4-BE49-F238E27FC236}">
                <a16:creationId xmlns:a16="http://schemas.microsoft.com/office/drawing/2014/main" id="{8E31B97E-FDB9-4660-8D47-AE9A613A8F1A}"/>
              </a:ext>
            </a:extLst>
          </p:cNvPr>
          <p:cNvGraphicFramePr>
            <a:graphicFrameLocks/>
          </p:cNvGraphicFramePr>
          <p:nvPr>
            <p:extLst>
              <p:ext uri="{D42A27DB-BD31-4B8C-83A1-F6EECF244321}">
                <p14:modId xmlns:p14="http://schemas.microsoft.com/office/powerpoint/2010/main" val="4150256340"/>
              </p:ext>
            </p:extLst>
          </p:nvPr>
        </p:nvGraphicFramePr>
        <p:xfrm>
          <a:off x="6119060" y="941033"/>
          <a:ext cx="4361023" cy="60279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Rectangle 11">
            <a:extLst>
              <a:ext uri="{FF2B5EF4-FFF2-40B4-BE49-F238E27FC236}">
                <a16:creationId xmlns:a16="http://schemas.microsoft.com/office/drawing/2014/main" id="{B3972D28-CB56-48C5-A4A1-DD5D604B72DA}"/>
              </a:ext>
            </a:extLst>
          </p:cNvPr>
          <p:cNvSpPr/>
          <p:nvPr/>
        </p:nvSpPr>
        <p:spPr>
          <a:xfrm>
            <a:off x="9144725" y="2336629"/>
            <a:ext cx="2351940" cy="1292662"/>
          </a:xfrm>
          <a:prstGeom prst="rect">
            <a:avLst/>
          </a:prstGeom>
        </p:spPr>
        <p:txBody>
          <a:bodyPr wrap="square">
            <a:spAutoFit/>
          </a:bodyPr>
          <a:lstStyle/>
          <a:p>
            <a:r>
              <a:rPr lang="en-GB" altLang="en-US" b="1" dirty="0">
                <a:solidFill>
                  <a:schemeClr val="accent2">
                    <a:lumMod val="75000"/>
                  </a:schemeClr>
                </a:solidFill>
                <a:latin typeface="Calibri" panose="020F0502020204030204" pitchFamily="34" charset="0"/>
                <a:cs typeface="Calibri" panose="020F0502020204030204" pitchFamily="34" charset="0"/>
              </a:rPr>
              <a:t>These are </a:t>
            </a:r>
            <a:r>
              <a:rPr lang="en-GB" altLang="en-US" b="1" i="1" dirty="0">
                <a:solidFill>
                  <a:schemeClr val="accent2">
                    <a:lumMod val="75000"/>
                  </a:schemeClr>
                </a:solidFill>
                <a:latin typeface="Calibri" panose="020F0502020204030204" pitchFamily="34" charset="0"/>
                <a:cs typeface="Calibri" panose="020F0502020204030204" pitchFamily="34" charset="0"/>
              </a:rPr>
              <a:t>some</a:t>
            </a:r>
            <a:r>
              <a:rPr lang="en-GB" altLang="en-US" b="1" dirty="0">
                <a:solidFill>
                  <a:schemeClr val="accent2">
                    <a:lumMod val="75000"/>
                  </a:schemeClr>
                </a:solidFill>
                <a:latin typeface="Calibri" panose="020F0502020204030204" pitchFamily="34" charset="0"/>
                <a:cs typeface="Calibri" panose="020F0502020204030204" pitchFamily="34" charset="0"/>
              </a:rPr>
              <a:t> examples of the opportunities available at St Mary’s</a:t>
            </a:r>
            <a:r>
              <a:rPr lang="en-GB" altLang="en-US" sz="2400" b="1" dirty="0">
                <a:solidFill>
                  <a:schemeClr val="accent2">
                    <a:lumMod val="75000"/>
                  </a:schemeClr>
                </a:solidFill>
                <a:latin typeface="Calibri" panose="020F0502020204030204" pitchFamily="34" charset="0"/>
                <a:cs typeface="Calibri" panose="020F0502020204030204" pitchFamily="34" charset="0"/>
              </a:rPr>
              <a:t>.</a:t>
            </a:r>
            <a:endParaRPr lang="en-GB" altLang="en-US" sz="2000" b="1" dirty="0">
              <a:solidFill>
                <a:schemeClr val="accent2">
                  <a:lumMod val="75000"/>
                </a:schemeClr>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7305E03-11BA-4855-8D49-2C48E61987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15788" y="5916967"/>
            <a:ext cx="1918177" cy="758349"/>
          </a:xfrm>
          <a:prstGeom prst="rect">
            <a:avLst/>
          </a:prstGeom>
        </p:spPr>
      </p:pic>
    </p:spTree>
    <p:extLst>
      <p:ext uri="{BB962C8B-B14F-4D97-AF65-F5344CB8AC3E}">
        <p14:creationId xmlns:p14="http://schemas.microsoft.com/office/powerpoint/2010/main" val="4043499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DE35AB-91F1-8BA1-1689-68AAA7ED06BF}"/>
              </a:ext>
            </a:extLst>
          </p:cNvPr>
          <p:cNvSpPr>
            <a:spLocks noGrp="1"/>
          </p:cNvSpPr>
          <p:nvPr>
            <p:ph type="title"/>
          </p:nvPr>
        </p:nvSpPr>
        <p:spPr>
          <a:xfrm>
            <a:off x="833777" y="412427"/>
            <a:ext cx="8596668" cy="1139615"/>
          </a:xfrm>
        </p:spPr>
        <p:txBody>
          <a:bodyPr>
            <a:normAutofit fontScale="90000"/>
          </a:bodyPr>
          <a:lstStyle/>
          <a:p>
            <a:r>
              <a:rPr lang="en-GB" b="1" dirty="0">
                <a:solidFill>
                  <a:srgbClr val="0070C0"/>
                </a:solidFill>
              </a:rPr>
              <a:t>What expertise and training have staff had in relation to supporting children with special educational needs?</a:t>
            </a:r>
          </a:p>
        </p:txBody>
      </p:sp>
      <p:pic>
        <p:nvPicPr>
          <p:cNvPr id="9" name="Picture 2">
            <a:hlinkClick r:id="rId3" action="ppaction://hlinksldjump"/>
            <a:extLst>
              <a:ext uri="{FF2B5EF4-FFF2-40B4-BE49-F238E27FC236}">
                <a16:creationId xmlns:a16="http://schemas.microsoft.com/office/drawing/2014/main" id="{DC3A1BA7-4945-699C-E96A-4E46250F0F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CAEABE5-1427-6E76-04F9-C5AA2824F6C6}"/>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11" name="Picture 10">
            <a:extLst>
              <a:ext uri="{FF2B5EF4-FFF2-40B4-BE49-F238E27FC236}">
                <a16:creationId xmlns:a16="http://schemas.microsoft.com/office/drawing/2014/main" id="{3E2A0ADB-3823-8646-DC99-D85B2B70DBCE}"/>
              </a:ext>
            </a:extLst>
          </p:cNvPr>
          <p:cNvPicPr>
            <a:picLocks noChangeAspect="1"/>
          </p:cNvPicPr>
          <p:nvPr/>
        </p:nvPicPr>
        <p:blipFill>
          <a:blip r:embed="rId5"/>
          <a:stretch>
            <a:fillRect/>
          </a:stretch>
        </p:blipFill>
        <p:spPr>
          <a:xfrm>
            <a:off x="10411962" y="106488"/>
            <a:ext cx="1643964" cy="611879"/>
          </a:xfrm>
          <a:prstGeom prst="rect">
            <a:avLst/>
          </a:prstGeom>
        </p:spPr>
      </p:pic>
      <p:sp>
        <p:nvSpPr>
          <p:cNvPr id="2" name="TextBox 1">
            <a:extLst>
              <a:ext uri="{FF2B5EF4-FFF2-40B4-BE49-F238E27FC236}">
                <a16:creationId xmlns:a16="http://schemas.microsoft.com/office/drawing/2014/main" id="{A301B832-A1D6-15BD-43B1-B7B3D09547B5}"/>
              </a:ext>
            </a:extLst>
          </p:cNvPr>
          <p:cNvSpPr txBox="1"/>
          <p:nvPr/>
        </p:nvSpPr>
        <p:spPr>
          <a:xfrm>
            <a:off x="5282233" y="1818372"/>
            <a:ext cx="4811678" cy="5262979"/>
          </a:xfrm>
          <a:prstGeom prst="rect">
            <a:avLst/>
          </a:prstGeom>
          <a:noFill/>
        </p:spPr>
        <p:txBody>
          <a:bodyPr wrap="square" rtlCol="0">
            <a:spAutoFit/>
          </a:bodyPr>
          <a:lstStyle/>
          <a:p>
            <a:pPr marL="12700" marR="122555">
              <a:lnSpc>
                <a:spcPct val="100000"/>
              </a:lnSpc>
              <a:spcBef>
                <a:spcPts val="2400"/>
              </a:spcBef>
              <a:tabLst>
                <a:tab pos="355600" algn="l"/>
              </a:tabLst>
            </a:pPr>
            <a:endParaRPr lang="en-GB" sz="1600" spc="-40" dirty="0">
              <a:solidFill>
                <a:srgbClr val="001F5F"/>
              </a:solidFill>
              <a:latin typeface="Calibri"/>
              <a:cs typeface="Calibri"/>
            </a:endParaRPr>
          </a:p>
          <a:p>
            <a:pPr marL="355600" marR="122555" indent="-342900">
              <a:lnSpc>
                <a:spcPct val="100000"/>
              </a:lnSpc>
              <a:spcBef>
                <a:spcPts val="2400"/>
              </a:spcBef>
              <a:buFont typeface="Arial MT"/>
              <a:buChar char="•"/>
              <a:tabLst>
                <a:tab pos="355600" algn="l"/>
              </a:tabLst>
            </a:pPr>
            <a:r>
              <a:rPr lang="en-GB" sz="1600" spc="-40" dirty="0">
                <a:solidFill>
                  <a:srgbClr val="001F5F"/>
                </a:solidFill>
                <a:latin typeface="Calibri"/>
                <a:cs typeface="Calibri"/>
              </a:rPr>
              <a:t>The SENDCO attends half-</a:t>
            </a:r>
            <a:r>
              <a:rPr lang="en-GB" sz="1600" dirty="0">
                <a:solidFill>
                  <a:srgbClr val="001F5F"/>
                </a:solidFill>
                <a:latin typeface="Calibri"/>
                <a:cs typeface="Calibri"/>
              </a:rPr>
              <a:t>termly</a:t>
            </a:r>
            <a:r>
              <a:rPr lang="en-GB" sz="1600" spc="-5" dirty="0">
                <a:solidFill>
                  <a:srgbClr val="001F5F"/>
                </a:solidFill>
                <a:latin typeface="Calibri"/>
                <a:cs typeface="Calibri"/>
              </a:rPr>
              <a:t> SEND Network meetings where we benefit from the </a:t>
            </a:r>
            <a:r>
              <a:rPr lang="en-GB" sz="1600" b="1" spc="-10" dirty="0">
                <a:solidFill>
                  <a:srgbClr val="001F5F"/>
                </a:solidFill>
                <a:latin typeface="Calibri"/>
                <a:cs typeface="Calibri"/>
              </a:rPr>
              <a:t>expertise</a:t>
            </a:r>
            <a:r>
              <a:rPr lang="en-GB" sz="1600" b="1" spc="-60" dirty="0">
                <a:solidFill>
                  <a:srgbClr val="001F5F"/>
                </a:solidFill>
                <a:latin typeface="Calibri"/>
                <a:cs typeface="Calibri"/>
              </a:rPr>
              <a:t>  of </a:t>
            </a:r>
            <a:r>
              <a:rPr lang="en-GB" sz="1600" b="1" dirty="0">
                <a:solidFill>
                  <a:srgbClr val="001F5F"/>
                </a:solidFill>
                <a:latin typeface="Calibri"/>
                <a:cs typeface="Calibri"/>
              </a:rPr>
              <a:t>(Mrs)</a:t>
            </a:r>
            <a:r>
              <a:rPr lang="en-GB" sz="1600" b="1" spc="-50" dirty="0">
                <a:solidFill>
                  <a:srgbClr val="001F5F"/>
                </a:solidFill>
                <a:latin typeface="Calibri"/>
                <a:cs typeface="Calibri"/>
              </a:rPr>
              <a:t> </a:t>
            </a:r>
            <a:r>
              <a:rPr lang="en-GB" sz="1600" b="1" spc="-10" dirty="0">
                <a:solidFill>
                  <a:srgbClr val="001F5F"/>
                </a:solidFill>
                <a:latin typeface="Calibri"/>
                <a:cs typeface="Calibri"/>
              </a:rPr>
              <a:t>Nadine</a:t>
            </a:r>
            <a:r>
              <a:rPr lang="en-GB" sz="1600" b="1" spc="-100" dirty="0">
                <a:solidFill>
                  <a:srgbClr val="001F5F"/>
                </a:solidFill>
                <a:latin typeface="Calibri"/>
                <a:cs typeface="Calibri"/>
              </a:rPr>
              <a:t> </a:t>
            </a:r>
            <a:r>
              <a:rPr lang="en-GB" sz="1600" b="1" dirty="0">
                <a:solidFill>
                  <a:srgbClr val="001F5F"/>
                </a:solidFill>
                <a:latin typeface="Calibri"/>
                <a:cs typeface="Calibri"/>
              </a:rPr>
              <a:t>Avenal,</a:t>
            </a:r>
            <a:r>
              <a:rPr lang="en-GB" sz="1600" b="1" spc="-60" dirty="0">
                <a:solidFill>
                  <a:srgbClr val="001F5F"/>
                </a:solidFill>
                <a:latin typeface="Calibri"/>
                <a:cs typeface="Calibri"/>
              </a:rPr>
              <a:t> </a:t>
            </a:r>
            <a:r>
              <a:rPr lang="en-GB" sz="1600" b="1" spc="-20" dirty="0">
                <a:solidFill>
                  <a:srgbClr val="001F5F"/>
                </a:solidFill>
                <a:latin typeface="Calibri"/>
                <a:cs typeface="Calibri"/>
              </a:rPr>
              <a:t>Trust</a:t>
            </a:r>
            <a:r>
              <a:rPr lang="en-GB" sz="1600" b="1" spc="-110" dirty="0">
                <a:solidFill>
                  <a:srgbClr val="001F5F"/>
                </a:solidFill>
                <a:latin typeface="Calibri"/>
                <a:cs typeface="Calibri"/>
              </a:rPr>
              <a:t> </a:t>
            </a:r>
            <a:r>
              <a:rPr lang="en-GB" sz="1600" b="1" spc="-10" dirty="0">
                <a:solidFill>
                  <a:srgbClr val="001F5F"/>
                </a:solidFill>
                <a:latin typeface="Calibri"/>
                <a:cs typeface="Calibri"/>
              </a:rPr>
              <a:t>Improvement </a:t>
            </a:r>
            <a:r>
              <a:rPr lang="en-GB" sz="1600" b="1" dirty="0">
                <a:solidFill>
                  <a:srgbClr val="001F5F"/>
                </a:solidFill>
                <a:latin typeface="Calibri"/>
                <a:cs typeface="Calibri"/>
              </a:rPr>
              <a:t>Lead</a:t>
            </a:r>
            <a:r>
              <a:rPr lang="en-GB" sz="1600" b="1" spc="-65" dirty="0">
                <a:solidFill>
                  <a:srgbClr val="001F5F"/>
                </a:solidFill>
                <a:latin typeface="Calibri"/>
                <a:cs typeface="Calibri"/>
              </a:rPr>
              <a:t> </a:t>
            </a:r>
            <a:r>
              <a:rPr lang="en-GB" sz="1600" b="1" dirty="0">
                <a:solidFill>
                  <a:srgbClr val="001F5F"/>
                </a:solidFill>
                <a:latin typeface="Calibri"/>
                <a:cs typeface="Calibri"/>
              </a:rPr>
              <a:t>for</a:t>
            </a:r>
            <a:r>
              <a:rPr lang="en-GB" sz="1600" b="1" spc="-75" dirty="0">
                <a:solidFill>
                  <a:srgbClr val="001F5F"/>
                </a:solidFill>
                <a:latin typeface="Calibri"/>
                <a:cs typeface="Calibri"/>
              </a:rPr>
              <a:t> </a:t>
            </a:r>
            <a:r>
              <a:rPr lang="en-GB" sz="1600" b="1" dirty="0">
                <a:solidFill>
                  <a:srgbClr val="001F5F"/>
                </a:solidFill>
                <a:latin typeface="Calibri"/>
                <a:cs typeface="Calibri"/>
              </a:rPr>
              <a:t>SEND</a:t>
            </a:r>
            <a:r>
              <a:rPr lang="en-GB" sz="1600" dirty="0">
                <a:solidFill>
                  <a:srgbClr val="001F5F"/>
                </a:solidFill>
                <a:latin typeface="Calibri"/>
                <a:cs typeface="Calibri"/>
              </a:rPr>
              <a:t>,</a:t>
            </a:r>
            <a:r>
              <a:rPr lang="en-GB" sz="1600" spc="-75" dirty="0">
                <a:solidFill>
                  <a:srgbClr val="001F5F"/>
                </a:solidFill>
                <a:latin typeface="Calibri"/>
                <a:cs typeface="Calibri"/>
              </a:rPr>
              <a:t> </a:t>
            </a:r>
            <a:r>
              <a:rPr lang="en-GB" sz="1600" dirty="0">
                <a:solidFill>
                  <a:srgbClr val="001F5F"/>
                </a:solidFill>
                <a:latin typeface="Calibri"/>
                <a:cs typeface="Calibri"/>
              </a:rPr>
              <a:t>St</a:t>
            </a:r>
            <a:r>
              <a:rPr lang="en-GB" sz="1600" spc="-70" dirty="0">
                <a:solidFill>
                  <a:srgbClr val="001F5F"/>
                </a:solidFill>
                <a:latin typeface="Calibri"/>
                <a:cs typeface="Calibri"/>
              </a:rPr>
              <a:t> </a:t>
            </a:r>
            <a:r>
              <a:rPr lang="en-GB" sz="1600" spc="-10" dirty="0">
                <a:solidFill>
                  <a:srgbClr val="001F5F"/>
                </a:solidFill>
                <a:latin typeface="Calibri"/>
                <a:cs typeface="Calibri"/>
              </a:rPr>
              <a:t>Benet’s</a:t>
            </a:r>
            <a:r>
              <a:rPr lang="en-GB" sz="1600" spc="-65" dirty="0">
                <a:solidFill>
                  <a:srgbClr val="001F5F"/>
                </a:solidFill>
                <a:latin typeface="Calibri"/>
                <a:cs typeface="Calibri"/>
              </a:rPr>
              <a:t> </a:t>
            </a:r>
            <a:r>
              <a:rPr lang="en-GB" sz="1600" dirty="0">
                <a:solidFill>
                  <a:srgbClr val="001F5F"/>
                </a:solidFill>
                <a:latin typeface="Calibri"/>
                <a:cs typeface="Calibri"/>
              </a:rPr>
              <a:t>Multi</a:t>
            </a:r>
            <a:r>
              <a:rPr lang="en-GB" sz="1600" spc="-90" dirty="0">
                <a:solidFill>
                  <a:srgbClr val="001F5F"/>
                </a:solidFill>
                <a:latin typeface="Calibri"/>
                <a:cs typeface="Calibri"/>
              </a:rPr>
              <a:t> </a:t>
            </a:r>
            <a:r>
              <a:rPr lang="en-GB" sz="1600" spc="-10" dirty="0">
                <a:solidFill>
                  <a:srgbClr val="001F5F"/>
                </a:solidFill>
                <a:latin typeface="Calibri"/>
                <a:cs typeface="Calibri"/>
              </a:rPr>
              <a:t>Academy</a:t>
            </a:r>
            <a:r>
              <a:rPr lang="en-GB" sz="1600" spc="-80" dirty="0">
                <a:solidFill>
                  <a:srgbClr val="001F5F"/>
                </a:solidFill>
                <a:latin typeface="Calibri"/>
                <a:cs typeface="Calibri"/>
              </a:rPr>
              <a:t> </a:t>
            </a:r>
            <a:r>
              <a:rPr lang="en-GB" sz="1600" spc="-10" dirty="0">
                <a:solidFill>
                  <a:srgbClr val="001F5F"/>
                </a:solidFill>
                <a:latin typeface="Calibri"/>
                <a:cs typeface="Calibri"/>
              </a:rPr>
              <a:t>Trust. These are cascaded back to school staff. There are also opportunities to visit other mainstream and complex needs settings in order to develop our practice back at St Mary’s. </a:t>
            </a:r>
            <a:endParaRPr lang="en-GB" sz="1600" dirty="0">
              <a:latin typeface="Calibri"/>
              <a:cs typeface="Calibri"/>
            </a:endParaRPr>
          </a:p>
          <a:p>
            <a:pPr marL="351790" marR="128270" indent="-339090" algn="just">
              <a:lnSpc>
                <a:spcPct val="100000"/>
              </a:lnSpc>
              <a:spcBef>
                <a:spcPts val="2400"/>
              </a:spcBef>
              <a:buFont typeface="Arial MT"/>
              <a:buChar char="•"/>
              <a:tabLst>
                <a:tab pos="355600" algn="l"/>
              </a:tabLst>
            </a:pPr>
            <a:r>
              <a:rPr lang="en-GB" sz="1600" b="1" spc="-30" dirty="0">
                <a:solidFill>
                  <a:srgbClr val="001F5F"/>
                </a:solidFill>
                <a:latin typeface="Calibri"/>
                <a:cs typeface="Calibri"/>
              </a:rPr>
              <a:t>Teachers</a:t>
            </a:r>
            <a:r>
              <a:rPr lang="en-GB" sz="1600" b="1" spc="-85" dirty="0">
                <a:solidFill>
                  <a:srgbClr val="001F5F"/>
                </a:solidFill>
                <a:latin typeface="Calibri"/>
                <a:cs typeface="Calibri"/>
              </a:rPr>
              <a:t> </a:t>
            </a:r>
            <a:r>
              <a:rPr lang="en-GB" sz="1600" b="1" dirty="0">
                <a:solidFill>
                  <a:srgbClr val="001F5F"/>
                </a:solidFill>
                <a:latin typeface="Calibri"/>
                <a:cs typeface="Calibri"/>
              </a:rPr>
              <a:t>attend</a:t>
            </a:r>
            <a:r>
              <a:rPr lang="en-GB" sz="1600" b="1" spc="-95" dirty="0">
                <a:solidFill>
                  <a:srgbClr val="001F5F"/>
                </a:solidFill>
                <a:latin typeface="Calibri"/>
                <a:cs typeface="Calibri"/>
              </a:rPr>
              <a:t> </a:t>
            </a:r>
            <a:r>
              <a:rPr lang="en-GB" sz="1600" b="1" dirty="0">
                <a:solidFill>
                  <a:srgbClr val="001F5F"/>
                </a:solidFill>
                <a:latin typeface="Calibri"/>
                <a:cs typeface="Calibri"/>
              </a:rPr>
              <a:t>termly</a:t>
            </a:r>
            <a:r>
              <a:rPr lang="en-GB" sz="1600" b="1" spc="-80" dirty="0">
                <a:solidFill>
                  <a:srgbClr val="001F5F"/>
                </a:solidFill>
                <a:latin typeface="Calibri"/>
                <a:cs typeface="Calibri"/>
              </a:rPr>
              <a:t> </a:t>
            </a:r>
            <a:r>
              <a:rPr lang="en-GB" sz="1600" b="1" dirty="0">
                <a:solidFill>
                  <a:srgbClr val="001F5F"/>
                </a:solidFill>
                <a:latin typeface="Calibri"/>
                <a:cs typeface="Calibri"/>
              </a:rPr>
              <a:t>SEND</a:t>
            </a:r>
            <a:r>
              <a:rPr lang="en-GB" sz="1600" b="1" spc="-75" dirty="0">
                <a:solidFill>
                  <a:srgbClr val="001F5F"/>
                </a:solidFill>
                <a:latin typeface="Calibri"/>
                <a:cs typeface="Calibri"/>
              </a:rPr>
              <a:t> </a:t>
            </a:r>
            <a:r>
              <a:rPr lang="en-GB" sz="1600" b="1" dirty="0">
                <a:solidFill>
                  <a:srgbClr val="001F5F"/>
                </a:solidFill>
                <a:latin typeface="Calibri"/>
                <a:cs typeface="Calibri"/>
              </a:rPr>
              <a:t>training</a:t>
            </a:r>
            <a:r>
              <a:rPr lang="en-GB" sz="1600" b="1" spc="-80" dirty="0">
                <a:solidFill>
                  <a:srgbClr val="001F5F"/>
                </a:solidFill>
                <a:latin typeface="Calibri"/>
                <a:cs typeface="Calibri"/>
              </a:rPr>
              <a:t> </a:t>
            </a:r>
            <a:r>
              <a:rPr lang="en-GB" sz="1600" b="1" spc="-10" dirty="0">
                <a:solidFill>
                  <a:srgbClr val="001F5F"/>
                </a:solidFill>
                <a:latin typeface="Calibri"/>
                <a:cs typeface="Calibri"/>
              </a:rPr>
              <a:t>sessions</a:t>
            </a:r>
            <a:r>
              <a:rPr lang="en-GB" sz="1600" spc="-10" dirty="0">
                <a:solidFill>
                  <a:srgbClr val="001F5F"/>
                </a:solidFill>
                <a:latin typeface="Calibri"/>
                <a:cs typeface="Calibri"/>
              </a:rPr>
              <a:t>,</a:t>
            </a:r>
            <a:r>
              <a:rPr lang="en-GB" sz="1600" spc="-100" dirty="0">
                <a:solidFill>
                  <a:srgbClr val="001F5F"/>
                </a:solidFill>
                <a:latin typeface="Calibri"/>
                <a:cs typeface="Calibri"/>
              </a:rPr>
              <a:t> </a:t>
            </a:r>
            <a:r>
              <a:rPr lang="en-GB" sz="1600" dirty="0">
                <a:solidFill>
                  <a:srgbClr val="001F5F"/>
                </a:solidFill>
                <a:latin typeface="Calibri"/>
                <a:cs typeface="Calibri"/>
              </a:rPr>
              <a:t>led</a:t>
            </a:r>
            <a:r>
              <a:rPr lang="en-GB" sz="1600" spc="-45" dirty="0">
                <a:solidFill>
                  <a:srgbClr val="001F5F"/>
                </a:solidFill>
                <a:latin typeface="Calibri"/>
                <a:cs typeface="Calibri"/>
              </a:rPr>
              <a:t> by the SENDCO</a:t>
            </a:r>
            <a:r>
              <a:rPr lang="en-GB" sz="1600" spc="-55" dirty="0">
                <a:solidFill>
                  <a:srgbClr val="001F5F"/>
                </a:solidFill>
                <a:latin typeface="Calibri"/>
                <a:cs typeface="Calibri"/>
              </a:rPr>
              <a:t> </a:t>
            </a:r>
            <a:r>
              <a:rPr lang="en-GB" sz="1600" spc="-10" dirty="0">
                <a:solidFill>
                  <a:srgbClr val="001F5F"/>
                </a:solidFill>
                <a:latin typeface="Calibri"/>
                <a:cs typeface="Calibri"/>
              </a:rPr>
              <a:t>which focus on embedding</a:t>
            </a:r>
            <a:r>
              <a:rPr lang="en-GB" sz="1600" spc="-35" dirty="0">
                <a:solidFill>
                  <a:srgbClr val="001F5F"/>
                </a:solidFill>
                <a:latin typeface="Calibri"/>
                <a:cs typeface="Calibri"/>
              </a:rPr>
              <a:t> </a:t>
            </a:r>
            <a:r>
              <a:rPr lang="en-GB" sz="1600" dirty="0">
                <a:solidFill>
                  <a:srgbClr val="001F5F"/>
                </a:solidFill>
                <a:latin typeface="Calibri"/>
                <a:cs typeface="Calibri"/>
              </a:rPr>
              <a:t>the</a:t>
            </a:r>
            <a:r>
              <a:rPr lang="en-GB" sz="1600" spc="-65" dirty="0">
                <a:solidFill>
                  <a:srgbClr val="001F5F"/>
                </a:solidFill>
                <a:latin typeface="Calibri"/>
                <a:cs typeface="Calibri"/>
              </a:rPr>
              <a:t> </a:t>
            </a:r>
            <a:r>
              <a:rPr lang="en-GB" sz="1600" spc="-25" dirty="0">
                <a:solidFill>
                  <a:srgbClr val="001F5F"/>
                </a:solidFill>
                <a:latin typeface="Calibri"/>
                <a:cs typeface="Calibri"/>
              </a:rPr>
              <a:t>7Cs </a:t>
            </a:r>
            <a:r>
              <a:rPr lang="en-GB" sz="1600" spc="-10" dirty="0">
                <a:solidFill>
                  <a:srgbClr val="001F5F"/>
                </a:solidFill>
                <a:latin typeface="Calibri"/>
                <a:cs typeface="Calibri"/>
              </a:rPr>
              <a:t>Graduated</a:t>
            </a:r>
            <a:r>
              <a:rPr lang="en-GB" sz="1600" spc="-30" dirty="0">
                <a:solidFill>
                  <a:srgbClr val="001F5F"/>
                </a:solidFill>
                <a:latin typeface="Calibri"/>
                <a:cs typeface="Calibri"/>
              </a:rPr>
              <a:t> </a:t>
            </a:r>
            <a:r>
              <a:rPr lang="en-GB" sz="1600" spc="-10" dirty="0">
                <a:solidFill>
                  <a:srgbClr val="001F5F"/>
                </a:solidFill>
                <a:latin typeface="Calibri"/>
                <a:cs typeface="Calibri"/>
              </a:rPr>
              <a:t>Approach, whole-school SEND priorities as identified in our Academy Improvement and Development Plan (AIDP) and the needs of our cohort through</a:t>
            </a:r>
            <a:r>
              <a:rPr lang="en-GB" sz="1600" dirty="0">
                <a:solidFill>
                  <a:srgbClr val="002060"/>
                </a:solidFill>
                <a:latin typeface="Calibri" panose="020F0502020204030204" pitchFamily="34" charset="0"/>
                <a:cs typeface="Calibri" panose="020F0502020204030204" pitchFamily="34" charset="0"/>
              </a:rPr>
              <a:t> continuously striving to drive SEND inclusive practice.</a:t>
            </a:r>
            <a:endParaRPr lang="en-GB" sz="1600" dirty="0">
              <a:latin typeface="Calibri"/>
              <a:cs typeface="Calibri"/>
            </a:endParaRPr>
          </a:p>
          <a:p>
            <a:pPr marL="342900" indent="-342900">
              <a:buFont typeface="Arial" panose="020B0604020202020204" pitchFamily="34" charset="0"/>
              <a:buChar char="•"/>
            </a:pPr>
            <a:endParaRPr lang="en-GB" sz="2000" dirty="0">
              <a:solidFill>
                <a:srgbClr val="002060"/>
              </a:solidFill>
              <a:latin typeface="Calibri" panose="020F0502020204030204" pitchFamily="34" charset="0"/>
              <a:cs typeface="Calibri" panose="020F0502020204030204" pitchFamily="34" charset="0"/>
            </a:endParaRPr>
          </a:p>
          <a:p>
            <a:endParaRPr lang="en-GB" sz="2000"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974B0D4-5F60-412A-91F5-94766DA46E08}"/>
              </a:ext>
            </a:extLst>
          </p:cNvPr>
          <p:cNvPicPr>
            <a:picLocks noChangeAspect="1"/>
          </p:cNvPicPr>
          <p:nvPr/>
        </p:nvPicPr>
        <p:blipFill>
          <a:blip r:embed="rId6"/>
          <a:stretch>
            <a:fillRect/>
          </a:stretch>
        </p:blipFill>
        <p:spPr>
          <a:xfrm>
            <a:off x="10125658" y="2122137"/>
            <a:ext cx="1285288" cy="1535521"/>
          </a:xfrm>
          <a:prstGeom prst="rect">
            <a:avLst/>
          </a:prstGeom>
        </p:spPr>
      </p:pic>
      <p:sp>
        <p:nvSpPr>
          <p:cNvPr id="12" name="Content Placeholder 2">
            <a:extLst>
              <a:ext uri="{FF2B5EF4-FFF2-40B4-BE49-F238E27FC236}">
                <a16:creationId xmlns:a16="http://schemas.microsoft.com/office/drawing/2014/main" id="{595571C2-DB79-422A-B47D-2F2A5E1CA022}"/>
              </a:ext>
            </a:extLst>
          </p:cNvPr>
          <p:cNvSpPr txBox="1">
            <a:spLocks/>
          </p:cNvSpPr>
          <p:nvPr/>
        </p:nvSpPr>
        <p:spPr>
          <a:xfrm>
            <a:off x="894490" y="2035361"/>
            <a:ext cx="4177600" cy="4618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lt1"/>
                </a:solidFill>
                <a:latin typeface="+mn-lt"/>
                <a:ea typeface="+mn-ea"/>
                <a:cs typeface="+mn-cs"/>
              </a:defRPr>
            </a:lvl9pPr>
          </a:lstStyle>
          <a:p>
            <a:pPr marL="0" indent="0" algn="ctr">
              <a:buFont typeface="Wingdings 3" charset="2"/>
              <a:buNone/>
            </a:pPr>
            <a:r>
              <a:rPr lang="en-GB" sz="2400" dirty="0">
                <a:solidFill>
                  <a:schemeClr val="bg1"/>
                </a:solidFill>
                <a:latin typeface="Calibri" panose="020F0502020204030204" pitchFamily="34" charset="0"/>
                <a:cs typeface="Calibri" panose="020F0502020204030204" pitchFamily="34" charset="0"/>
              </a:rPr>
              <a:t>SENDCO  Professional Links </a:t>
            </a:r>
          </a:p>
          <a:p>
            <a:pPr marL="0" indent="0" algn="ctr">
              <a:buFont typeface="Wingdings 3" charset="2"/>
              <a:buNone/>
            </a:pPr>
            <a:r>
              <a:rPr lang="en-GB" sz="2400" dirty="0">
                <a:solidFill>
                  <a:schemeClr val="bg1"/>
                </a:solidFill>
                <a:latin typeface="Calibri" panose="020F0502020204030204" pitchFamily="34" charset="0"/>
                <a:cs typeface="Calibri" panose="020F0502020204030204" pitchFamily="34" charset="0"/>
              </a:rPr>
              <a:t>and Training</a:t>
            </a:r>
          </a:p>
          <a:p>
            <a:pPr marL="0" indent="0">
              <a:buFont typeface="Wingdings 3" charset="2"/>
              <a:buNone/>
            </a:pPr>
            <a:r>
              <a:rPr lang="en-GB" sz="1400" dirty="0">
                <a:solidFill>
                  <a:schemeClr val="bg1"/>
                </a:solidFill>
                <a:latin typeface="Calibri" panose="020F0502020204030204" pitchFamily="34" charset="0"/>
                <a:cs typeface="Calibri" panose="020F0502020204030204" pitchFamily="34" charset="0"/>
              </a:rPr>
              <a:t>Our experienced SENDCO began the role in September 2018 in two other St Benet’s schools. She has completed the National Award for SEN Coordination as well as the National Professional Qualification In Headship.</a:t>
            </a:r>
          </a:p>
          <a:p>
            <a:pPr marL="0" indent="0">
              <a:buFont typeface="Wingdings 3" charset="2"/>
              <a:buNone/>
            </a:pPr>
            <a:r>
              <a:rPr lang="en-GB" sz="1400" dirty="0">
                <a:solidFill>
                  <a:schemeClr val="bg1"/>
                </a:solidFill>
                <a:latin typeface="Calibri" panose="020F0502020204030204" pitchFamily="34" charset="0"/>
                <a:cs typeface="Calibri" panose="020F0502020204030204" pitchFamily="34" charset="0"/>
              </a:rPr>
              <a:t>She attends termly Norfolk SEND Forums to ensure up-to-date knowledge of SEND policy and practice.</a:t>
            </a:r>
          </a:p>
          <a:p>
            <a:pPr marL="0" indent="0">
              <a:buFont typeface="Wingdings 3" charset="2"/>
              <a:buNone/>
            </a:pPr>
            <a:r>
              <a:rPr lang="en-GB" sz="1400" dirty="0">
                <a:solidFill>
                  <a:schemeClr val="bg1"/>
                </a:solidFill>
                <a:latin typeface="Calibri" panose="020F0502020204030204" pitchFamily="34" charset="0"/>
                <a:cs typeface="Calibri" panose="020F0502020204030204" pitchFamily="34" charset="0"/>
              </a:rPr>
              <a:t>As part of multi-agency approaches to SEND, she attends termly Core Consultations and NHS Speech and Language Link meetings.</a:t>
            </a:r>
          </a:p>
          <a:p>
            <a:pPr marL="0" indent="0">
              <a:buFont typeface="Wingdings 3" charset="2"/>
              <a:buNone/>
            </a:pPr>
            <a:r>
              <a:rPr lang="en-GB" sz="1400" dirty="0">
                <a:solidFill>
                  <a:schemeClr val="bg1"/>
                </a:solidFill>
                <a:latin typeface="Calibri" panose="020F0502020204030204" pitchFamily="34" charset="0"/>
                <a:cs typeface="Calibri" panose="020F0502020204030204" pitchFamily="34" charset="0"/>
              </a:rPr>
              <a:t>Our SENDCO’s other responsibilities include:</a:t>
            </a:r>
          </a:p>
          <a:p>
            <a:pPr marL="0" indent="0">
              <a:buFont typeface="Wingdings 3" charset="2"/>
              <a:buNone/>
            </a:pPr>
            <a:r>
              <a:rPr lang="en-GB" sz="1400" dirty="0">
                <a:solidFill>
                  <a:schemeClr val="bg1"/>
                </a:solidFill>
                <a:latin typeface="Calibri" panose="020F0502020204030204" pitchFamily="34" charset="0"/>
                <a:cs typeface="Calibri" panose="020F0502020204030204" pitchFamily="34" charset="0"/>
              </a:rPr>
              <a:t>Medical Needs</a:t>
            </a:r>
          </a:p>
          <a:p>
            <a:pPr marL="0" indent="0">
              <a:buFont typeface="Wingdings 3" charset="2"/>
              <a:buNone/>
            </a:pPr>
            <a:r>
              <a:rPr lang="en-GB" sz="1400" dirty="0">
                <a:solidFill>
                  <a:schemeClr val="bg1"/>
                </a:solidFill>
                <a:latin typeface="Calibri" panose="020F0502020204030204" pitchFamily="34" charset="0"/>
                <a:cs typeface="Calibri" panose="020F0502020204030204" pitchFamily="34" charset="0"/>
              </a:rPr>
              <a:t>Designated Teacher for Looked after Children </a:t>
            </a:r>
          </a:p>
          <a:p>
            <a:pPr marL="0" indent="0">
              <a:buFont typeface="Wingdings 3" charset="2"/>
              <a:buNone/>
            </a:pPr>
            <a:r>
              <a:rPr lang="en-GB" sz="1400" dirty="0">
                <a:solidFill>
                  <a:schemeClr val="bg1"/>
                </a:solidFill>
                <a:latin typeface="Calibri" panose="020F0502020204030204" pitchFamily="34" charset="0"/>
                <a:cs typeface="Calibri" panose="020F0502020204030204" pitchFamily="34" charset="0"/>
              </a:rPr>
              <a:t>Mental Health Champion  </a:t>
            </a:r>
          </a:p>
          <a:p>
            <a:pPr marL="0" indent="0">
              <a:buFont typeface="Wingdings 3" charset="2"/>
              <a:buNone/>
            </a:pPr>
            <a:r>
              <a:rPr lang="en-GB" sz="1400" dirty="0">
                <a:solidFill>
                  <a:schemeClr val="bg1"/>
                </a:solidFill>
                <a:latin typeface="Calibri" panose="020F0502020204030204" pitchFamily="34" charset="0"/>
                <a:cs typeface="Calibri" panose="020F0502020204030204" pitchFamily="34" charset="0"/>
              </a:rPr>
              <a:t>Deputy Designated Safeguarding Lead (DDSL)</a:t>
            </a:r>
          </a:p>
        </p:txBody>
      </p:sp>
    </p:spTree>
    <p:extLst>
      <p:ext uri="{BB962C8B-B14F-4D97-AF65-F5344CB8AC3E}">
        <p14:creationId xmlns:p14="http://schemas.microsoft.com/office/powerpoint/2010/main" val="354565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6891" y="150920"/>
            <a:ext cx="7706515" cy="630315"/>
          </a:xfrm>
        </p:spPr>
        <p:txBody>
          <a:bodyPr>
            <a:normAutofit fontScale="90000"/>
          </a:bodyPr>
          <a:lstStyle/>
          <a:p>
            <a:r>
              <a:rPr lang="en-GB" sz="3200" b="1" cap="none" dirty="0">
                <a:solidFill>
                  <a:schemeClr val="accent1">
                    <a:lumMod val="50000"/>
                  </a:schemeClr>
                </a:solidFill>
                <a:latin typeface="Calibri" panose="020F0502020204030204" pitchFamily="34" charset="0"/>
                <a:cs typeface="Calibri" panose="020F0502020204030204" pitchFamily="34" charset="0"/>
              </a:rPr>
              <a:t>Recent SEND training opportunities </a:t>
            </a:r>
            <a:r>
              <a:rPr lang="en-GB" sz="4400" cap="none" dirty="0">
                <a:solidFill>
                  <a:schemeClr val="accent1">
                    <a:lumMod val="50000"/>
                  </a:schemeClr>
                </a:solidFill>
                <a:latin typeface="+mn-lt"/>
              </a:rPr>
              <a:t>- </a:t>
            </a:r>
            <a:r>
              <a:rPr lang="en-GB" sz="1800" cap="none" dirty="0">
                <a:solidFill>
                  <a:schemeClr val="tx1"/>
                </a:solidFill>
                <a:latin typeface="+mn-lt"/>
              </a:rPr>
              <a:t>in the last 2 years</a:t>
            </a:r>
            <a:endParaRPr lang="en-GB" sz="2400" cap="none" dirty="0">
              <a:solidFill>
                <a:schemeClr val="tx1"/>
              </a:solidFill>
              <a:latin typeface="+mn-lt"/>
            </a:endParaRP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1419577260"/>
              </p:ext>
            </p:extLst>
          </p:nvPr>
        </p:nvGraphicFramePr>
        <p:xfrm>
          <a:off x="506026" y="781235"/>
          <a:ext cx="7501631" cy="5621762"/>
        </p:xfrm>
        <a:graphic>
          <a:graphicData uri="http://schemas.openxmlformats.org/drawingml/2006/table">
            <a:tbl>
              <a:tblPr firstRow="1" bandRow="1">
                <a:tableStyleId>{5C22544A-7EE6-4342-B048-85BDC9FD1C3A}</a:tableStyleId>
              </a:tblPr>
              <a:tblGrid>
                <a:gridCol w="3737500">
                  <a:extLst>
                    <a:ext uri="{9D8B030D-6E8A-4147-A177-3AD203B41FA5}">
                      <a16:colId xmlns:a16="http://schemas.microsoft.com/office/drawing/2014/main" val="3476041153"/>
                    </a:ext>
                  </a:extLst>
                </a:gridCol>
                <a:gridCol w="3764131">
                  <a:extLst>
                    <a:ext uri="{9D8B030D-6E8A-4147-A177-3AD203B41FA5}">
                      <a16:colId xmlns:a16="http://schemas.microsoft.com/office/drawing/2014/main" val="4090600932"/>
                    </a:ext>
                  </a:extLst>
                </a:gridCol>
              </a:tblGrid>
              <a:tr h="331971">
                <a:tc>
                  <a:txBody>
                    <a:bodyPr/>
                    <a:lstStyle/>
                    <a:p>
                      <a:r>
                        <a:rPr lang="en-GB" dirty="0">
                          <a:latin typeface="Arial" panose="020B0604020202020204" pitchFamily="34" charset="0"/>
                          <a:cs typeface="Arial" panose="020B0604020202020204" pitchFamily="34" charset="0"/>
                        </a:rPr>
                        <a:t>Cognition and Learning</a:t>
                      </a:r>
                    </a:p>
                  </a:txBody>
                  <a:tcPr/>
                </a:tc>
                <a:tc>
                  <a:txBody>
                    <a:bodyPr/>
                    <a:lstStyle/>
                    <a:p>
                      <a:r>
                        <a:rPr lang="en-GB" dirty="0">
                          <a:latin typeface="Arial" panose="020B0604020202020204" pitchFamily="34" charset="0"/>
                          <a:cs typeface="Arial" panose="020B0604020202020204" pitchFamily="34" charset="0"/>
                        </a:rPr>
                        <a:t>Communication</a:t>
                      </a:r>
                      <a:r>
                        <a:rPr lang="en-GB" baseline="0" dirty="0">
                          <a:latin typeface="Arial" panose="020B0604020202020204" pitchFamily="34" charset="0"/>
                          <a:cs typeface="Arial" panose="020B0604020202020204" pitchFamily="34" charset="0"/>
                        </a:rPr>
                        <a:t> and Interaction</a:t>
                      </a: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19117179"/>
                  </a:ext>
                </a:extLst>
              </a:tr>
              <a:tr h="1438541">
                <a:tc>
                  <a:txBody>
                    <a:bodyPr/>
                    <a:lstStyle/>
                    <a:p>
                      <a:r>
                        <a:rPr lang="en-GB" sz="1400" dirty="0">
                          <a:solidFill>
                            <a:srgbClr val="002060"/>
                          </a:solidFill>
                          <a:latin typeface="Arial" panose="020B0604020202020204" pitchFamily="34" charset="0"/>
                          <a:cs typeface="Arial" panose="020B0604020202020204" pitchFamily="34" charset="0"/>
                        </a:rPr>
                        <a:t>Clicker</a:t>
                      </a:r>
                      <a:r>
                        <a:rPr lang="en-GB" sz="1400" baseline="0" dirty="0">
                          <a:solidFill>
                            <a:srgbClr val="002060"/>
                          </a:solidFill>
                          <a:latin typeface="Arial" panose="020B0604020202020204" pitchFamily="34" charset="0"/>
                          <a:cs typeface="Arial" panose="020B0604020202020204" pitchFamily="34" charset="0"/>
                        </a:rPr>
                        <a:t> 8 training – on-going through Access Through Technology</a:t>
                      </a:r>
                    </a:p>
                    <a:p>
                      <a:r>
                        <a:rPr lang="en-GB" sz="1400" baseline="0" dirty="0">
                          <a:solidFill>
                            <a:srgbClr val="002060"/>
                          </a:solidFill>
                          <a:latin typeface="Arial" panose="020B0604020202020204" pitchFamily="34" charset="0"/>
                          <a:cs typeface="Arial" panose="020B0604020202020204" pitchFamily="34" charset="0"/>
                        </a:rPr>
                        <a:t>Dyslexia Awareness training by the Dyslexia Outreach Service</a:t>
                      </a:r>
                    </a:p>
                    <a:p>
                      <a:r>
                        <a:rPr lang="en-GB" sz="1400" baseline="0" dirty="0">
                          <a:solidFill>
                            <a:srgbClr val="002060"/>
                          </a:solidFill>
                          <a:latin typeface="Arial" panose="020B0604020202020204" pitchFamily="34" charset="0"/>
                          <a:cs typeface="Arial" panose="020B0604020202020204" pitchFamily="34" charset="0"/>
                        </a:rPr>
                        <a:t>Adaptive teaching – SEND Station 10.7.24</a:t>
                      </a:r>
                    </a:p>
                    <a:p>
                      <a:endParaRPr lang="en-GB" sz="1400" baseline="0" dirty="0">
                        <a:latin typeface="Arial" panose="020B0604020202020204" pitchFamily="34" charset="0"/>
                        <a:cs typeface="Arial" panose="020B0604020202020204" pitchFamily="34" charset="0"/>
                      </a:endParaRPr>
                    </a:p>
                  </a:txBody>
                  <a:tcPr/>
                </a:tc>
                <a:tc>
                  <a:txBody>
                    <a:bodyPr/>
                    <a:lstStyle/>
                    <a:p>
                      <a:r>
                        <a:rPr lang="en-GB" sz="1400" dirty="0">
                          <a:solidFill>
                            <a:srgbClr val="002060"/>
                          </a:solidFill>
                          <a:latin typeface="Arial" panose="020B0604020202020204" pitchFamily="34" charset="0"/>
                          <a:cs typeface="Arial" panose="020B0604020202020204" pitchFamily="34" charset="0"/>
                        </a:rPr>
                        <a:t>Making Sense of Autism  - January 2026</a:t>
                      </a:r>
                    </a:p>
                    <a:p>
                      <a:r>
                        <a:rPr lang="en-GB" sz="1400" dirty="0">
                          <a:solidFill>
                            <a:srgbClr val="002060"/>
                          </a:solidFill>
                          <a:latin typeface="Arial" panose="020B0604020202020204" pitchFamily="34" charset="0"/>
                          <a:cs typeface="Arial" panose="020B0604020202020204" pitchFamily="34" charset="0"/>
                        </a:rPr>
                        <a:t>Blank Level Questioning – November 2024</a:t>
                      </a:r>
                    </a:p>
                    <a:p>
                      <a:r>
                        <a:rPr lang="en-GB" sz="1400" dirty="0">
                          <a:solidFill>
                            <a:srgbClr val="002060"/>
                          </a:solidFill>
                          <a:latin typeface="Arial" panose="020B0604020202020204" pitchFamily="34" charset="0"/>
                          <a:cs typeface="Arial" panose="020B0604020202020204" pitchFamily="34" charset="0"/>
                        </a:rPr>
                        <a:t>Social Stories and Comic Strip Conversations – The Wherry School Nov 2024</a:t>
                      </a:r>
                    </a:p>
                    <a:p>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33937669"/>
                  </a:ext>
                </a:extLst>
              </a:tr>
              <a:tr h="525621">
                <a:tc>
                  <a:txBody>
                    <a:bodyPr/>
                    <a:lstStyle/>
                    <a:p>
                      <a:r>
                        <a:rPr lang="en-GB" sz="1600" b="1" dirty="0">
                          <a:solidFill>
                            <a:schemeClr val="bg1"/>
                          </a:solidFill>
                          <a:latin typeface="Arial" panose="020B0604020202020204" pitchFamily="34" charset="0"/>
                          <a:cs typeface="Arial" panose="020B0604020202020204" pitchFamily="34" charset="0"/>
                        </a:rPr>
                        <a:t>Social, Emotional and Mental Health</a:t>
                      </a:r>
                    </a:p>
                  </a:txBody>
                  <a:tcPr>
                    <a:solidFill>
                      <a:schemeClr val="accent1"/>
                    </a:solidFill>
                  </a:tcPr>
                </a:tc>
                <a:tc>
                  <a:txBody>
                    <a:bodyPr/>
                    <a:lstStyle/>
                    <a:p>
                      <a:r>
                        <a:rPr lang="en-GB" sz="1600" b="1" dirty="0">
                          <a:solidFill>
                            <a:schemeClr val="bg1"/>
                          </a:solidFill>
                          <a:latin typeface="Arial" panose="020B0604020202020204" pitchFamily="34" charset="0"/>
                          <a:cs typeface="Arial" panose="020B0604020202020204" pitchFamily="34" charset="0"/>
                        </a:rPr>
                        <a:t>Physical</a:t>
                      </a:r>
                      <a:r>
                        <a:rPr lang="en-GB" sz="1600" b="1" baseline="0" dirty="0">
                          <a:solidFill>
                            <a:schemeClr val="bg1"/>
                          </a:solidFill>
                          <a:latin typeface="Arial" panose="020B0604020202020204" pitchFamily="34" charset="0"/>
                          <a:cs typeface="Arial" panose="020B0604020202020204" pitchFamily="34" charset="0"/>
                        </a:rPr>
                        <a:t> and Sensory</a:t>
                      </a:r>
                      <a:endParaRPr lang="en-GB" sz="1600" b="1" dirty="0">
                        <a:solidFill>
                          <a:schemeClr val="bg1"/>
                        </a:solidFill>
                        <a:latin typeface="Arial" panose="020B0604020202020204" pitchFamily="34" charset="0"/>
                        <a:cs typeface="Arial" panose="020B0604020202020204" pitchFamily="34" charset="0"/>
                      </a:endParaRPr>
                    </a:p>
                  </a:txBody>
                  <a:tcPr>
                    <a:solidFill>
                      <a:schemeClr val="accent1"/>
                    </a:solidFill>
                  </a:tcPr>
                </a:tc>
                <a:extLst>
                  <a:ext uri="{0D108BD9-81ED-4DB2-BD59-A6C34878D82A}">
                    <a16:rowId xmlns:a16="http://schemas.microsoft.com/office/drawing/2014/main" val="2778143022"/>
                  </a:ext>
                </a:extLst>
              </a:tr>
              <a:tr h="3181389">
                <a:tc>
                  <a:txBody>
                    <a:bodyPr/>
                    <a:lstStyle/>
                    <a:p>
                      <a:r>
                        <a:rPr lang="en-GB" sz="1400" dirty="0">
                          <a:solidFill>
                            <a:srgbClr val="002060"/>
                          </a:solidFill>
                          <a:latin typeface="Arial" panose="020B0604020202020204" pitchFamily="34" charset="0"/>
                          <a:cs typeface="Arial" panose="020B0604020202020204" pitchFamily="34" charset="0"/>
                        </a:rPr>
                        <a:t>ACES and Trauma</a:t>
                      </a:r>
                      <a:r>
                        <a:rPr lang="en-GB" sz="1400" baseline="0" dirty="0">
                          <a:solidFill>
                            <a:srgbClr val="002060"/>
                          </a:solidFill>
                          <a:latin typeface="Arial" panose="020B0604020202020204" pitchFamily="34" charset="0"/>
                          <a:cs typeface="Arial" panose="020B0604020202020204" pitchFamily="34" charset="0"/>
                        </a:rPr>
                        <a:t> Informed Practice</a:t>
                      </a:r>
                    </a:p>
                    <a:p>
                      <a:r>
                        <a:rPr lang="en-GB" sz="1400" baseline="0" dirty="0">
                          <a:solidFill>
                            <a:srgbClr val="002060"/>
                          </a:solidFill>
                          <a:latin typeface="Arial" panose="020B0604020202020204" pitchFamily="34" charset="0"/>
                          <a:cs typeface="Arial" panose="020B0604020202020204" pitchFamily="34" charset="0"/>
                        </a:rPr>
                        <a:t>Strategies to support trauma – Beacon House </a:t>
                      </a:r>
                    </a:p>
                    <a:p>
                      <a:r>
                        <a:rPr lang="en-GB" sz="1400" baseline="0" dirty="0">
                          <a:solidFill>
                            <a:srgbClr val="002060"/>
                          </a:solidFill>
                          <a:latin typeface="Arial" panose="020B0604020202020204" pitchFamily="34" charset="0"/>
                          <a:cs typeface="Arial" panose="020B0604020202020204" pitchFamily="34" charset="0"/>
                        </a:rPr>
                        <a:t>Emotional Literacy Support (ELSA)</a:t>
                      </a:r>
                    </a:p>
                    <a:p>
                      <a:r>
                        <a:rPr lang="en-GB" sz="1400" baseline="0" dirty="0">
                          <a:solidFill>
                            <a:srgbClr val="002060"/>
                          </a:solidFill>
                          <a:latin typeface="Arial" panose="020B0604020202020204" pitchFamily="34" charset="0"/>
                          <a:cs typeface="Arial" panose="020B0604020202020204" pitchFamily="34" charset="0"/>
                        </a:rPr>
                        <a:t>Play Therapy – 25.3.25</a:t>
                      </a:r>
                    </a:p>
                    <a:p>
                      <a:r>
                        <a:rPr lang="en-GB" sz="1400" baseline="0" dirty="0">
                          <a:solidFill>
                            <a:srgbClr val="002060"/>
                          </a:solidFill>
                          <a:latin typeface="Arial" panose="020B0604020202020204" pitchFamily="34" charset="0"/>
                          <a:cs typeface="Arial" panose="020B0604020202020204" pitchFamily="34" charset="0"/>
                        </a:rPr>
                        <a:t>Domestic Abuse Champion </a:t>
                      </a:r>
                    </a:p>
                    <a:p>
                      <a:r>
                        <a:rPr lang="en-GB" sz="1400" baseline="0" dirty="0">
                          <a:solidFill>
                            <a:srgbClr val="002060"/>
                          </a:solidFill>
                          <a:latin typeface="Arial" panose="020B0604020202020204" pitchFamily="34" charset="0"/>
                          <a:cs typeface="Arial" panose="020B0604020202020204" pitchFamily="34" charset="0"/>
                        </a:rPr>
                        <a:t>Mental Health Champion – Senior Leadership</a:t>
                      </a:r>
                    </a:p>
                    <a:p>
                      <a:r>
                        <a:rPr lang="en-GB" sz="1400" baseline="0" dirty="0">
                          <a:solidFill>
                            <a:srgbClr val="002060"/>
                          </a:solidFill>
                          <a:latin typeface="Arial" panose="020B0604020202020204" pitchFamily="34" charset="0"/>
                          <a:cs typeface="Arial" panose="020B0604020202020204" pitchFamily="34" charset="0"/>
                        </a:rPr>
                        <a:t>Early Help Assessment Plans (EHAP)</a:t>
                      </a:r>
                    </a:p>
                    <a:p>
                      <a:r>
                        <a:rPr lang="en-GB" sz="1400" dirty="0">
                          <a:solidFill>
                            <a:srgbClr val="002060"/>
                          </a:solidFill>
                          <a:latin typeface="Arial" panose="020B0604020202020204" pitchFamily="34" charset="0"/>
                          <a:cs typeface="Arial" panose="020B0604020202020204" pitchFamily="34" charset="0"/>
                        </a:rPr>
                        <a:t>Norfolk Steps</a:t>
                      </a:r>
                      <a:r>
                        <a:rPr lang="en-GB" sz="1400" baseline="0" dirty="0">
                          <a:solidFill>
                            <a:srgbClr val="002060"/>
                          </a:solidFill>
                          <a:latin typeface="Arial" panose="020B0604020202020204" pitchFamily="34" charset="0"/>
                          <a:cs typeface="Arial" panose="020B0604020202020204" pitchFamily="34" charset="0"/>
                        </a:rPr>
                        <a:t> –Positive Behaviour Management – January 2026</a:t>
                      </a:r>
                    </a:p>
                    <a:p>
                      <a:r>
                        <a:rPr lang="en-GB" sz="1400" baseline="0" dirty="0">
                          <a:solidFill>
                            <a:srgbClr val="002060"/>
                          </a:solidFill>
                          <a:latin typeface="Arial" panose="020B0604020202020204" pitchFamily="34" charset="0"/>
                          <a:cs typeface="Arial" panose="020B0604020202020204" pitchFamily="34" charset="0"/>
                        </a:rPr>
                        <a:t>Norfolk Steps Tutor Training  - Nov 2025</a:t>
                      </a:r>
                    </a:p>
                    <a:p>
                      <a:r>
                        <a:rPr lang="en-GB" sz="1400" baseline="0" dirty="0">
                          <a:solidFill>
                            <a:srgbClr val="002060"/>
                          </a:solidFill>
                          <a:latin typeface="Arial" panose="020B0604020202020204" pitchFamily="34" charset="0"/>
                          <a:cs typeface="Arial" panose="020B0604020202020204" pitchFamily="34" charset="0"/>
                        </a:rPr>
                        <a:t>Designated Safeguarding Lead Refresher Training – Jan 2025</a:t>
                      </a:r>
                    </a:p>
                    <a:p>
                      <a:r>
                        <a:rPr lang="en-GB" sz="1400" baseline="0" dirty="0">
                          <a:solidFill>
                            <a:srgbClr val="002060"/>
                          </a:solidFill>
                          <a:latin typeface="Arial" panose="020B0604020202020204" pitchFamily="34" charset="0"/>
                          <a:cs typeface="Arial" panose="020B0604020202020204" pitchFamily="34" charset="0"/>
                        </a:rPr>
                        <a:t>Zones of Regulation – 4.7.24</a:t>
                      </a:r>
                      <a:endParaRPr lang="en-GB" sz="1400" dirty="0">
                        <a:solidFill>
                          <a:srgbClr val="002060"/>
                        </a:solidFill>
                        <a:latin typeface="Arial" panose="020B0604020202020204" pitchFamily="34" charset="0"/>
                        <a:cs typeface="Arial" panose="020B0604020202020204" pitchFamily="34" charset="0"/>
                      </a:endParaRPr>
                    </a:p>
                  </a:txBody>
                  <a:tcPr/>
                </a:tc>
                <a:tc>
                  <a:txBody>
                    <a:bodyPr/>
                    <a:lstStyle/>
                    <a:p>
                      <a:r>
                        <a:rPr lang="en-GB" sz="1400" dirty="0">
                          <a:solidFill>
                            <a:srgbClr val="002060"/>
                          </a:solidFill>
                          <a:latin typeface="Arial" panose="020B0604020202020204" pitchFamily="34" charset="0"/>
                          <a:cs typeface="Arial" panose="020B0604020202020204" pitchFamily="34" charset="0"/>
                        </a:rPr>
                        <a:t>Sensory Circuits 14.9.23 and 3.3.25</a:t>
                      </a:r>
                    </a:p>
                    <a:p>
                      <a:r>
                        <a:rPr lang="en-GB" sz="1400" baseline="0" dirty="0">
                          <a:solidFill>
                            <a:srgbClr val="002060"/>
                          </a:solidFill>
                          <a:latin typeface="Arial" panose="020B0604020202020204" pitchFamily="34" charset="0"/>
                          <a:cs typeface="Arial" panose="020B0604020202020204" pitchFamily="34" charset="0"/>
                        </a:rPr>
                        <a:t>First Aid</a:t>
                      </a:r>
                    </a:p>
                    <a:p>
                      <a:r>
                        <a:rPr lang="en-GB" sz="1400" baseline="0" dirty="0">
                          <a:solidFill>
                            <a:srgbClr val="002060"/>
                          </a:solidFill>
                          <a:latin typeface="Arial" panose="020B0604020202020204" pitchFamily="34" charset="0"/>
                          <a:cs typeface="Arial" panose="020B0604020202020204" pitchFamily="34" charset="0"/>
                        </a:rPr>
                        <a:t>Anaphylaxis and Allergy Awareness – Jan 2025</a:t>
                      </a:r>
                    </a:p>
                    <a:p>
                      <a:r>
                        <a:rPr lang="en-GB" sz="1400" baseline="0" dirty="0">
                          <a:solidFill>
                            <a:srgbClr val="002060"/>
                          </a:solidFill>
                          <a:latin typeface="Arial" panose="020B0604020202020204" pitchFamily="34" charset="0"/>
                          <a:cs typeface="Arial" panose="020B0604020202020204" pitchFamily="34" charset="0"/>
                        </a:rPr>
                        <a:t>Adrenaline Auto injector Training  - Jan 2025</a:t>
                      </a:r>
                    </a:p>
                    <a:p>
                      <a:r>
                        <a:rPr lang="en-GB" sz="1400" baseline="0" dirty="0">
                          <a:solidFill>
                            <a:srgbClr val="002060"/>
                          </a:solidFill>
                          <a:latin typeface="Arial" panose="020B0604020202020204" pitchFamily="34" charset="0"/>
                          <a:cs typeface="Arial" panose="020B0604020202020204" pitchFamily="34" charset="0"/>
                        </a:rPr>
                        <a:t>Diabetes Training – September 2025</a:t>
                      </a:r>
                    </a:p>
                    <a:p>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9443525"/>
                  </a:ext>
                </a:extLst>
              </a:tr>
            </a:tbl>
          </a:graphicData>
        </a:graphic>
      </p:graphicFrame>
      <p:sp>
        <p:nvSpPr>
          <p:cNvPr id="6" name="TextBox 5">
            <a:extLst>
              <a:ext uri="{FF2B5EF4-FFF2-40B4-BE49-F238E27FC236}">
                <a16:creationId xmlns:a16="http://schemas.microsoft.com/office/drawing/2014/main" id="{DBCFAC7A-4BA7-40C2-9D96-EF7CAF615049}"/>
              </a:ext>
            </a:extLst>
          </p:cNvPr>
          <p:cNvSpPr txBox="1"/>
          <p:nvPr/>
        </p:nvSpPr>
        <p:spPr>
          <a:xfrm>
            <a:off x="8132644" y="1544715"/>
            <a:ext cx="3648024" cy="3662541"/>
          </a:xfrm>
          <a:prstGeom prst="rect">
            <a:avLst/>
          </a:prstGeom>
          <a:solidFill>
            <a:schemeClr val="accent1">
              <a:lumMod val="60000"/>
              <a:lumOff val="40000"/>
            </a:schemeClr>
          </a:solidFill>
        </p:spPr>
        <p:txBody>
          <a:bodyPr wrap="square" rtlCol="0">
            <a:spAutoFit/>
          </a:bodyPr>
          <a:lstStyle/>
          <a:p>
            <a:pPr algn="ctr"/>
            <a:r>
              <a:rPr lang="en-GB" b="1" dirty="0">
                <a:solidFill>
                  <a:srgbClr val="0070C0"/>
                </a:solidFill>
              </a:rPr>
              <a:t>Future scheduled training</a:t>
            </a:r>
          </a:p>
          <a:p>
            <a:pPr algn="ctr"/>
            <a:endParaRPr lang="en-GB" b="1" dirty="0">
              <a:solidFill>
                <a:srgbClr val="0070C0"/>
              </a:solidFill>
            </a:endParaRPr>
          </a:p>
          <a:p>
            <a:r>
              <a:rPr lang="en-GB" sz="1600" dirty="0">
                <a:solidFill>
                  <a:srgbClr val="0070C0"/>
                </a:solidFill>
              </a:rPr>
              <a:t>Practical ideas to support Cognition and Learning needs – Parkside School June 2025</a:t>
            </a:r>
          </a:p>
          <a:p>
            <a:endParaRPr lang="en-GB" sz="1600" dirty="0">
              <a:solidFill>
                <a:srgbClr val="0070C0"/>
              </a:solidFill>
            </a:endParaRPr>
          </a:p>
          <a:p>
            <a:r>
              <a:rPr lang="en-GB" sz="1600" dirty="0">
                <a:solidFill>
                  <a:srgbClr val="0070C0"/>
                </a:solidFill>
              </a:rPr>
              <a:t>WellComm – Introduction to WellComm Digital to support speech and language needs</a:t>
            </a:r>
          </a:p>
          <a:p>
            <a:endParaRPr lang="en-GB" sz="1600" dirty="0">
              <a:solidFill>
                <a:srgbClr val="0070C0"/>
              </a:solidFill>
            </a:endParaRPr>
          </a:p>
          <a:p>
            <a:r>
              <a:rPr lang="en-GB" sz="1600" dirty="0">
                <a:solidFill>
                  <a:srgbClr val="0070C0"/>
                </a:solidFill>
              </a:rPr>
              <a:t>Lego Therapy – training for staff who are new to the programme.</a:t>
            </a:r>
          </a:p>
          <a:p>
            <a:endParaRPr lang="en-GB" dirty="0">
              <a:solidFill>
                <a:srgbClr val="0070C0"/>
              </a:solidFill>
            </a:endParaRPr>
          </a:p>
          <a:p>
            <a:endParaRPr lang="en-GB" dirty="0"/>
          </a:p>
        </p:txBody>
      </p:sp>
      <p:pic>
        <p:nvPicPr>
          <p:cNvPr id="5" name="Picture 2">
            <a:hlinkClick r:id="rId2" action="ppaction://hlinksldjump"/>
            <a:extLst>
              <a:ext uri="{FF2B5EF4-FFF2-40B4-BE49-F238E27FC236}">
                <a16:creationId xmlns:a16="http://schemas.microsoft.com/office/drawing/2014/main" id="{84FBF6A9-BA65-4032-8EE6-2248E97305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18AF7A8-1C52-4BA0-A41D-8C06175AC0A0}"/>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spTree>
    <p:extLst>
      <p:ext uri="{BB962C8B-B14F-4D97-AF65-F5344CB8AC3E}">
        <p14:creationId xmlns:p14="http://schemas.microsoft.com/office/powerpoint/2010/main" val="1255007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3" action="ppaction://hlinksldjump"/>
            <a:extLst>
              <a:ext uri="{FF2B5EF4-FFF2-40B4-BE49-F238E27FC236}">
                <a16:creationId xmlns:a16="http://schemas.microsoft.com/office/drawing/2014/main" id="{6B58C9FE-DAA2-8592-ABC8-7E04D6B7DF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4D5BF2F-4CD3-154D-B9C2-3E315F11E08A}"/>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6" name="Picture 5">
            <a:extLst>
              <a:ext uri="{FF2B5EF4-FFF2-40B4-BE49-F238E27FC236}">
                <a16:creationId xmlns:a16="http://schemas.microsoft.com/office/drawing/2014/main" id="{CB0B5136-88F1-F116-FCD0-F6A9C95C1274}"/>
              </a:ext>
            </a:extLst>
          </p:cNvPr>
          <p:cNvPicPr>
            <a:picLocks noChangeAspect="1"/>
          </p:cNvPicPr>
          <p:nvPr/>
        </p:nvPicPr>
        <p:blipFill>
          <a:blip r:embed="rId5"/>
          <a:stretch>
            <a:fillRect/>
          </a:stretch>
        </p:blipFill>
        <p:spPr>
          <a:xfrm>
            <a:off x="10411962" y="106488"/>
            <a:ext cx="1643964" cy="611879"/>
          </a:xfrm>
          <a:prstGeom prst="rect">
            <a:avLst/>
          </a:prstGeom>
        </p:spPr>
      </p:pic>
      <p:pic>
        <p:nvPicPr>
          <p:cNvPr id="14" name="Picture 13" descr="Shape, arrow&#10;&#10;Description automatically generated">
            <a:extLst>
              <a:ext uri="{FF2B5EF4-FFF2-40B4-BE49-F238E27FC236}">
                <a16:creationId xmlns:a16="http://schemas.microsoft.com/office/drawing/2014/main" id="{2A02950F-C170-44A7-BE04-D6AA2A44EB04}"/>
              </a:ext>
            </a:extLst>
          </p:cNvPr>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27526" y="1144644"/>
            <a:ext cx="1628400" cy="1484008"/>
          </a:xfrm>
          <a:prstGeom prst="rect">
            <a:avLst/>
          </a:prstGeom>
          <a:noFill/>
          <a:ln>
            <a:noFill/>
          </a:ln>
        </p:spPr>
      </p:pic>
      <p:sp>
        <p:nvSpPr>
          <p:cNvPr id="8" name="Content Placeholder 5">
            <a:extLst>
              <a:ext uri="{FF2B5EF4-FFF2-40B4-BE49-F238E27FC236}">
                <a16:creationId xmlns:a16="http://schemas.microsoft.com/office/drawing/2014/main" id="{F40036F1-DDFC-4F81-863F-3F11A5A09A42}"/>
              </a:ext>
            </a:extLst>
          </p:cNvPr>
          <p:cNvSpPr txBox="1">
            <a:spLocks/>
          </p:cNvSpPr>
          <p:nvPr/>
        </p:nvSpPr>
        <p:spPr>
          <a:xfrm>
            <a:off x="698893" y="1327354"/>
            <a:ext cx="9531728" cy="3971109"/>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fontAlgn="base">
              <a:buNone/>
            </a:pPr>
            <a:r>
              <a:rPr lang="en-GB" sz="2000" dirty="0">
                <a:solidFill>
                  <a:srgbClr val="002060"/>
                </a:solidFill>
                <a:latin typeface="Calibri" panose="020F0502020204030204" pitchFamily="34" charset="0"/>
                <a:cs typeface="Calibri" panose="020F0502020204030204" pitchFamily="34" charset="0"/>
              </a:rPr>
              <a:t>Most children and young people with special educational needs (SEN) will have their needs met with </a:t>
            </a:r>
            <a:r>
              <a:rPr lang="en-GB" sz="2000" b="1" dirty="0">
                <a:solidFill>
                  <a:srgbClr val="002060"/>
                </a:solidFill>
                <a:latin typeface="Calibri" panose="020F0502020204030204" pitchFamily="34" charset="0"/>
                <a:cs typeface="Calibri" panose="020F0502020204030204" pitchFamily="34" charset="0"/>
              </a:rPr>
              <a:t>SEN Support </a:t>
            </a:r>
            <a:r>
              <a:rPr lang="en-GB" sz="2000" dirty="0">
                <a:solidFill>
                  <a:srgbClr val="002060"/>
                </a:solidFill>
                <a:latin typeface="Calibri" panose="020F0502020204030204" pitchFamily="34" charset="0"/>
                <a:cs typeface="Calibri" panose="020F0502020204030204" pitchFamily="34" charset="0"/>
              </a:rPr>
              <a:t>in our setting. Some children may require an Education, Health and Care needs assessment in order for the local authority to decide whether it is necessary for them to make a higher level of provision in accordance with an Education Health and Care Plan (EHCP) to secure the best possible outcomes for a child’s future. An </a:t>
            </a:r>
            <a:r>
              <a:rPr lang="en-GB" sz="2000" b="1" dirty="0">
                <a:solidFill>
                  <a:srgbClr val="002060"/>
                </a:solidFill>
                <a:latin typeface="Calibri" panose="020F0502020204030204" pitchFamily="34" charset="0"/>
                <a:cs typeface="Calibri" panose="020F0502020204030204" pitchFamily="34" charset="0"/>
              </a:rPr>
              <a:t>EHCP</a:t>
            </a:r>
            <a:r>
              <a:rPr lang="en-GB" sz="2000" dirty="0">
                <a:solidFill>
                  <a:srgbClr val="002060"/>
                </a:solidFill>
                <a:latin typeface="Calibri" panose="020F0502020204030204" pitchFamily="34" charset="0"/>
                <a:cs typeface="Calibri" panose="020F0502020204030204" pitchFamily="34" charset="0"/>
              </a:rPr>
              <a:t> is for under 25s with </a:t>
            </a:r>
            <a:r>
              <a:rPr lang="en-GB" sz="2000" b="1" dirty="0">
                <a:solidFill>
                  <a:srgbClr val="002060"/>
                </a:solidFill>
                <a:latin typeface="Calibri" panose="020F0502020204030204" pitchFamily="34" charset="0"/>
                <a:cs typeface="Calibri" panose="020F0502020204030204" pitchFamily="34" charset="0"/>
              </a:rPr>
              <a:t>complex </a:t>
            </a:r>
            <a:r>
              <a:rPr lang="en-GB" sz="2000" dirty="0">
                <a:solidFill>
                  <a:srgbClr val="002060"/>
                </a:solidFill>
                <a:latin typeface="Calibri" panose="020F0502020204030204" pitchFamily="34" charset="0"/>
                <a:cs typeface="Calibri" panose="020F0502020204030204" pitchFamily="34" charset="0"/>
              </a:rPr>
              <a:t>special educational needs and disabilities (SEND).</a:t>
            </a:r>
          </a:p>
          <a:p>
            <a:pPr marL="0" indent="0">
              <a:buFont typeface="Wingdings 3" charset="2"/>
              <a:buNone/>
            </a:pPr>
            <a:r>
              <a:rPr lang="en-GB" sz="2000" dirty="0">
                <a:solidFill>
                  <a:srgbClr val="0070C0"/>
                </a:solidFill>
                <a:latin typeface="Calibri" panose="020F0502020204030204" pitchFamily="34" charset="0"/>
                <a:cs typeface="Calibri" panose="020F0502020204030204" pitchFamily="34" charset="0"/>
              </a:rPr>
              <a:t>The two videos here help to explain the purpose and the process in more detail.</a:t>
            </a:r>
          </a:p>
          <a:p>
            <a:pPr marL="0" indent="0">
              <a:buFont typeface="Wingdings 3" charset="2"/>
              <a:buNone/>
            </a:pPr>
            <a:r>
              <a:rPr lang="en-GB" dirty="0">
                <a:latin typeface="Arial" panose="020B0604020202020204" pitchFamily="34" charset="0"/>
                <a:cs typeface="Arial" panose="020B0604020202020204" pitchFamily="34" charset="0"/>
              </a:rPr>
              <a:t>                    </a:t>
            </a:r>
            <a:r>
              <a:rPr lang="en-GB" b="1" i="1" dirty="0">
                <a:latin typeface="Arial" panose="020B0604020202020204" pitchFamily="34" charset="0"/>
                <a:cs typeface="Arial" panose="020B0604020202020204" pitchFamily="34" charset="0"/>
                <a:hlinkClick r:id="rId7"/>
              </a:rPr>
              <a:t>What is an </a:t>
            </a:r>
            <a:r>
              <a:rPr lang="en-GB" b="1" dirty="0">
                <a:latin typeface="Arial" panose="020B0604020202020204" pitchFamily="34" charset="0"/>
                <a:cs typeface="Arial" panose="020B0604020202020204" pitchFamily="34" charset="0"/>
                <a:hlinkClick r:id="rId7"/>
              </a:rPr>
              <a:t>EHCP?</a:t>
            </a: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hlinkClick r:id="rId8"/>
              </a:rPr>
              <a:t>The</a:t>
            </a:r>
            <a:r>
              <a:rPr lang="en-GB" b="1" i="1" dirty="0">
                <a:latin typeface="Arial" panose="020B0604020202020204" pitchFamily="34" charset="0"/>
                <a:cs typeface="Arial" panose="020B0604020202020204" pitchFamily="34" charset="0"/>
                <a:hlinkClick r:id="rId8"/>
              </a:rPr>
              <a:t> Person - Centred Approach</a:t>
            </a:r>
            <a:endParaRPr lang="en-GB" b="1" i="1" dirty="0">
              <a:latin typeface="Arial" panose="020B0604020202020204" pitchFamily="34" charset="0"/>
              <a:cs typeface="Arial" panose="020B0604020202020204" pitchFamily="34" charset="0"/>
            </a:endParaRPr>
          </a:p>
          <a:p>
            <a:endParaRPr lang="en-GB" dirty="0"/>
          </a:p>
        </p:txBody>
      </p:sp>
      <p:pic>
        <p:nvPicPr>
          <p:cNvPr id="9" name="Picture 8">
            <a:hlinkClick r:id="rId7"/>
            <a:extLst>
              <a:ext uri="{FF2B5EF4-FFF2-40B4-BE49-F238E27FC236}">
                <a16:creationId xmlns:a16="http://schemas.microsoft.com/office/drawing/2014/main" id="{A935C284-BA17-4357-A39B-2FEDE1DCEC1F}"/>
              </a:ext>
            </a:extLst>
          </p:cNvPr>
          <p:cNvPicPr>
            <a:picLocks noChangeAspect="1"/>
          </p:cNvPicPr>
          <p:nvPr/>
        </p:nvPicPr>
        <p:blipFill rotWithShape="1">
          <a:blip r:embed="rId9"/>
          <a:srcRect l="64692" t="37588" r="9205" b="27629"/>
          <a:stretch/>
        </p:blipFill>
        <p:spPr>
          <a:xfrm>
            <a:off x="1619202" y="4312597"/>
            <a:ext cx="2851762" cy="2136429"/>
          </a:xfrm>
          <a:prstGeom prst="rect">
            <a:avLst/>
          </a:prstGeom>
        </p:spPr>
      </p:pic>
      <p:pic>
        <p:nvPicPr>
          <p:cNvPr id="10" name="Picture 9">
            <a:hlinkClick r:id="rId7"/>
            <a:extLst>
              <a:ext uri="{FF2B5EF4-FFF2-40B4-BE49-F238E27FC236}">
                <a16:creationId xmlns:a16="http://schemas.microsoft.com/office/drawing/2014/main" id="{8AE557FA-C9A2-4C53-9729-18653DB715B0}"/>
              </a:ext>
            </a:extLst>
          </p:cNvPr>
          <p:cNvPicPr/>
          <p:nvPr/>
        </p:nvPicPr>
        <p:blipFill rotWithShape="1">
          <a:blip r:embed="rId10"/>
          <a:srcRect l="7811" t="24237" r="39841" b="23153"/>
          <a:stretch/>
        </p:blipFill>
        <p:spPr bwMode="auto">
          <a:xfrm>
            <a:off x="6922553" y="4230248"/>
            <a:ext cx="2913906" cy="2136429"/>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AC2140EB-8CA6-47B5-9F57-66635DA1DA73}"/>
              </a:ext>
            </a:extLst>
          </p:cNvPr>
          <p:cNvSpPr txBox="1"/>
          <p:nvPr/>
        </p:nvSpPr>
        <p:spPr>
          <a:xfrm>
            <a:off x="1464836" y="498313"/>
            <a:ext cx="8593585" cy="646331"/>
          </a:xfrm>
          <a:prstGeom prst="rect">
            <a:avLst/>
          </a:prstGeom>
          <a:noFill/>
        </p:spPr>
        <p:txBody>
          <a:bodyPr wrap="square" rtlCol="0">
            <a:spAutoFit/>
          </a:bodyPr>
          <a:lstStyle/>
          <a:p>
            <a:r>
              <a:rPr lang="en-GB" sz="3600" b="1" dirty="0">
                <a:solidFill>
                  <a:srgbClr val="002060"/>
                </a:solidFill>
                <a:latin typeface="Calibri" panose="020F0502020204030204" pitchFamily="34" charset="0"/>
                <a:cs typeface="Calibri" panose="020F0502020204030204" pitchFamily="34" charset="0"/>
              </a:rPr>
              <a:t>What is an Education Health and Care Plan?</a:t>
            </a:r>
          </a:p>
        </p:txBody>
      </p:sp>
    </p:spTree>
    <p:extLst>
      <p:ext uri="{BB962C8B-B14F-4D97-AF65-F5344CB8AC3E}">
        <p14:creationId xmlns:p14="http://schemas.microsoft.com/office/powerpoint/2010/main" val="2506746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7CB503F-1672-4C1B-BD28-1317B5400A2C}"/>
              </a:ext>
            </a:extLst>
          </p:cNvPr>
          <p:cNvGraphicFramePr>
            <a:graphicFrameLocks noGrp="1"/>
          </p:cNvGraphicFramePr>
          <p:nvPr>
            <p:extLst>
              <p:ext uri="{D42A27DB-BD31-4B8C-83A1-F6EECF244321}">
                <p14:modId xmlns:p14="http://schemas.microsoft.com/office/powerpoint/2010/main" val="42408369"/>
              </p:ext>
            </p:extLst>
          </p:nvPr>
        </p:nvGraphicFramePr>
        <p:xfrm>
          <a:off x="157491" y="475735"/>
          <a:ext cx="11877017" cy="6202680"/>
        </p:xfrm>
        <a:graphic>
          <a:graphicData uri="http://schemas.openxmlformats.org/drawingml/2006/table">
            <a:tbl>
              <a:tblPr firstRow="1" bandRow="1">
                <a:tableStyleId>{5C22544A-7EE6-4342-B048-85BDC9FD1C3A}</a:tableStyleId>
              </a:tblPr>
              <a:tblGrid>
                <a:gridCol w="3401453">
                  <a:extLst>
                    <a:ext uri="{9D8B030D-6E8A-4147-A177-3AD203B41FA5}">
                      <a16:colId xmlns:a16="http://schemas.microsoft.com/office/drawing/2014/main" val="2207300494"/>
                    </a:ext>
                  </a:extLst>
                </a:gridCol>
                <a:gridCol w="398190">
                  <a:extLst>
                    <a:ext uri="{9D8B030D-6E8A-4147-A177-3AD203B41FA5}">
                      <a16:colId xmlns:a16="http://schemas.microsoft.com/office/drawing/2014/main" val="1203677375"/>
                    </a:ext>
                  </a:extLst>
                </a:gridCol>
                <a:gridCol w="3729310">
                  <a:extLst>
                    <a:ext uri="{9D8B030D-6E8A-4147-A177-3AD203B41FA5}">
                      <a16:colId xmlns:a16="http://schemas.microsoft.com/office/drawing/2014/main" val="1777394457"/>
                    </a:ext>
                  </a:extLst>
                </a:gridCol>
                <a:gridCol w="330200">
                  <a:extLst>
                    <a:ext uri="{9D8B030D-6E8A-4147-A177-3AD203B41FA5}">
                      <a16:colId xmlns:a16="http://schemas.microsoft.com/office/drawing/2014/main" val="3133162487"/>
                    </a:ext>
                  </a:extLst>
                </a:gridCol>
                <a:gridCol w="3638858">
                  <a:extLst>
                    <a:ext uri="{9D8B030D-6E8A-4147-A177-3AD203B41FA5}">
                      <a16:colId xmlns:a16="http://schemas.microsoft.com/office/drawing/2014/main" val="1251034917"/>
                    </a:ext>
                  </a:extLst>
                </a:gridCol>
                <a:gridCol w="379006">
                  <a:extLst>
                    <a:ext uri="{9D8B030D-6E8A-4147-A177-3AD203B41FA5}">
                      <a16:colId xmlns:a16="http://schemas.microsoft.com/office/drawing/2014/main" val="4032808767"/>
                    </a:ext>
                  </a:extLst>
                </a:gridCol>
              </a:tblGrid>
              <a:tr h="0">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What will I find in this SEN Information Report?</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p>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dirty="0">
                          <a:solidFill>
                            <a:schemeClr val="accent2">
                              <a:lumMod val="75000"/>
                            </a:schemeClr>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How does St Mary’s adapt the curriculum and learning environment for children with special educational needs?</a:t>
                      </a:r>
                      <a:endParaRPr lang="en-GB" sz="1100" b="1"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u="none" dirty="0">
                          <a:solidFill>
                            <a:schemeClr val="accent2">
                              <a:lumMod val="75000"/>
                            </a:schemeClr>
                          </a:solidFill>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How does St Mary’s support children with special educational needs in their transitions between settings? (From Infant School)</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dirty="0">
                          <a:solidFill>
                            <a:srgbClr val="002060"/>
                          </a:solidFill>
                          <a:latin typeface="Calibri" panose="020F0502020204030204" pitchFamily="34" charset="0"/>
                          <a:cs typeface="Calibri" panose="020F0502020204030204" pitchFamily="34"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5562635"/>
                  </a:ext>
                </a:extLst>
              </a:tr>
              <a:tr h="393493">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What is a special educational needs?</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dirty="0">
                          <a:solidFill>
                            <a:schemeClr val="accent2">
                              <a:lumMod val="75000"/>
                            </a:schemeClr>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How does St Mary’s enable pupils with special educational needs to engage in activities of the school together with children who do not have special educational needs?</a:t>
                      </a:r>
                      <a:endParaRPr lang="en-GB" sz="1100" b="1"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u="none" dirty="0">
                          <a:solidFill>
                            <a:schemeClr val="accent2">
                              <a:lumMod val="75000"/>
                            </a:schemeClr>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How does St Mary’s support children with special educational needs in their transitions between settings? (To High School)</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dirty="0">
                          <a:solidFill>
                            <a:srgbClr val="002060"/>
                          </a:solidFill>
                          <a:latin typeface="Calibri" panose="020F0502020204030204" pitchFamily="34" charset="0"/>
                          <a:cs typeface="Calibri" panose="020F0502020204030204" pitchFamily="34"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1761497"/>
                  </a:ext>
                </a:extLst>
              </a:tr>
              <a:tr h="370840">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What are the categories of need?</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u="none" dirty="0">
                          <a:solidFill>
                            <a:schemeClr val="accent2">
                              <a:lumMod val="75000"/>
                            </a:schemeClr>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What expertise and training have staff had in relation to supporting children with special educational needs?</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b="1"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17-18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u="none" dirty="0">
                          <a:solidFill>
                            <a:schemeClr val="accent2">
                              <a:lumMod val="75000"/>
                            </a:schemeClr>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Where can I find SEND related policies?</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dirty="0">
                          <a:solidFill>
                            <a:srgbClr val="002060"/>
                          </a:solidFill>
                          <a:latin typeface="Calibri" panose="020F0502020204030204" pitchFamily="34" charset="0"/>
                          <a:cs typeface="Calibri" panose="020F0502020204030204" pitchFamily="34"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867460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u="none" dirty="0">
                          <a:solidFill>
                            <a:schemeClr val="accent2">
                              <a:lumMod val="75000"/>
                            </a:schemeClr>
                          </a:solidFill>
                          <a:latin typeface="Calibri" panose="020F0502020204030204" pitchFamily="34" charset="0"/>
                          <a:cs typeface="Calibri" panose="020F0502020204030204" pitchFamily="34" charset="0"/>
                          <a:hlinkClick r:id="rId11" action="ppaction://hlinksldjump">
                            <a:extLst>
                              <a:ext uri="{A12FA001-AC4F-418D-AE19-62706E023703}">
                                <ahyp:hlinkClr xmlns:ahyp="http://schemas.microsoft.com/office/drawing/2018/hyperlinkcolor" val="tx"/>
                              </a:ext>
                            </a:extLst>
                          </a:hlinkClick>
                        </a:rPr>
                        <a:t>What do I do if I think my child has a special educational need or disability?</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p>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u="none" dirty="0">
                          <a:solidFill>
                            <a:schemeClr val="accent2">
                              <a:lumMod val="75000"/>
                            </a:schemeClr>
                          </a:solidFill>
                          <a:latin typeface="Calibri" panose="020F0502020204030204" pitchFamily="34" charset="0"/>
                          <a:cs typeface="Calibri" panose="020F0502020204030204" pitchFamily="34" charset="0"/>
                          <a:hlinkClick r:id="rId12" action="ppaction://hlinksldjump">
                            <a:extLst>
                              <a:ext uri="{A12FA001-AC4F-418D-AE19-62706E023703}">
                                <ahyp:hlinkClr xmlns:ahyp="http://schemas.microsoft.com/office/drawing/2018/hyperlinkcolor" val="tx"/>
                              </a:ext>
                            </a:extLst>
                          </a:hlinkClick>
                        </a:rPr>
                        <a:t>What is an Education Health and Care Plan?</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b="1"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u="none" dirty="0">
                          <a:solidFill>
                            <a:schemeClr val="accent2">
                              <a:lumMod val="75000"/>
                            </a:schemeClr>
                          </a:solidFill>
                          <a:latin typeface="Calibri" panose="020F0502020204030204" pitchFamily="34" charset="0"/>
                          <a:cs typeface="Calibri" panose="020F0502020204030204" pitchFamily="34" charset="0"/>
                          <a:hlinkClick r:id="rId13" action="ppaction://hlinksldjump">
                            <a:extLst>
                              <a:ext uri="{A12FA001-AC4F-418D-AE19-62706E023703}">
                                <ahyp:hlinkClr xmlns:ahyp="http://schemas.microsoft.com/office/drawing/2018/hyperlinkcolor" val="tx"/>
                              </a:ext>
                            </a:extLst>
                          </a:hlinkClick>
                        </a:rPr>
                        <a:t>What are the arrangements for complaints from parents of pupils with special educational needs concerning provision made at school?</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dirty="0">
                          <a:solidFill>
                            <a:srgbClr val="002060"/>
                          </a:solidFill>
                          <a:latin typeface="Calibri" panose="020F0502020204030204" pitchFamily="34" charset="0"/>
                          <a:cs typeface="Calibri" panose="020F050202020403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8914606"/>
                  </a:ext>
                </a:extLst>
              </a:tr>
              <a:tr h="394473">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hlinkClick r:id="rId14" action="ppaction://hlinksldjump">
                            <a:extLst>
                              <a:ext uri="{A12FA001-AC4F-418D-AE19-62706E023703}">
                                <ahyp:hlinkClr xmlns:ahyp="http://schemas.microsoft.com/office/drawing/2018/hyperlinkcolor" val="tx"/>
                              </a:ext>
                            </a:extLst>
                          </a:hlinkClick>
                        </a:rPr>
                        <a:t>What is the SEND profile at St Mary’s? </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dirty="0">
                          <a:solidFill>
                            <a:schemeClr val="accent2">
                              <a:lumMod val="75000"/>
                            </a:schemeClr>
                          </a:solidFill>
                          <a:latin typeface="Calibri" panose="020F0502020204030204" pitchFamily="34" charset="0"/>
                          <a:cs typeface="Calibri" panose="020F0502020204030204" pitchFamily="34" charset="0"/>
                          <a:hlinkClick r:id="rId15" action="ppaction://hlinksldjump">
                            <a:extLst>
                              <a:ext uri="{A12FA001-AC4F-418D-AE19-62706E023703}">
                                <ahyp:hlinkClr xmlns:ahyp="http://schemas.microsoft.com/office/drawing/2018/hyperlinkcolor" val="tx"/>
                              </a:ext>
                            </a:extLst>
                          </a:hlinkClick>
                        </a:rPr>
                        <a:t>How do we provide for children with Educational Health and Care Plans (EHCPs)?</a:t>
                      </a:r>
                      <a:endParaRPr lang="en-GB" sz="1100" b="1" dirty="0">
                        <a:solidFill>
                          <a:schemeClr val="accent2">
                            <a:lumMod val="75000"/>
                          </a:schemeClr>
                        </a:solidFill>
                        <a:latin typeface="Calibri" panose="020F0502020204030204" pitchFamily="34" charset="0"/>
                        <a:cs typeface="Calibri" panose="020F0502020204030204" pitchFamily="34" charset="0"/>
                      </a:endParaRPr>
                    </a:p>
                    <a:p>
                      <a:pPr algn="l"/>
                      <a:endParaRPr lang="en-GB" sz="1100" b="1"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u="none" dirty="0">
                          <a:solidFill>
                            <a:schemeClr val="accent2">
                              <a:lumMod val="75000"/>
                            </a:schemeClr>
                          </a:solidFill>
                          <a:latin typeface="Calibri" panose="020F0502020204030204" pitchFamily="34" charset="0"/>
                          <a:cs typeface="Calibri" panose="020F0502020204030204" pitchFamily="34" charset="0"/>
                          <a:hlinkClick r:id="rId16" action="ppaction://hlinksldjump">
                            <a:extLst>
                              <a:ext uri="{A12FA001-AC4F-418D-AE19-62706E023703}">
                                <ahyp:hlinkClr xmlns:ahyp="http://schemas.microsoft.com/office/drawing/2018/hyperlinkcolor" val="tx"/>
                              </a:ext>
                            </a:extLst>
                          </a:hlinkClick>
                        </a:rPr>
                        <a:t>Which other services are involved in meeting the needs of pupils with special educational needs and in supporting families?</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dirty="0">
                          <a:solidFill>
                            <a:srgbClr val="002060"/>
                          </a:solidFill>
                          <a:latin typeface="Calibri" panose="020F0502020204030204" pitchFamily="34" charset="0"/>
                          <a:cs typeface="Calibri" panose="020F050202020403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134520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u="none" dirty="0">
                          <a:solidFill>
                            <a:schemeClr val="accent2">
                              <a:lumMod val="75000"/>
                            </a:schemeClr>
                          </a:solidFill>
                          <a:latin typeface="Calibri" panose="020F0502020204030204" pitchFamily="34" charset="0"/>
                          <a:cs typeface="Calibri" panose="020F0502020204030204" pitchFamily="34" charset="0"/>
                          <a:hlinkClick r:id="rId17" action="ppaction://hlinksldjump">
                            <a:extLst>
                              <a:ext uri="{A12FA001-AC4F-418D-AE19-62706E023703}">
                                <ahyp:hlinkClr xmlns:ahyp="http://schemas.microsoft.com/office/drawing/2018/hyperlinkcolor" val="tx"/>
                              </a:ext>
                            </a:extLst>
                          </a:hlinkClick>
                        </a:rPr>
                        <a:t>How do we identify and assess pupils with special education needs at St Mary’s?</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p>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dirty="0">
                          <a:solidFill>
                            <a:schemeClr val="accent2">
                              <a:lumMod val="75000"/>
                            </a:schemeClr>
                          </a:solidFill>
                          <a:latin typeface="Calibri" panose="020F0502020204030204" pitchFamily="34" charset="0"/>
                          <a:cs typeface="Calibri" panose="020F0502020204030204" pitchFamily="34" charset="0"/>
                          <a:hlinkClick r:id="rId18" action="ppaction://hlinksldjump">
                            <a:extLst>
                              <a:ext uri="{A12FA001-AC4F-418D-AE19-62706E023703}">
                                <ahyp:hlinkClr xmlns:ahyp="http://schemas.microsoft.com/office/drawing/2018/hyperlinkcolor" val="tx"/>
                              </a:ext>
                            </a:extLst>
                          </a:hlinkClick>
                        </a:rPr>
                        <a:t>How are Education Health and Care Plans reviewed?</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b="1"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u="none" dirty="0">
                          <a:solidFill>
                            <a:schemeClr val="accent2">
                              <a:lumMod val="75000"/>
                            </a:schemeClr>
                          </a:solidFill>
                          <a:latin typeface="Calibri" panose="020F0502020204030204" pitchFamily="34" charset="0"/>
                          <a:cs typeface="Calibri" panose="020F0502020204030204" pitchFamily="34" charset="0"/>
                          <a:hlinkClick r:id="rId19" action="ppaction://hlinksldjump">
                            <a:extLst>
                              <a:ext uri="{A12FA001-AC4F-418D-AE19-62706E023703}">
                                <ahyp:hlinkClr xmlns:ahyp="http://schemas.microsoft.com/office/drawing/2018/hyperlinkcolor" val="tx"/>
                              </a:ext>
                            </a:extLst>
                          </a:hlinkClick>
                        </a:rPr>
                        <a:t>Contact details of support services for parents of pupils with special educational needs.</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p>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dirty="0">
                          <a:solidFill>
                            <a:srgbClr val="002060"/>
                          </a:solidFill>
                          <a:latin typeface="Calibri" panose="020F0502020204030204" pitchFamily="34" charset="0"/>
                          <a:cs typeface="Calibri" panose="020F0502020204030204" pitchFamily="34"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80064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dirty="0">
                          <a:solidFill>
                            <a:schemeClr val="accent2">
                              <a:lumMod val="75000"/>
                            </a:schemeClr>
                          </a:solidFill>
                          <a:latin typeface="Calibri" panose="020F0502020204030204" pitchFamily="34" charset="0"/>
                          <a:cs typeface="Calibri" panose="020F0502020204030204" pitchFamily="34" charset="0"/>
                          <a:hlinkClick r:id="rId20" action="ppaction://hlinksldjump">
                            <a:extLst>
                              <a:ext uri="{A12FA001-AC4F-418D-AE19-62706E023703}">
                                <ahyp:hlinkClr xmlns:ahyp="http://schemas.microsoft.com/office/drawing/2018/hyperlinkcolor" val="tx"/>
                              </a:ext>
                            </a:extLst>
                          </a:hlinkClick>
                        </a:rPr>
                        <a:t>How does St Mary’s approach teaching pupils with special educational needs?</a:t>
                      </a:r>
                      <a:endParaRPr lang="en-GB" sz="1100" b="1" dirty="0">
                        <a:solidFill>
                          <a:schemeClr val="accent2">
                            <a:lumMod val="75000"/>
                          </a:schemeClr>
                        </a:solidFill>
                        <a:latin typeface="Calibri" panose="020F0502020204030204" pitchFamily="34" charset="0"/>
                        <a:cs typeface="Calibri" panose="020F0502020204030204" pitchFamily="34" charset="0"/>
                      </a:endParaRPr>
                    </a:p>
                    <a:p>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dirty="0">
                          <a:solidFill>
                            <a:schemeClr val="accent2">
                              <a:lumMod val="75000"/>
                            </a:schemeClr>
                          </a:solidFill>
                          <a:latin typeface="Calibri" panose="020F0502020204030204" pitchFamily="34" charset="0"/>
                          <a:cs typeface="Calibri" panose="020F0502020204030204" pitchFamily="34" charset="0"/>
                          <a:hlinkClick r:id="rId21" action="ppaction://hlinksldjump">
                            <a:extLst>
                              <a:ext uri="{A12FA001-AC4F-418D-AE19-62706E023703}">
                                <ahyp:hlinkClr xmlns:ahyp="http://schemas.microsoft.com/office/drawing/2018/hyperlinkcolor" val="tx"/>
                              </a:ext>
                            </a:extLst>
                          </a:hlinkClick>
                        </a:rPr>
                        <a:t>How do St Mary’s use their SEND funding?</a:t>
                      </a:r>
                      <a:endParaRPr lang="en-GB" sz="1100" b="1" dirty="0">
                        <a:solidFill>
                          <a:schemeClr val="accent2">
                            <a:lumMod val="75000"/>
                          </a:scheme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b="1"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u="none" dirty="0">
                          <a:solidFill>
                            <a:schemeClr val="accent2">
                              <a:lumMod val="75000"/>
                            </a:schemeClr>
                          </a:solidFill>
                          <a:latin typeface="Calibri" panose="020F0502020204030204" pitchFamily="34" charset="0"/>
                          <a:cs typeface="Calibri" panose="020F0502020204030204" pitchFamily="34" charset="0"/>
                          <a:hlinkClick r:id="rId22" action="ppaction://hlinksldjump"/>
                        </a:rPr>
                        <a:t>Events for parents</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p>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dirty="0">
                          <a:solidFill>
                            <a:srgbClr val="002060"/>
                          </a:solidFill>
                          <a:latin typeface="Calibri" panose="020F0502020204030204" pitchFamily="34" charset="0"/>
                          <a:cs typeface="Calibri" panose="020F050202020403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6415535"/>
                  </a:ext>
                </a:extLst>
              </a:tr>
              <a:tr h="360294">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hlinkClick r:id="rId23" action="ppaction://hlinksldjump">
                            <a:extLst>
                              <a:ext uri="{A12FA001-AC4F-418D-AE19-62706E023703}">
                                <ahyp:hlinkClr xmlns:ahyp="http://schemas.microsoft.com/office/drawing/2018/hyperlinkcolor" val="tx"/>
                              </a:ext>
                            </a:extLst>
                          </a:hlinkClick>
                        </a:rPr>
                        <a:t>What does a 7Cs SEND Support plan look like?</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11-12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dirty="0">
                          <a:solidFill>
                            <a:schemeClr val="accent2">
                              <a:lumMod val="75000"/>
                            </a:schemeClr>
                          </a:solidFill>
                          <a:latin typeface="Calibri" panose="020F0502020204030204" pitchFamily="34" charset="0"/>
                          <a:cs typeface="Calibri" panose="020F0502020204030204" pitchFamily="34" charset="0"/>
                          <a:hlinkClick r:id="rId24" action="ppaction://hlinksldjump">
                            <a:extLst>
                              <a:ext uri="{A12FA001-AC4F-418D-AE19-62706E023703}">
                                <ahyp:hlinkClr xmlns:ahyp="http://schemas.microsoft.com/office/drawing/2018/hyperlinkcolor" val="tx"/>
                              </a:ext>
                            </a:extLst>
                          </a:hlinkClick>
                        </a:rPr>
                        <a:t>What support is available for improving Social, Emotional and Mental Health development of pupils with special educational needs?</a:t>
                      </a:r>
                      <a:endParaRPr lang="en-GB" sz="1100" b="1"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hlinkClick r:id="rId25" action="ppaction://hlinksldjump">
                            <a:extLst>
                              <a:ext uri="{A12FA001-AC4F-418D-AE19-62706E023703}">
                                <ahyp:hlinkClr xmlns:ahyp="http://schemas.microsoft.com/office/drawing/2018/hyperlinkcolor" val="tx"/>
                              </a:ext>
                            </a:extLst>
                          </a:hlinkClick>
                        </a:rPr>
                        <a:t>SEND Local Offer</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dirty="0">
                          <a:solidFill>
                            <a:srgbClr val="002060"/>
                          </a:solidFill>
                          <a:latin typeface="Calibri" panose="020F0502020204030204" pitchFamily="34" charset="0"/>
                          <a:cs typeface="Calibri" panose="020F0502020204030204" pitchFamily="34"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071015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u="none" dirty="0">
                          <a:solidFill>
                            <a:schemeClr val="accent2">
                              <a:lumMod val="75000"/>
                            </a:schemeClr>
                          </a:solidFill>
                          <a:latin typeface="Calibri" panose="020F0502020204030204" pitchFamily="34" charset="0"/>
                          <a:cs typeface="Calibri" panose="020F0502020204030204" pitchFamily="34" charset="0"/>
                          <a:hlinkClick r:id="rId26" action="ppaction://hlinksldjump">
                            <a:extLst>
                              <a:ext uri="{A12FA001-AC4F-418D-AE19-62706E023703}">
                                <ahyp:hlinkClr xmlns:ahyp="http://schemas.microsoft.com/office/drawing/2018/hyperlinkcolor" val="tx"/>
                              </a:ext>
                            </a:extLst>
                          </a:hlinkClick>
                        </a:rPr>
                        <a:t>How will parents be consulted and involved in arrangements for children with special educational needs?</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dirty="0">
                          <a:solidFill>
                            <a:schemeClr val="accent2">
                              <a:lumMod val="75000"/>
                            </a:schemeClr>
                          </a:solidFill>
                          <a:latin typeface="Calibri" panose="020F0502020204030204" pitchFamily="34" charset="0"/>
                          <a:cs typeface="Calibri" panose="020F0502020204030204" pitchFamily="34" charset="0"/>
                          <a:hlinkClick r:id="rId27" action="ppaction://hlinksldjump">
                            <a:extLst>
                              <a:ext uri="{A12FA001-AC4F-418D-AE19-62706E023703}">
                                <ahyp:hlinkClr xmlns:ahyp="http://schemas.microsoft.com/office/drawing/2018/hyperlinkcolor" val="tx"/>
                              </a:ext>
                            </a:extLst>
                          </a:hlinkClick>
                        </a:rPr>
                        <a:t>What Pastoral Support is available?</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hlinkClick r:id="rId28" action="ppaction://hlinksldjump">
                            <a:extLst>
                              <a:ext uri="{A12FA001-AC4F-418D-AE19-62706E023703}">
                                <ahyp:hlinkClr xmlns:ahyp="http://schemas.microsoft.com/office/drawing/2018/hyperlinkcolor" val="tx"/>
                              </a:ext>
                            </a:extLst>
                          </a:hlinkClick>
                        </a:rPr>
                        <a:t>Where can I find out more about St Mary’s</a:t>
                      </a:r>
                      <a:r>
                        <a:rPr lang="en-GB" sz="1100" b="1" i="0" u="none" dirty="0">
                          <a:solidFill>
                            <a:schemeClr val="accent2">
                              <a:lumMod val="75000"/>
                            </a:schemeClr>
                          </a:solidFill>
                          <a:latin typeface="Calibri" panose="020F0502020204030204" pitchFamily="34" charset="0"/>
                          <a:cs typeface="Calibri" panose="020F0502020204030204" pitchFamily="34" charset="0"/>
                          <a:hlinkClick r:id="rId28" action="ppaction://hlinksldjump">
                            <a:extLst>
                              <a:ext uri="{A12FA001-AC4F-418D-AE19-62706E023703}">
                                <ahyp:hlinkClr xmlns:ahyp="http://schemas.microsoft.com/office/drawing/2018/hyperlinkcolor" val="tx"/>
                              </a:ext>
                            </a:extLst>
                          </a:hlinkClick>
                        </a:rPr>
                        <a:t>?</a:t>
                      </a:r>
                      <a:r>
                        <a:rPr lang="en-GB" sz="1100" b="0" i="1" u="none" dirty="0">
                          <a:solidFill>
                            <a:schemeClr val="accent2">
                              <a:lumMod val="75000"/>
                            </a:schemeClr>
                          </a:solidFill>
                          <a:latin typeface="Calibri" panose="020F0502020204030204" pitchFamily="34" charset="0"/>
                          <a:cs typeface="Calibri" panose="020F0502020204030204" pitchFamily="34" charset="0"/>
                        </a:rPr>
                        <a:t> Link to school website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200" b="0" dirty="0">
                          <a:solidFill>
                            <a:srgbClr val="002060"/>
                          </a:solidFill>
                          <a:latin typeface="Calibri" panose="020F0502020204030204" pitchFamily="34" charset="0"/>
                          <a:cs typeface="Calibri" panose="020F0502020204030204" pitchFamily="34"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6000535"/>
                  </a:ext>
                </a:extLst>
              </a:tr>
              <a:tr h="320040">
                <a:tc row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dirty="0">
                          <a:solidFill>
                            <a:schemeClr val="accent2">
                              <a:lumMod val="75000"/>
                            </a:schemeClr>
                          </a:solidFill>
                          <a:latin typeface="Calibri" panose="020F0502020204030204" pitchFamily="34" charset="0"/>
                          <a:cs typeface="Calibri" panose="020F0502020204030204" pitchFamily="34" charset="0"/>
                          <a:hlinkClick r:id="rId29" action="ppaction://hlinksldjump">
                            <a:extLst>
                              <a:ext uri="{A12FA001-AC4F-418D-AE19-62706E023703}">
                                <ahyp:hlinkClr xmlns:ahyp="http://schemas.microsoft.com/office/drawing/2018/hyperlinkcolor" val="tx"/>
                              </a:ext>
                            </a:extLst>
                          </a:hlinkClick>
                        </a:rPr>
                        <a:t>What additional support is available to pupils?</a:t>
                      </a:r>
                      <a:endParaRPr lang="en-GB" sz="1100" b="1" dirty="0">
                        <a:solidFill>
                          <a:schemeClr val="accent2">
                            <a:lumMod val="75000"/>
                          </a:schemeClr>
                        </a:solidFill>
                        <a:latin typeface="Calibri" panose="020F0502020204030204" pitchFamily="34" charset="0"/>
                        <a:cs typeface="Calibri" panose="020F0502020204030204" pitchFamily="34" charset="0"/>
                      </a:endParaRPr>
                    </a:p>
                    <a:p>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dirty="0">
                          <a:solidFill>
                            <a:schemeClr val="accent2">
                              <a:lumMod val="75000"/>
                            </a:schemeClr>
                          </a:solidFill>
                          <a:latin typeface="Calibri" panose="020F0502020204030204" pitchFamily="34" charset="0"/>
                          <a:cs typeface="Calibri" panose="020F0502020204030204" pitchFamily="34" charset="0"/>
                          <a:hlinkClick r:id="rId30" action="ppaction://hlinksldjump">
                            <a:extLst>
                              <a:ext uri="{A12FA001-AC4F-418D-AE19-62706E023703}">
                                <ahyp:hlinkClr xmlns:ahyp="http://schemas.microsoft.com/office/drawing/2018/hyperlinkcolor" val="tx"/>
                              </a:ext>
                            </a:extLst>
                          </a:hlinkClick>
                        </a:rPr>
                        <a:t>Mental Health Support Team in Schools</a:t>
                      </a:r>
                      <a:br>
                        <a:rPr lang="en-GB" sz="1100" b="1" dirty="0">
                          <a:solidFill>
                            <a:schemeClr val="accent2">
                              <a:lumMod val="75000"/>
                            </a:schemeClr>
                          </a:solidFill>
                          <a:latin typeface="Calibri" panose="020F0502020204030204" pitchFamily="34" charset="0"/>
                          <a:cs typeface="Calibri" panose="020F0502020204030204" pitchFamily="34" charset="0"/>
                          <a:hlinkClick r:id="rId30" action="ppaction://hlinksldjump">
                            <a:extLst>
                              <a:ext uri="{A12FA001-AC4F-418D-AE19-62706E023703}">
                                <ahyp:hlinkClr xmlns:ahyp="http://schemas.microsoft.com/office/drawing/2018/hyperlinkcolor" val="tx"/>
                              </a:ext>
                            </a:extLst>
                          </a:hlinkClick>
                        </a:rPr>
                      </a:br>
                      <a:r>
                        <a:rPr lang="en-GB" sz="1100" b="1" dirty="0">
                          <a:solidFill>
                            <a:schemeClr val="accent2">
                              <a:lumMod val="75000"/>
                            </a:schemeClr>
                          </a:solidFill>
                          <a:latin typeface="Calibri" panose="020F0502020204030204" pitchFamily="34" charset="0"/>
                          <a:cs typeface="Calibri" panose="020F0502020204030204" pitchFamily="34" charset="0"/>
                          <a:hlinkClick r:id="rId30" action="ppaction://hlinksldjump">
                            <a:extLst>
                              <a:ext uri="{A12FA001-AC4F-418D-AE19-62706E023703}">
                                <ahyp:hlinkClr xmlns:ahyp="http://schemas.microsoft.com/office/drawing/2018/hyperlinkcolor" val="tx"/>
                              </a:ext>
                            </a:extLst>
                          </a:hlinkClick>
                        </a:rPr>
                        <a:t>(MHSTS)</a:t>
                      </a:r>
                      <a:endParaRPr lang="en-GB" sz="1100" b="1" u="none" dirty="0">
                        <a:solidFill>
                          <a:schemeClr val="accent2">
                            <a:lumMod val="75000"/>
                          </a:scheme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b="1" u="none"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en-GB" sz="1100" b="1" u="none" dirty="0">
                          <a:solidFill>
                            <a:schemeClr val="accent2">
                              <a:lumMod val="75000"/>
                            </a:schemeClr>
                          </a:solidFill>
                          <a:latin typeface="Calibri" panose="020F0502020204030204" pitchFamily="34" charset="0"/>
                          <a:cs typeface="Calibri" panose="020F050202020403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dirty="0">
                          <a:solidFill>
                            <a:schemeClr val="accent2">
                              <a:lumMod val="75000"/>
                            </a:schemeClr>
                          </a:solidFill>
                          <a:latin typeface="Calibri" panose="020F0502020204030204" pitchFamily="34" charset="0"/>
                          <a:cs typeface="Calibri" panose="020F0502020204030204" pitchFamily="34" charset="0"/>
                          <a:hlinkClick r:id="rId31" action="ppaction://hlinksldjump">
                            <a:extLst>
                              <a:ext uri="{A12FA001-AC4F-418D-AE19-62706E023703}">
                                <ahyp:hlinkClr xmlns:ahyp="http://schemas.microsoft.com/office/drawing/2018/hyperlinkcolor" val="tx"/>
                              </a:ext>
                            </a:extLst>
                          </a:hlinkClick>
                        </a:rPr>
                        <a:t>Jargon Buster</a:t>
                      </a:r>
                      <a:r>
                        <a:rPr lang="en-GB" sz="1100" b="1" dirty="0">
                          <a:solidFill>
                            <a:schemeClr val="accent2">
                              <a:lumMod val="75000"/>
                            </a:schemeClr>
                          </a:solidFill>
                          <a:latin typeface="Calibri" panose="020F0502020204030204" pitchFamily="34" charset="0"/>
                          <a:cs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solidFill>
                            <a:srgbClr val="002060"/>
                          </a:solidFill>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0466178"/>
                  </a:ext>
                </a:extLst>
              </a:tr>
              <a:tr h="320040">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dirty="0">
                          <a:solidFill>
                            <a:schemeClr val="accent2">
                              <a:lumMod val="75000"/>
                            </a:schemeClr>
                          </a:solidFill>
                          <a:latin typeface="Calibri" panose="020F0502020204030204" pitchFamily="34" charset="0"/>
                          <a:cs typeface="Calibri" panose="020F0502020204030204" pitchFamily="34" charset="0"/>
                          <a:hlinkClick r:id="rId32" action="ppaction://hlinksldjump">
                            <a:extLst>
                              <a:ext uri="{A12FA001-AC4F-418D-AE19-62706E023703}">
                                <ahyp:hlinkClr xmlns:ahyp="http://schemas.microsoft.com/office/drawing/2018/hyperlinkcolor" val="tx"/>
                              </a:ext>
                            </a:extLst>
                          </a:hlinkClick>
                        </a:rPr>
                        <a:t>Information available in other formats</a:t>
                      </a:r>
                      <a:endParaRPr lang="en-GB" sz="1100" b="1" dirty="0">
                        <a:solidFill>
                          <a:schemeClr val="accent2">
                            <a:lumMod val="75000"/>
                          </a:scheme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dirty="0">
                        <a:solidFill>
                          <a:schemeClr val="accent2">
                            <a:lumMod val="75000"/>
                          </a:schemeClr>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100" dirty="0">
                          <a:solidFill>
                            <a:srgbClr val="002060"/>
                          </a:solidFill>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8819757"/>
                  </a:ext>
                </a:extLst>
              </a:tr>
            </a:tbl>
          </a:graphicData>
        </a:graphic>
      </p:graphicFrame>
      <p:sp>
        <p:nvSpPr>
          <p:cNvPr id="4" name="TextBox 3">
            <a:extLst>
              <a:ext uri="{FF2B5EF4-FFF2-40B4-BE49-F238E27FC236}">
                <a16:creationId xmlns:a16="http://schemas.microsoft.com/office/drawing/2014/main" id="{E40A953A-65D9-4885-AFAE-2EE723B71332}"/>
              </a:ext>
            </a:extLst>
          </p:cNvPr>
          <p:cNvSpPr txBox="1"/>
          <p:nvPr/>
        </p:nvSpPr>
        <p:spPr>
          <a:xfrm>
            <a:off x="4851918" y="0"/>
            <a:ext cx="1819985" cy="584775"/>
          </a:xfrm>
          <a:prstGeom prst="rect">
            <a:avLst/>
          </a:prstGeom>
          <a:noFill/>
        </p:spPr>
        <p:txBody>
          <a:bodyPr wrap="none" rtlCol="0">
            <a:spAutoFit/>
          </a:bodyPr>
          <a:lstStyle/>
          <a:p>
            <a:r>
              <a:rPr lang="en-GB" sz="3200" b="1" dirty="0">
                <a:solidFill>
                  <a:srgbClr val="0070C0"/>
                </a:solidFill>
                <a:latin typeface="Calibri" panose="020F0502020204030204" pitchFamily="34" charset="0"/>
                <a:cs typeface="Calibri" panose="020F0502020204030204" pitchFamily="34" charset="0"/>
              </a:rPr>
              <a:t>Contents:</a:t>
            </a:r>
          </a:p>
        </p:txBody>
      </p:sp>
    </p:spTree>
    <p:extLst>
      <p:ext uri="{BB962C8B-B14F-4D97-AF65-F5344CB8AC3E}">
        <p14:creationId xmlns:p14="http://schemas.microsoft.com/office/powerpoint/2010/main" val="3317166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ECF95A-625B-46C9-AE30-FB199A703ACF}"/>
              </a:ext>
            </a:extLst>
          </p:cNvPr>
          <p:cNvSpPr/>
          <p:nvPr/>
        </p:nvSpPr>
        <p:spPr>
          <a:xfrm>
            <a:off x="672011" y="1282344"/>
            <a:ext cx="9053661" cy="5293757"/>
          </a:xfrm>
          <a:prstGeom prst="rect">
            <a:avLst/>
          </a:prstGeom>
        </p:spPr>
        <p:txBody>
          <a:bodyPr wrap="square">
            <a:spAutoFit/>
          </a:bodyPr>
          <a:lstStyle/>
          <a:p>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cs typeface="Calibri" panose="020F0502020204030204" pitchFamily="34" charset="0"/>
              </a:rPr>
              <a:t>We use our best endeavours to follow </a:t>
            </a:r>
            <a:r>
              <a:rPr lang="en-GB" sz="2000" b="1" dirty="0">
                <a:solidFill>
                  <a:srgbClr val="002060"/>
                </a:solidFill>
                <a:latin typeface="Calibri" panose="020F0502020204030204" pitchFamily="34" charset="0"/>
                <a:cs typeface="Calibri" panose="020F0502020204030204" pitchFamily="34" charset="0"/>
              </a:rPr>
              <a:t>advice from relevant professionals, as set out in the EHCP. </a:t>
            </a:r>
            <a:r>
              <a:rPr lang="en-GB" sz="2000" dirty="0">
                <a:solidFill>
                  <a:srgbClr val="002060"/>
                </a:solidFill>
                <a:latin typeface="Calibri" panose="020F0502020204030204" pitchFamily="34" charset="0"/>
                <a:cs typeface="Calibri" panose="020F0502020204030204" pitchFamily="34" charset="0"/>
              </a:rPr>
              <a:t>We take information from the needs, provision and outcomes sections of the EHCP and use these to compile an Assess/Plan/Do/Review (APDR) plan each term with some smaller stepped, achievable targets. </a:t>
            </a:r>
          </a:p>
          <a:p>
            <a:pPr marL="285750" indent="-285750">
              <a:buFont typeface="Arial" panose="020B0604020202020204" pitchFamily="34" charset="0"/>
              <a:buChar char="•"/>
            </a:pPr>
            <a:endParaRPr lang="en-GB" sz="20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2060"/>
                </a:solidFill>
                <a:latin typeface="Calibri" panose="020F0502020204030204" pitchFamily="34" charset="0"/>
                <a:cs typeface="Calibri" panose="020F0502020204030204" pitchFamily="34" charset="0"/>
              </a:rPr>
              <a:t>Each child has an EHCP Learning Portfolio so that we can collect evidence of progress towards targets. Children with EHCPs may receive specific intervention as well as provision within the classroom to meet their needs. </a:t>
            </a:r>
          </a:p>
          <a:p>
            <a:endParaRPr lang="en-GB" sz="20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b="1" dirty="0">
                <a:solidFill>
                  <a:srgbClr val="002060"/>
                </a:solidFill>
                <a:latin typeface="Calibri" panose="020F0502020204030204" pitchFamily="34" charset="0"/>
                <a:cs typeface="Calibri" panose="020F0502020204030204" pitchFamily="34" charset="0"/>
              </a:rPr>
              <a:t>All adults </a:t>
            </a:r>
            <a:r>
              <a:rPr lang="en-GB" sz="2000" dirty="0">
                <a:solidFill>
                  <a:srgbClr val="002060"/>
                </a:solidFill>
                <a:latin typeface="Calibri" panose="020F0502020204030204" pitchFamily="34" charset="0"/>
                <a:cs typeface="Calibri" panose="020F0502020204030204" pitchFamily="34" charset="0"/>
              </a:rPr>
              <a:t>working with any children with an EHCP are </a:t>
            </a:r>
            <a:r>
              <a:rPr lang="en-GB" sz="2000" b="1" dirty="0">
                <a:solidFill>
                  <a:srgbClr val="002060"/>
                </a:solidFill>
                <a:latin typeface="Calibri" panose="020F0502020204030204" pitchFamily="34" charset="0"/>
                <a:cs typeface="Calibri" panose="020F0502020204030204" pitchFamily="34" charset="0"/>
              </a:rPr>
              <a:t>made aware of the pupil’s needs </a:t>
            </a:r>
            <a:r>
              <a:rPr lang="en-GB" sz="2000" dirty="0">
                <a:solidFill>
                  <a:srgbClr val="002060"/>
                </a:solidFill>
                <a:latin typeface="Calibri" panose="020F0502020204030204" pitchFamily="34" charset="0"/>
                <a:cs typeface="Calibri" panose="020F0502020204030204" pitchFamily="34" charset="0"/>
              </a:rPr>
              <a:t>and that </a:t>
            </a:r>
            <a:r>
              <a:rPr lang="en-GB" sz="2000" b="1" dirty="0">
                <a:solidFill>
                  <a:srgbClr val="002060"/>
                </a:solidFill>
                <a:latin typeface="Calibri" panose="020F0502020204030204" pitchFamily="34" charset="0"/>
                <a:cs typeface="Calibri" panose="020F0502020204030204" pitchFamily="34" charset="0"/>
              </a:rPr>
              <a:t>all reasonable provisions </a:t>
            </a:r>
            <a:r>
              <a:rPr lang="en-GB" sz="2000" dirty="0">
                <a:solidFill>
                  <a:srgbClr val="002060"/>
                </a:solidFill>
                <a:latin typeface="Calibri" panose="020F0502020204030204" pitchFamily="34" charset="0"/>
                <a:cs typeface="Calibri" panose="020F0502020204030204" pitchFamily="34" charset="0"/>
              </a:rPr>
              <a:t>are put in place to meet them. We review the EHCP APDR plans termly just like our SEND Support plans. </a:t>
            </a:r>
          </a:p>
          <a:p>
            <a:endParaRPr lang="en-GB" sz="20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000" dirty="0">
                <a:solidFill>
                  <a:srgbClr val="0070C0"/>
                </a:solidFill>
                <a:latin typeface="Calibri" panose="020F0502020204030204" pitchFamily="34" charset="0"/>
                <a:cs typeface="Calibri" panose="020F0502020204030204" pitchFamily="34" charset="0"/>
                <a:sym typeface="Wingdings" panose="05000000000000000000" pitchFamily="2" charset="2"/>
              </a:rPr>
              <a:t></a:t>
            </a:r>
            <a:r>
              <a:rPr lang="en-GB" sz="2000" b="1" dirty="0">
                <a:solidFill>
                  <a:srgbClr val="0070C0"/>
                </a:solidFill>
                <a:latin typeface="Calibri" panose="020F0502020204030204" pitchFamily="34" charset="0"/>
                <a:cs typeface="Calibri" panose="020F0502020204030204" pitchFamily="34" charset="0"/>
              </a:rPr>
              <a:t>Call the SEND and inclusion support line to see if an EHCP is appropriate for you child on ​0333 313 7165</a:t>
            </a:r>
            <a:r>
              <a:rPr lang="en-GB" sz="2000" dirty="0">
                <a:solidFill>
                  <a:srgbClr val="0070C0"/>
                </a:solidFill>
                <a:latin typeface="Calibri" panose="020F0502020204030204" pitchFamily="34" charset="0"/>
                <a:cs typeface="Calibri" panose="020F0502020204030204" pitchFamily="34" charset="0"/>
              </a:rPr>
              <a:t> or the </a:t>
            </a:r>
            <a:r>
              <a:rPr lang="en-GB" sz="2000" b="1" dirty="0">
                <a:solidFill>
                  <a:srgbClr val="0070C0"/>
                </a:solidFill>
                <a:latin typeface="Calibri" panose="020F0502020204030204" pitchFamily="34" charset="0"/>
                <a:cs typeface="Calibri" panose="020F0502020204030204" pitchFamily="34" charset="0"/>
              </a:rPr>
              <a:t>Norfolk EHCP family advice line </a:t>
            </a:r>
            <a:r>
              <a:rPr lang="en-GB" sz="2000" dirty="0">
                <a:solidFill>
                  <a:srgbClr val="0070C0"/>
                </a:solidFill>
                <a:latin typeface="Calibri" panose="020F0502020204030204" pitchFamily="34" charset="0"/>
                <a:cs typeface="Calibri" panose="020F0502020204030204" pitchFamily="34" charset="0"/>
              </a:rPr>
              <a:t>on</a:t>
            </a:r>
            <a:r>
              <a:rPr lang="en-GB" sz="2000" b="1" dirty="0">
                <a:solidFill>
                  <a:srgbClr val="0070C0"/>
                </a:solidFill>
                <a:latin typeface="Calibri" panose="020F0502020204030204" pitchFamily="34" charset="0"/>
                <a:cs typeface="Calibri" panose="020F0502020204030204" pitchFamily="34" charset="0"/>
              </a:rPr>
              <a:t> </a:t>
            </a:r>
            <a:r>
              <a:rPr lang="en-GB" sz="2000" dirty="0">
                <a:solidFill>
                  <a:srgbClr val="0070C0"/>
                </a:solidFill>
                <a:latin typeface="Calibri" panose="020F0502020204030204" pitchFamily="34" charset="0"/>
                <a:cs typeface="Calibri" panose="020F0502020204030204" pitchFamily="34" charset="0"/>
              </a:rPr>
              <a:t>01603 679183 </a:t>
            </a:r>
          </a:p>
        </p:txBody>
      </p:sp>
      <p:pic>
        <p:nvPicPr>
          <p:cNvPr id="5" name="Picture 2">
            <a:hlinkClick r:id="rId2" action="ppaction://hlinksldjump"/>
            <a:extLst>
              <a:ext uri="{FF2B5EF4-FFF2-40B4-BE49-F238E27FC236}">
                <a16:creationId xmlns:a16="http://schemas.microsoft.com/office/drawing/2014/main" id="{20A2D2CE-AC98-4CB6-9583-CB4C1AF3AD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7ABC7D2-9AE0-42E5-B5EF-E8CBCC3665CE}"/>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sp>
        <p:nvSpPr>
          <p:cNvPr id="7" name="Rectangle 6">
            <a:extLst>
              <a:ext uri="{FF2B5EF4-FFF2-40B4-BE49-F238E27FC236}">
                <a16:creationId xmlns:a16="http://schemas.microsoft.com/office/drawing/2014/main" id="{375051C4-47A7-44C3-BE4D-AFA7E5CF3742}"/>
              </a:ext>
            </a:extLst>
          </p:cNvPr>
          <p:cNvSpPr/>
          <p:nvPr/>
        </p:nvSpPr>
        <p:spPr>
          <a:xfrm>
            <a:off x="890726" y="471456"/>
            <a:ext cx="8616232" cy="1077218"/>
          </a:xfrm>
          <a:prstGeom prst="rect">
            <a:avLst/>
          </a:prstGeom>
        </p:spPr>
        <p:txBody>
          <a:bodyPr wrap="square">
            <a:spAutoFit/>
          </a:bodyPr>
          <a:lstStyle/>
          <a:p>
            <a:r>
              <a:rPr lang="en-GB" sz="3200" b="1" dirty="0">
                <a:solidFill>
                  <a:schemeClr val="accent1">
                    <a:lumMod val="50000"/>
                  </a:schemeClr>
                </a:solidFill>
                <a:latin typeface="Calibri" panose="020F0502020204030204" pitchFamily="34" charset="0"/>
                <a:cs typeface="Calibri" panose="020F0502020204030204" pitchFamily="34" charset="0"/>
              </a:rPr>
              <a:t>How do we provide for children with Educational Health and Care Plans (EHCPs)?</a:t>
            </a:r>
          </a:p>
        </p:txBody>
      </p:sp>
    </p:spTree>
    <p:extLst>
      <p:ext uri="{BB962C8B-B14F-4D97-AF65-F5344CB8AC3E}">
        <p14:creationId xmlns:p14="http://schemas.microsoft.com/office/powerpoint/2010/main" val="2758917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C1B7-4C5C-48A8-8848-9D42CDA733CD}"/>
              </a:ext>
            </a:extLst>
          </p:cNvPr>
          <p:cNvSpPr>
            <a:spLocks noGrp="1"/>
          </p:cNvSpPr>
          <p:nvPr>
            <p:ph type="title"/>
          </p:nvPr>
        </p:nvSpPr>
        <p:spPr>
          <a:xfrm>
            <a:off x="1067508" y="396090"/>
            <a:ext cx="10153423" cy="1320800"/>
          </a:xfrm>
        </p:spPr>
        <p:txBody>
          <a:bodyPr/>
          <a:lstStyle/>
          <a:p>
            <a:r>
              <a:rPr lang="en-GB" b="1" dirty="0">
                <a:solidFill>
                  <a:srgbClr val="0070C0"/>
                </a:solidFill>
                <a:latin typeface="Calibri" panose="020F0502020204030204" pitchFamily="34" charset="0"/>
                <a:cs typeface="Calibri" panose="020F0502020204030204" pitchFamily="34" charset="0"/>
              </a:rPr>
              <a:t>How are Education Health and Care Plans reviewed? </a:t>
            </a:r>
          </a:p>
        </p:txBody>
      </p:sp>
      <p:sp>
        <p:nvSpPr>
          <p:cNvPr id="3" name="Content Placeholder 2">
            <a:extLst>
              <a:ext uri="{FF2B5EF4-FFF2-40B4-BE49-F238E27FC236}">
                <a16:creationId xmlns:a16="http://schemas.microsoft.com/office/drawing/2014/main" id="{0302BDED-C303-4A3E-93BF-2209B448FEBC}"/>
              </a:ext>
            </a:extLst>
          </p:cNvPr>
          <p:cNvSpPr>
            <a:spLocks noGrp="1"/>
          </p:cNvSpPr>
          <p:nvPr>
            <p:ph idx="1"/>
          </p:nvPr>
        </p:nvSpPr>
        <p:spPr>
          <a:xfrm>
            <a:off x="413388" y="1165377"/>
            <a:ext cx="6861262" cy="5757169"/>
          </a:xfrm>
        </p:spPr>
        <p:txBody>
          <a:bodyPr>
            <a:normAutofit fontScale="92500" lnSpcReduction="20000"/>
          </a:bodyPr>
          <a:lstStyle/>
          <a:p>
            <a:pPr marL="0" indent="0">
              <a:buNone/>
            </a:pPr>
            <a:r>
              <a:rPr lang="en-GB" sz="1900" dirty="0">
                <a:solidFill>
                  <a:srgbClr val="002060"/>
                </a:solidFill>
                <a:latin typeface="Calibri" panose="020F0502020204030204" pitchFamily="34" charset="0"/>
                <a:cs typeface="Calibri" panose="020F0502020204030204" pitchFamily="34" charset="0"/>
              </a:rPr>
              <a:t>If a child in our school has an EHCP, the local authority must review it at least once a year. An annual review meeting will take place which requires everyone involved with the child to meet together. </a:t>
            </a:r>
          </a:p>
          <a:p>
            <a:pPr marL="0" indent="0">
              <a:buNone/>
            </a:pPr>
            <a:r>
              <a:rPr lang="en-GB" sz="1900" dirty="0">
                <a:solidFill>
                  <a:srgbClr val="002060"/>
                </a:solidFill>
                <a:latin typeface="Calibri" panose="020F0502020204030204" pitchFamily="34" charset="0"/>
                <a:cs typeface="Calibri" panose="020F0502020204030204" pitchFamily="34" charset="0"/>
              </a:rPr>
              <a:t> It will consider:</a:t>
            </a:r>
          </a:p>
          <a:p>
            <a:r>
              <a:rPr lang="en-GB" sz="1900" dirty="0">
                <a:solidFill>
                  <a:srgbClr val="002060"/>
                </a:solidFill>
                <a:latin typeface="Calibri" panose="020F0502020204030204" pitchFamily="34" charset="0"/>
                <a:cs typeface="Calibri" panose="020F0502020204030204" pitchFamily="34" charset="0"/>
              </a:rPr>
              <a:t>The progress towards achieving the outcomes written in the EHC plan</a:t>
            </a:r>
          </a:p>
          <a:p>
            <a:r>
              <a:rPr lang="en-GB" sz="1900" dirty="0">
                <a:solidFill>
                  <a:srgbClr val="002060"/>
                </a:solidFill>
                <a:latin typeface="Calibri" panose="020F0502020204030204" pitchFamily="34" charset="0"/>
                <a:cs typeface="Calibri" panose="020F0502020204030204" pitchFamily="34" charset="0"/>
              </a:rPr>
              <a:t>the views, wishes and feelings of children and their parent carer</a:t>
            </a:r>
          </a:p>
          <a:p>
            <a:r>
              <a:rPr lang="en-GB" sz="1900" dirty="0">
                <a:solidFill>
                  <a:srgbClr val="002060"/>
                </a:solidFill>
                <a:latin typeface="Calibri" panose="020F0502020204030204" pitchFamily="34" charset="0"/>
                <a:cs typeface="Calibri" panose="020F0502020204030204" pitchFamily="34" charset="0"/>
              </a:rPr>
              <a:t>Whether anything has changed</a:t>
            </a:r>
          </a:p>
          <a:p>
            <a:pPr marL="0" indent="0">
              <a:buNone/>
            </a:pPr>
            <a:r>
              <a:rPr lang="en-GB" sz="1900" dirty="0">
                <a:solidFill>
                  <a:srgbClr val="002060"/>
                </a:solidFill>
                <a:latin typeface="Calibri" panose="020F0502020204030204" pitchFamily="34" charset="0"/>
                <a:cs typeface="Calibri" panose="020F0502020204030204" pitchFamily="34" charset="0"/>
              </a:rPr>
              <a:t>We will arrange the annual review on the local authority's behalf and send out invitations to those who should attend. Professionals from external services may also attend the review meeting. If there is concern about progress of a child, the parent carer or school may request that the review be arranged sooner than planned.</a:t>
            </a:r>
          </a:p>
          <a:p>
            <a:pPr marL="0" indent="0">
              <a:buNone/>
            </a:pPr>
            <a:br>
              <a:rPr lang="en-GB" sz="1900" dirty="0">
                <a:latin typeface="Calibri" panose="020F0502020204030204" pitchFamily="34" charset="0"/>
                <a:cs typeface="Calibri" panose="020F0502020204030204" pitchFamily="34" charset="0"/>
              </a:rPr>
            </a:br>
            <a:r>
              <a:rPr lang="en-GB" sz="1900" dirty="0">
                <a:solidFill>
                  <a:srgbClr val="002060"/>
                </a:solidFill>
                <a:latin typeface="Calibri" panose="020F0502020204030204" pitchFamily="34" charset="0"/>
                <a:cs typeface="Calibri" panose="020F0502020204030204" pitchFamily="34" charset="0"/>
              </a:rPr>
              <a:t>If your child or young person has an EHCP and is due to move from one stage of schooling to another; early years to school, primary to secondary, then the local authority (LA) has a legal duty to review and amend your child’s EHCP to name the new education setting. This is called ‘Phase Transfer’ and will happen in the autumn term the year before your child is due to move to a new phase of education. </a:t>
            </a:r>
          </a:p>
          <a:p>
            <a:pPr marL="0" indent="0">
              <a:buNone/>
            </a:pPr>
            <a:endParaRPr lang="en-GB" dirty="0">
              <a:latin typeface="Calibri" panose="020F0502020204030204" pitchFamily="34" charset="0"/>
              <a:cs typeface="Calibri" panose="020F0502020204030204" pitchFamily="34" charset="0"/>
            </a:endParaRPr>
          </a:p>
          <a:p>
            <a:endParaRPr lang="en-GB" dirty="0"/>
          </a:p>
        </p:txBody>
      </p:sp>
      <p:pic>
        <p:nvPicPr>
          <p:cNvPr id="4" name="Picture 2">
            <a:hlinkClick r:id="rId2" action="ppaction://hlinksldjump"/>
            <a:extLst>
              <a:ext uri="{FF2B5EF4-FFF2-40B4-BE49-F238E27FC236}">
                <a16:creationId xmlns:a16="http://schemas.microsoft.com/office/drawing/2014/main" id="{B9EFDCDF-11E5-4C9C-B4BE-13DF2ADFC6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50425BD-334C-4C20-91D5-CC5C1B5B7282}"/>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sp>
        <p:nvSpPr>
          <p:cNvPr id="6" name="Rectangle 5">
            <a:extLst>
              <a:ext uri="{FF2B5EF4-FFF2-40B4-BE49-F238E27FC236}">
                <a16:creationId xmlns:a16="http://schemas.microsoft.com/office/drawing/2014/main" id="{A5DAEB4D-071C-4BEF-AB56-164E2E2AB05A}"/>
              </a:ext>
            </a:extLst>
          </p:cNvPr>
          <p:cNvSpPr/>
          <p:nvPr/>
        </p:nvSpPr>
        <p:spPr>
          <a:xfrm>
            <a:off x="7274650" y="2149893"/>
            <a:ext cx="4737459" cy="1446550"/>
          </a:xfrm>
          <a:prstGeom prst="rect">
            <a:avLst/>
          </a:prstGeom>
        </p:spPr>
        <p:txBody>
          <a:bodyPr wrap="square">
            <a:spAutoFit/>
          </a:bodyPr>
          <a:lstStyle/>
          <a:p>
            <a:pPr>
              <a:spcAft>
                <a:spcPts val="750"/>
              </a:spcAft>
            </a:pPr>
            <a:endParaRPr lang="en-GB" dirty="0">
              <a:solidFill>
                <a:srgbClr val="002060"/>
              </a:solidFill>
              <a:latin typeface="Calibri" panose="020F0502020204030204" pitchFamily="34" charset="0"/>
              <a:cs typeface="Calibri" panose="020F0502020204030204" pitchFamily="34" charset="0"/>
            </a:endParaRPr>
          </a:p>
          <a:p>
            <a:pPr>
              <a:spcAft>
                <a:spcPts val="750"/>
              </a:spcAft>
            </a:pPr>
            <a:r>
              <a:rPr lang="en-GB" dirty="0">
                <a:solidFill>
                  <a:srgbClr val="00206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What happens at an EHCP annual review?</a:t>
            </a:r>
          </a:p>
          <a:p>
            <a:pPr>
              <a:spcAft>
                <a:spcPts val="750"/>
              </a:spcAft>
            </a:pPr>
            <a:r>
              <a:rPr lang="en-GB" dirty="0">
                <a:solidFill>
                  <a:srgbClr val="00206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a:t>
            </a:r>
            <a:endParaRPr lang="en-GB" dirty="0">
              <a:solidFill>
                <a:srgbClr val="002060"/>
              </a:solidFill>
              <a:latin typeface="Calibri" panose="020F0502020204030204" pitchFamily="34" charset="0"/>
              <a:cs typeface="Calibri" panose="020F0502020204030204" pitchFamily="34" charset="0"/>
            </a:endParaRPr>
          </a:p>
          <a:p>
            <a:pPr>
              <a:spcAft>
                <a:spcPts val="750"/>
              </a:spcAft>
            </a:pPr>
            <a:endParaRPr lang="en-GB" sz="1400" dirty="0">
              <a:latin typeface="Arial" panose="020B0604020202020204" pitchFamily="34" charset="0"/>
              <a:cs typeface="Arial" panose="020B0604020202020204" pitchFamily="34" charset="0"/>
            </a:endParaRPr>
          </a:p>
        </p:txBody>
      </p:sp>
      <p:pic>
        <p:nvPicPr>
          <p:cNvPr id="7" name="Picture 6">
            <a:hlinkClick r:id="rId4"/>
            <a:extLst>
              <a:ext uri="{FF2B5EF4-FFF2-40B4-BE49-F238E27FC236}">
                <a16:creationId xmlns:a16="http://schemas.microsoft.com/office/drawing/2014/main" id="{1809024A-DD66-4517-BC6D-709E4BC76C69}"/>
              </a:ext>
            </a:extLst>
          </p:cNvPr>
          <p:cNvPicPr/>
          <p:nvPr/>
        </p:nvPicPr>
        <p:blipFill rotWithShape="1">
          <a:blip r:embed="rId5"/>
          <a:srcRect l="7645" t="23941" r="40006" b="23744"/>
          <a:stretch/>
        </p:blipFill>
        <p:spPr bwMode="auto">
          <a:xfrm>
            <a:off x="7382588" y="2977111"/>
            <a:ext cx="3730404" cy="21336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98295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DE35AB-91F1-8BA1-1689-68AAA7ED06BF}"/>
              </a:ext>
            </a:extLst>
          </p:cNvPr>
          <p:cNvSpPr>
            <a:spLocks noGrp="1"/>
          </p:cNvSpPr>
          <p:nvPr>
            <p:ph type="title"/>
          </p:nvPr>
        </p:nvSpPr>
        <p:spPr>
          <a:xfrm>
            <a:off x="741455" y="471456"/>
            <a:ext cx="7599847" cy="1139615"/>
          </a:xfrm>
        </p:spPr>
        <p:txBody>
          <a:bodyPr>
            <a:normAutofit fontScale="90000"/>
          </a:bodyPr>
          <a:lstStyle/>
          <a:p>
            <a:r>
              <a:rPr lang="en-GB" b="1" dirty="0">
                <a:solidFill>
                  <a:srgbClr val="0070C0"/>
                </a:solidFill>
              </a:rPr>
              <a:t>How do St Mary’s use their SEND funding? </a:t>
            </a:r>
          </a:p>
        </p:txBody>
      </p:sp>
      <p:pic>
        <p:nvPicPr>
          <p:cNvPr id="9" name="Picture 2">
            <a:hlinkClick r:id="rId3" action="ppaction://hlinksldjump"/>
            <a:extLst>
              <a:ext uri="{FF2B5EF4-FFF2-40B4-BE49-F238E27FC236}">
                <a16:creationId xmlns:a16="http://schemas.microsoft.com/office/drawing/2014/main" id="{DC3A1BA7-4945-699C-E96A-4E46250F0F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CAEABE5-1427-6E76-04F9-C5AA2824F6C6}"/>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11" name="Picture 10">
            <a:extLst>
              <a:ext uri="{FF2B5EF4-FFF2-40B4-BE49-F238E27FC236}">
                <a16:creationId xmlns:a16="http://schemas.microsoft.com/office/drawing/2014/main" id="{3E2A0ADB-3823-8646-DC99-D85B2B70DBCE}"/>
              </a:ext>
            </a:extLst>
          </p:cNvPr>
          <p:cNvPicPr>
            <a:picLocks noChangeAspect="1"/>
          </p:cNvPicPr>
          <p:nvPr/>
        </p:nvPicPr>
        <p:blipFill>
          <a:blip r:embed="rId5"/>
          <a:stretch>
            <a:fillRect/>
          </a:stretch>
        </p:blipFill>
        <p:spPr>
          <a:xfrm>
            <a:off x="10411962" y="106488"/>
            <a:ext cx="1643964" cy="611879"/>
          </a:xfrm>
          <a:prstGeom prst="rect">
            <a:avLst/>
          </a:prstGeom>
        </p:spPr>
      </p:pic>
      <p:sp>
        <p:nvSpPr>
          <p:cNvPr id="3" name="Rectangle 2">
            <a:extLst>
              <a:ext uri="{FF2B5EF4-FFF2-40B4-BE49-F238E27FC236}">
                <a16:creationId xmlns:a16="http://schemas.microsoft.com/office/drawing/2014/main" id="{94351CDC-C215-46BF-BDDB-368A756C3AB7}"/>
              </a:ext>
            </a:extLst>
          </p:cNvPr>
          <p:cNvSpPr/>
          <p:nvPr/>
        </p:nvSpPr>
        <p:spPr>
          <a:xfrm>
            <a:off x="178969" y="1961035"/>
            <a:ext cx="9906284" cy="4801314"/>
          </a:xfrm>
          <a:prstGeom prst="rect">
            <a:avLst/>
          </a:prstGeom>
        </p:spPr>
        <p:txBody>
          <a:bodyPr wrap="square">
            <a:spAutoFit/>
          </a:bodyPr>
          <a:lstStyle/>
          <a:p>
            <a:r>
              <a:rPr lang="en-GB" sz="2400" b="1" dirty="0">
                <a:solidFill>
                  <a:srgbClr val="002060"/>
                </a:solidFill>
                <a:latin typeface="Calibri" panose="020F0502020204030204" pitchFamily="34" charset="0"/>
                <a:cs typeface="Calibri" panose="020F0502020204030204" pitchFamily="34" charset="0"/>
              </a:rPr>
              <a:t>Our current SEND Funding information can be seen on our SEN Memorandum 2025/2026 </a:t>
            </a:r>
            <a:r>
              <a:rPr lang="en-GB" sz="2400" b="1" dirty="0">
                <a:solidFill>
                  <a:srgbClr val="002060"/>
                </a:solidFill>
                <a:latin typeface="Calibri" panose="020F0502020204030204" pitchFamily="34" charset="0"/>
                <a:cs typeface="Calibri" panose="020F0502020204030204" pitchFamily="34" charset="0"/>
                <a:hlinkClick r:id="rId6"/>
              </a:rPr>
              <a:t>here</a:t>
            </a:r>
            <a:endParaRPr lang="en-GB" sz="2400" b="1" dirty="0">
              <a:solidFill>
                <a:srgbClr val="002060"/>
              </a:solidFill>
              <a:latin typeface="Calibri" panose="020F0502020204030204" pitchFamily="34" charset="0"/>
              <a:cs typeface="Calibri" panose="020F0502020204030204" pitchFamily="34" charset="0"/>
            </a:endParaRPr>
          </a:p>
          <a:p>
            <a:endParaRPr lang="en-GB" b="1"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b="1" dirty="0">
                <a:solidFill>
                  <a:srgbClr val="002060"/>
                </a:solidFill>
                <a:latin typeface="Calibri" panose="020F0502020204030204" pitchFamily="34" charset="0"/>
                <a:cs typeface="Calibri" panose="020F0502020204030204" pitchFamily="34" charset="0"/>
              </a:rPr>
              <a:t>SEND funding from last academic year </a:t>
            </a:r>
            <a:r>
              <a:rPr lang="en-GB" sz="1600" dirty="0">
                <a:solidFill>
                  <a:srgbClr val="002060"/>
                </a:solidFill>
                <a:latin typeface="Calibri" panose="020F0502020204030204" pitchFamily="34" charset="0"/>
                <a:cs typeface="Calibri" panose="020F0502020204030204" pitchFamily="34" charset="0"/>
              </a:rPr>
              <a:t>was used to maintain our Personalised Provision room and SEMH Nurture provision: It funded an additional pastoral assistant so that we could provide lunch time support in the Nurture Room and Forest School provision and a  mentor from The Benjamin Foundation service. </a:t>
            </a:r>
          </a:p>
          <a:p>
            <a:pPr marL="285750" indent="-285750">
              <a:buFont typeface="Arial" panose="020B0604020202020204" pitchFamily="34" charset="0"/>
              <a:buChar char="•"/>
            </a:pPr>
            <a:endParaRPr lang="en-GB" sz="16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b="1" dirty="0">
                <a:solidFill>
                  <a:srgbClr val="002060"/>
                </a:solidFill>
                <a:latin typeface="Calibri" panose="020F0502020204030204" pitchFamily="34" charset="0"/>
                <a:cs typeface="Calibri" panose="020F0502020204030204" pitchFamily="34" charset="0"/>
              </a:rPr>
              <a:t>SEND funding this current year </a:t>
            </a:r>
            <a:r>
              <a:rPr lang="en-GB" sz="1600" dirty="0">
                <a:solidFill>
                  <a:srgbClr val="002060"/>
                </a:solidFill>
                <a:latin typeface="Calibri" panose="020F0502020204030204" pitchFamily="34" charset="0"/>
                <a:cs typeface="Calibri" panose="020F0502020204030204" pitchFamily="34" charset="0"/>
              </a:rPr>
              <a:t>will be used to maintain our Personalised Provision Room and will provide resources for pupils to access in class to support their cognition and learning needs such as the Literacy Gold online intervention.  WellComm will be introduced to screen speech, language and communication needs. We have also used our funding to purchase interventions for Cognition and Learning such at Number Stacks Maths intervention and Memory Fix to support working memory difficulties. </a:t>
            </a:r>
          </a:p>
          <a:p>
            <a:endParaRPr lang="en-GB" sz="16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b="1" dirty="0">
                <a:solidFill>
                  <a:srgbClr val="002060"/>
                </a:solidFill>
                <a:latin typeface="Calibri" panose="020F0502020204030204" pitchFamily="34" charset="0"/>
                <a:cs typeface="Calibri" panose="020F0502020204030204" pitchFamily="34" charset="0"/>
              </a:rPr>
              <a:t>SEND funding next year </a:t>
            </a:r>
            <a:r>
              <a:rPr lang="en-GB" sz="1600" dirty="0">
                <a:solidFill>
                  <a:srgbClr val="002060"/>
                </a:solidFill>
                <a:latin typeface="Calibri" panose="020F0502020204030204" pitchFamily="34" charset="0"/>
                <a:cs typeface="Calibri" panose="020F0502020204030204" pitchFamily="34" charset="0"/>
              </a:rPr>
              <a:t>will be as well as maintaining our Personalised Provision Room if budgets allow. This is dependent on the number of pupils with SEND joining our school in September. </a:t>
            </a:r>
          </a:p>
          <a:p>
            <a:pPr marL="285750" indent="-285750">
              <a:buFont typeface="Arial" panose="020B0604020202020204" pitchFamily="34" charset="0"/>
              <a:buChar char="•"/>
            </a:pPr>
            <a:endParaRPr lang="en-GB" sz="1600" b="1"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b="1" dirty="0">
                <a:solidFill>
                  <a:srgbClr val="002060"/>
                </a:solidFill>
                <a:latin typeface="Calibri" panose="020F0502020204030204" pitchFamily="34" charset="0"/>
                <a:cs typeface="Calibri" panose="020F0502020204030204" pitchFamily="34" charset="0"/>
              </a:rPr>
              <a:t>Top-up funding (Element 3) </a:t>
            </a:r>
            <a:r>
              <a:rPr lang="en-GB" sz="1600" dirty="0">
                <a:solidFill>
                  <a:srgbClr val="002060"/>
                </a:solidFill>
                <a:latin typeface="Calibri" panose="020F0502020204030204" pitchFamily="34" charset="0"/>
                <a:cs typeface="Calibri" panose="020F0502020204030204" pitchFamily="34" charset="0"/>
              </a:rPr>
              <a:t>is also used to provide additional adult support for children with high SEN needs and to support pupils with their Social, Emotional and Mental Health Needs.</a:t>
            </a:r>
            <a:endParaRPr lang="en-GB" dirty="0">
              <a:solidFill>
                <a:srgbClr val="002060"/>
              </a:solidFill>
              <a:latin typeface="Calibri" panose="020F0502020204030204" pitchFamily="34" charset="0"/>
              <a:cs typeface="Calibri" panose="020F0502020204030204" pitchFamily="34" charset="0"/>
            </a:endParaRPr>
          </a:p>
        </p:txBody>
      </p:sp>
      <p:pic>
        <p:nvPicPr>
          <p:cNvPr id="1026" name="Picture 2" descr="SENT KS2-3 | Teaching Times">
            <a:extLst>
              <a:ext uri="{FF2B5EF4-FFF2-40B4-BE49-F238E27FC236}">
                <a16:creationId xmlns:a16="http://schemas.microsoft.com/office/drawing/2014/main" id="{F2232308-1DB8-4F1E-AC78-25BDACCB25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52651" y="1722042"/>
            <a:ext cx="1680538" cy="23280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6C1F689-1F38-44DF-89DB-33BFC9A50AB9}"/>
              </a:ext>
            </a:extLst>
          </p:cNvPr>
          <p:cNvPicPr>
            <a:picLocks noChangeAspect="1"/>
          </p:cNvPicPr>
          <p:nvPr/>
        </p:nvPicPr>
        <p:blipFill>
          <a:blip r:embed="rId8"/>
          <a:stretch>
            <a:fillRect/>
          </a:stretch>
        </p:blipFill>
        <p:spPr>
          <a:xfrm>
            <a:off x="10014585" y="4361692"/>
            <a:ext cx="2059628" cy="2328084"/>
          </a:xfrm>
          <a:prstGeom prst="rect">
            <a:avLst/>
          </a:prstGeom>
        </p:spPr>
      </p:pic>
      <p:pic>
        <p:nvPicPr>
          <p:cNvPr id="1028" name="Picture 4" descr="How a SENCO could help your child | TheSchoolRun">
            <a:extLst>
              <a:ext uri="{FF2B5EF4-FFF2-40B4-BE49-F238E27FC236}">
                <a16:creationId xmlns:a16="http://schemas.microsoft.com/office/drawing/2014/main" id="{B8AF1381-C855-489B-9A63-C0311CC405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1248" y="325994"/>
            <a:ext cx="2492427" cy="1660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610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3" action="ppaction://hlinksldjump"/>
            <a:extLst>
              <a:ext uri="{FF2B5EF4-FFF2-40B4-BE49-F238E27FC236}">
                <a16:creationId xmlns:a16="http://schemas.microsoft.com/office/drawing/2014/main" id="{6B58C9FE-DAA2-8592-ABC8-7E04D6B7DF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4D5BF2F-4CD3-154D-B9C2-3E315F11E08A}"/>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6" name="Picture 5">
            <a:extLst>
              <a:ext uri="{FF2B5EF4-FFF2-40B4-BE49-F238E27FC236}">
                <a16:creationId xmlns:a16="http://schemas.microsoft.com/office/drawing/2014/main" id="{CB0B5136-88F1-F116-FCD0-F6A9C95C1274}"/>
              </a:ext>
            </a:extLst>
          </p:cNvPr>
          <p:cNvPicPr>
            <a:picLocks noChangeAspect="1"/>
          </p:cNvPicPr>
          <p:nvPr/>
        </p:nvPicPr>
        <p:blipFill>
          <a:blip r:embed="rId5"/>
          <a:stretch>
            <a:fillRect/>
          </a:stretch>
        </p:blipFill>
        <p:spPr>
          <a:xfrm>
            <a:off x="10411962" y="106488"/>
            <a:ext cx="1643964" cy="611879"/>
          </a:xfrm>
          <a:prstGeom prst="rect">
            <a:avLst/>
          </a:prstGeom>
        </p:spPr>
      </p:pic>
      <p:sp>
        <p:nvSpPr>
          <p:cNvPr id="7" name="TextBox 6">
            <a:extLst>
              <a:ext uri="{FF2B5EF4-FFF2-40B4-BE49-F238E27FC236}">
                <a16:creationId xmlns:a16="http://schemas.microsoft.com/office/drawing/2014/main" id="{94C21512-643A-9D13-1FCC-299AA8AE38A4}"/>
              </a:ext>
            </a:extLst>
          </p:cNvPr>
          <p:cNvSpPr txBox="1"/>
          <p:nvPr/>
        </p:nvSpPr>
        <p:spPr>
          <a:xfrm>
            <a:off x="810845" y="481034"/>
            <a:ext cx="9531727" cy="1384995"/>
          </a:xfrm>
          <a:prstGeom prst="rect">
            <a:avLst/>
          </a:prstGeom>
          <a:noFill/>
        </p:spPr>
        <p:txBody>
          <a:bodyPr wrap="square" rtlCol="0">
            <a:spAutoFit/>
          </a:bodyPr>
          <a:lstStyle/>
          <a:p>
            <a:r>
              <a:rPr lang="en-GB" sz="2800" b="1" dirty="0">
                <a:solidFill>
                  <a:schemeClr val="accent1">
                    <a:lumMod val="50000"/>
                  </a:schemeClr>
                </a:solidFill>
                <a:latin typeface="Calibri" panose="020F0502020204030204" pitchFamily="34" charset="0"/>
                <a:cs typeface="Calibri" panose="020F0502020204030204" pitchFamily="34" charset="0"/>
              </a:rPr>
              <a:t>What support is available for improving Social, Emotional and Mental Health development of pupils with special educational needs?</a:t>
            </a:r>
          </a:p>
        </p:txBody>
      </p:sp>
      <p:sp>
        <p:nvSpPr>
          <p:cNvPr id="2" name="Rectangle 1">
            <a:extLst>
              <a:ext uri="{FF2B5EF4-FFF2-40B4-BE49-F238E27FC236}">
                <a16:creationId xmlns:a16="http://schemas.microsoft.com/office/drawing/2014/main" id="{9F762229-B08E-4B5D-B5A0-9AF409F7E37F}"/>
              </a:ext>
            </a:extLst>
          </p:cNvPr>
          <p:cNvSpPr/>
          <p:nvPr/>
        </p:nvSpPr>
        <p:spPr>
          <a:xfrm>
            <a:off x="366247" y="1921131"/>
            <a:ext cx="10045715" cy="830997"/>
          </a:xfrm>
          <a:prstGeom prst="rect">
            <a:avLst/>
          </a:prstGeom>
        </p:spPr>
        <p:txBody>
          <a:bodyPr wrap="square">
            <a:spAutoFit/>
          </a:bodyPr>
          <a:lstStyle/>
          <a:p>
            <a:pPr marL="285750" indent="-28575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endParaRPr lang="en-GB" sz="2400" dirty="0">
              <a:solidFill>
                <a:srgbClr val="002060"/>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F0A43DF7-3C23-4CAB-8A6D-8E0256729502}"/>
              </a:ext>
            </a:extLst>
          </p:cNvPr>
          <p:cNvSpPr/>
          <p:nvPr/>
        </p:nvSpPr>
        <p:spPr>
          <a:xfrm>
            <a:off x="628998" y="2085710"/>
            <a:ext cx="9006226" cy="4555093"/>
          </a:xfrm>
          <a:prstGeom prst="rect">
            <a:avLst/>
          </a:prstGeom>
        </p:spPr>
        <p:txBody>
          <a:bodyPr wrap="square">
            <a:spAutoFit/>
          </a:bodyPr>
          <a:lstStyle/>
          <a:p>
            <a:pPr marL="285750" indent="-28575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We strive to be an </a:t>
            </a:r>
            <a:r>
              <a:rPr lang="en-GB" b="1" dirty="0">
                <a:solidFill>
                  <a:srgbClr val="002060"/>
                </a:solidFill>
                <a:latin typeface="Calibri" panose="020F0502020204030204" pitchFamily="34" charset="0"/>
                <a:cs typeface="Calibri" panose="020F0502020204030204" pitchFamily="34" charset="0"/>
              </a:rPr>
              <a:t>inclusive</a:t>
            </a:r>
            <a:r>
              <a:rPr lang="en-GB" dirty="0">
                <a:solidFill>
                  <a:srgbClr val="002060"/>
                </a:solidFill>
                <a:latin typeface="Calibri" panose="020F0502020204030204" pitchFamily="34" charset="0"/>
                <a:cs typeface="Calibri" panose="020F0502020204030204" pitchFamily="34" charset="0"/>
              </a:rPr>
              <a:t> and </a:t>
            </a:r>
            <a:r>
              <a:rPr lang="en-GB" b="1" dirty="0">
                <a:solidFill>
                  <a:srgbClr val="002060"/>
                </a:solidFill>
                <a:latin typeface="Calibri" panose="020F0502020204030204" pitchFamily="34" charset="0"/>
                <a:cs typeface="Calibri" panose="020F0502020204030204" pitchFamily="34" charset="0"/>
              </a:rPr>
              <a:t>nurturing</a:t>
            </a:r>
            <a:r>
              <a:rPr lang="en-GB" dirty="0">
                <a:solidFill>
                  <a:srgbClr val="002060"/>
                </a:solidFill>
                <a:latin typeface="Calibri" panose="020F0502020204030204" pitchFamily="34" charset="0"/>
                <a:cs typeface="Calibri" panose="020F0502020204030204" pitchFamily="34" charset="0"/>
              </a:rPr>
              <a:t> setting with </a:t>
            </a:r>
            <a:r>
              <a:rPr lang="en-GB" b="1" dirty="0">
                <a:solidFill>
                  <a:srgbClr val="002060"/>
                </a:solidFill>
                <a:latin typeface="Calibri" panose="020F0502020204030204" pitchFamily="34" charset="0"/>
                <a:cs typeface="Calibri" panose="020F0502020204030204" pitchFamily="34" charset="0"/>
              </a:rPr>
              <a:t>caring staff </a:t>
            </a:r>
            <a:r>
              <a:rPr lang="en-GB" dirty="0">
                <a:solidFill>
                  <a:srgbClr val="002060"/>
                </a:solidFill>
                <a:latin typeface="Calibri" panose="020F0502020204030204" pitchFamily="34" charset="0"/>
                <a:cs typeface="Calibri" panose="020F0502020204030204" pitchFamily="34" charset="0"/>
              </a:rPr>
              <a:t>who build </a:t>
            </a:r>
            <a:r>
              <a:rPr lang="en-GB" b="1" dirty="0">
                <a:solidFill>
                  <a:srgbClr val="002060"/>
                </a:solidFill>
                <a:latin typeface="Calibri" panose="020F0502020204030204" pitchFamily="34" charset="0"/>
                <a:cs typeface="Calibri" panose="020F0502020204030204" pitchFamily="34" charset="0"/>
              </a:rPr>
              <a:t>positive relationships </a:t>
            </a:r>
            <a:r>
              <a:rPr lang="en-GB" dirty="0">
                <a:solidFill>
                  <a:srgbClr val="002060"/>
                </a:solidFill>
                <a:latin typeface="Calibri" panose="020F0502020204030204" pitchFamily="34" charset="0"/>
                <a:cs typeface="Calibri" panose="020F0502020204030204" pitchFamily="34" charset="0"/>
              </a:rPr>
              <a:t>with all children. Mental health and wellbeing is taught throughout our PSHE curriculum.</a:t>
            </a:r>
          </a:p>
          <a:p>
            <a:pPr marL="285750" indent="-285750">
              <a:buFont typeface="Arial" panose="020B0604020202020204" pitchFamily="34" charset="0"/>
              <a:buChar char="•"/>
            </a:pPr>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We have </a:t>
            </a:r>
            <a:r>
              <a:rPr lang="en-GB" b="1" dirty="0">
                <a:solidFill>
                  <a:srgbClr val="002060"/>
                </a:solidFill>
                <a:latin typeface="Calibri" panose="020F0502020204030204" pitchFamily="34" charset="0"/>
                <a:cs typeface="Calibri" panose="020F0502020204030204" pitchFamily="34" charset="0"/>
              </a:rPr>
              <a:t>two Full-Time Pastoral Support Officers </a:t>
            </a:r>
            <a:r>
              <a:rPr lang="en-GB" dirty="0">
                <a:solidFill>
                  <a:srgbClr val="002060"/>
                </a:solidFill>
                <a:latin typeface="Calibri" panose="020F0502020204030204" pitchFamily="34" charset="0"/>
                <a:cs typeface="Calibri" panose="020F0502020204030204" pitchFamily="34" charset="0"/>
              </a:rPr>
              <a:t>who are dedicated to supporting families and children’s pastoral needs through 1:1 sessions, check ins, additional support, lunchtime nurture clubs, forest school sessions and completing ‘wishes and feelings’. More information can be found on the next slide. </a:t>
            </a:r>
          </a:p>
          <a:p>
            <a:pPr marL="285750" indent="-285750">
              <a:buFont typeface="Arial" panose="020B0604020202020204" pitchFamily="34" charset="0"/>
              <a:buChar char="•"/>
            </a:pPr>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‘The Wellbeing Hub’, a </a:t>
            </a:r>
            <a:r>
              <a:rPr lang="en-GB" b="1" dirty="0">
                <a:solidFill>
                  <a:srgbClr val="002060"/>
                </a:solidFill>
                <a:latin typeface="Calibri" panose="020F0502020204030204" pitchFamily="34" charset="0"/>
                <a:cs typeface="Calibri" panose="020F0502020204030204" pitchFamily="34" charset="0"/>
              </a:rPr>
              <a:t>lunchtime Nurture space</a:t>
            </a:r>
            <a:r>
              <a:rPr lang="en-GB" dirty="0">
                <a:solidFill>
                  <a:srgbClr val="002060"/>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We have a </a:t>
            </a:r>
            <a:r>
              <a:rPr lang="en-GB" b="1" dirty="0">
                <a:solidFill>
                  <a:srgbClr val="002060"/>
                </a:solidFill>
                <a:latin typeface="Calibri" panose="020F0502020204030204" pitchFamily="34" charset="0"/>
                <a:cs typeface="Calibri" panose="020F0502020204030204" pitchFamily="34" charset="0"/>
              </a:rPr>
              <a:t>Mental Health Champion</a:t>
            </a:r>
            <a:r>
              <a:rPr lang="en-GB" dirty="0">
                <a:solidFill>
                  <a:srgbClr val="002060"/>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a:solidFill>
                  <a:srgbClr val="002060"/>
                </a:solidFill>
                <a:latin typeface="Calibri" panose="020F0502020204030204" pitchFamily="34" charset="0"/>
                <a:cs typeface="Calibri" panose="020F0502020204030204" pitchFamily="34" charset="0"/>
              </a:rPr>
              <a:t>Zones of Regulation </a:t>
            </a:r>
            <a:r>
              <a:rPr lang="en-GB" dirty="0">
                <a:solidFill>
                  <a:srgbClr val="002060"/>
                </a:solidFill>
                <a:latin typeface="Calibri" panose="020F0502020204030204" pitchFamily="34" charset="0"/>
                <a:cs typeface="Calibri" panose="020F0502020204030204" pitchFamily="34" charset="0"/>
              </a:rPr>
              <a:t>is used through the school and there are displays in every </a:t>
            </a:r>
          </a:p>
          <a:p>
            <a:r>
              <a:rPr lang="en-GB" dirty="0">
                <a:solidFill>
                  <a:srgbClr val="002060"/>
                </a:solidFill>
                <a:latin typeface="Calibri" panose="020F0502020204030204" pitchFamily="34" charset="0"/>
                <a:cs typeface="Calibri" panose="020F0502020204030204" pitchFamily="34" charset="0"/>
              </a:rPr>
              <a:t>     classroom. </a:t>
            </a:r>
            <a:endParaRPr lang="en-GB" sz="20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2000" dirty="0">
              <a:solidFill>
                <a:srgbClr val="002060"/>
              </a:solidFill>
              <a:latin typeface="Calibri" panose="020F0502020204030204" pitchFamily="34" charset="0"/>
              <a:cs typeface="Calibri" panose="020F0502020204030204" pitchFamily="34" charset="0"/>
            </a:endParaRPr>
          </a:p>
        </p:txBody>
      </p:sp>
      <p:pic>
        <p:nvPicPr>
          <p:cNvPr id="4098" name="Picture 2" descr="The Nest - Leigh St Peter's C.E. Primary School">
            <a:extLst>
              <a:ext uri="{FF2B5EF4-FFF2-40B4-BE49-F238E27FC236}">
                <a16:creationId xmlns:a16="http://schemas.microsoft.com/office/drawing/2014/main" id="{38375CF1-1543-451E-9C1D-9109D7B3AC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6582" y="3390722"/>
            <a:ext cx="2479344" cy="17421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LSA - Emotional Literacy Support ...">
            <a:extLst>
              <a:ext uri="{FF2B5EF4-FFF2-40B4-BE49-F238E27FC236}">
                <a16:creationId xmlns:a16="http://schemas.microsoft.com/office/drawing/2014/main" id="{8F0C8703-9739-4837-B95C-DC8A6866DD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2825" y="1339331"/>
            <a:ext cx="1903101" cy="1052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931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9"/>
          <p:cNvSpPr txBox="1">
            <a:spLocks noGrp="1"/>
          </p:cNvSpPr>
          <p:nvPr>
            <p:ph type="title"/>
          </p:nvPr>
        </p:nvSpPr>
        <p:spPr>
          <a:xfrm>
            <a:off x="926975" y="554667"/>
            <a:ext cx="8596668" cy="72056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en-GB" b="1" dirty="0"/>
              <a:t>What Pastoral Support is available?</a:t>
            </a:r>
            <a:endParaRPr dirty="0"/>
          </a:p>
        </p:txBody>
      </p:sp>
      <p:pic>
        <p:nvPicPr>
          <p:cNvPr id="339" name="Google Shape;339;p19">
            <a:hlinkClick r:id="rId3" action="ppaction://hlinksldjump"/>
          </p:cNvPr>
          <p:cNvPicPr preferRelativeResize="0"/>
          <p:nvPr/>
        </p:nvPicPr>
        <p:blipFill rotWithShape="1">
          <a:blip r:embed="rId4">
            <a:alphaModFix/>
          </a:blip>
          <a:srcRect/>
          <a:stretch/>
        </p:blipFill>
        <p:spPr>
          <a:xfrm>
            <a:off x="85322" y="73813"/>
            <a:ext cx="656133" cy="644554"/>
          </a:xfrm>
          <a:prstGeom prst="rect">
            <a:avLst/>
          </a:prstGeom>
          <a:noFill/>
          <a:ln>
            <a:noFill/>
          </a:ln>
        </p:spPr>
      </p:pic>
      <p:sp>
        <p:nvSpPr>
          <p:cNvPr id="340" name="Google Shape;340;p19"/>
          <p:cNvSpPr txBox="1"/>
          <p:nvPr/>
        </p:nvSpPr>
        <p:spPr>
          <a:xfrm>
            <a:off x="958055" y="73813"/>
            <a:ext cx="4927839" cy="61187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rgbClr val="00B0F0"/>
                </a:solidFill>
                <a:latin typeface="Arial"/>
                <a:ea typeface="Arial"/>
                <a:cs typeface="Arial"/>
                <a:sym typeface="Arial"/>
              </a:rPr>
              <a:t>St Mary’s Church of England Junior Academy</a:t>
            </a:r>
            <a:endParaRPr dirty="0"/>
          </a:p>
        </p:txBody>
      </p:sp>
      <p:pic>
        <p:nvPicPr>
          <p:cNvPr id="341" name="Google Shape;341;p19"/>
          <p:cNvPicPr preferRelativeResize="0"/>
          <p:nvPr/>
        </p:nvPicPr>
        <p:blipFill rotWithShape="1">
          <a:blip r:embed="rId5">
            <a:alphaModFix/>
          </a:blip>
          <a:srcRect/>
          <a:stretch/>
        </p:blipFill>
        <p:spPr>
          <a:xfrm>
            <a:off x="10411962" y="106488"/>
            <a:ext cx="1643964" cy="611879"/>
          </a:xfrm>
          <a:prstGeom prst="rect">
            <a:avLst/>
          </a:prstGeom>
          <a:noFill/>
          <a:ln>
            <a:noFill/>
          </a:ln>
        </p:spPr>
      </p:pic>
      <p:pic>
        <p:nvPicPr>
          <p:cNvPr id="342" name="Google Shape;342;p19"/>
          <p:cNvPicPr preferRelativeResize="0"/>
          <p:nvPr/>
        </p:nvPicPr>
        <p:blipFill rotWithShape="1">
          <a:blip r:embed="rId6">
            <a:alphaModFix/>
          </a:blip>
          <a:srcRect/>
          <a:stretch/>
        </p:blipFill>
        <p:spPr>
          <a:xfrm>
            <a:off x="254723" y="1360685"/>
            <a:ext cx="973464" cy="1224655"/>
          </a:xfrm>
          <a:prstGeom prst="rect">
            <a:avLst/>
          </a:prstGeom>
          <a:noFill/>
          <a:ln>
            <a:noFill/>
          </a:ln>
        </p:spPr>
      </p:pic>
      <p:sp>
        <p:nvSpPr>
          <p:cNvPr id="343" name="Google Shape;343;p19"/>
          <p:cNvSpPr txBox="1"/>
          <p:nvPr/>
        </p:nvSpPr>
        <p:spPr>
          <a:xfrm>
            <a:off x="1382267" y="1372868"/>
            <a:ext cx="8924708" cy="1200288"/>
          </a:xfrm>
          <a:prstGeom prst="rect">
            <a:avLst/>
          </a:prstGeom>
          <a:noFill/>
          <a:ln>
            <a:noFill/>
          </a:ln>
        </p:spPr>
        <p:txBody>
          <a:bodyPr spcFirstLastPara="1" wrap="square" lIns="91425" tIns="45700" rIns="91425" bIns="45700" anchor="t" anchorCtr="0">
            <a:spAutoFit/>
          </a:bodyPr>
          <a:lstStyle/>
          <a:p>
            <a:r>
              <a:rPr lang="en-GB" dirty="0">
                <a:solidFill>
                  <a:srgbClr val="0070C0"/>
                </a:solidFill>
                <a:latin typeface="Calibri" panose="020F0502020204030204" pitchFamily="34" charset="0"/>
                <a:ea typeface="Trebuchet MS"/>
                <a:cs typeface="Calibri" panose="020F0502020204030204" pitchFamily="34" charset="0"/>
                <a:sym typeface="Trebuchet MS"/>
              </a:rPr>
              <a:t>Mrs Dale is our </a:t>
            </a:r>
            <a:r>
              <a:rPr lang="en-GB" b="1" dirty="0">
                <a:solidFill>
                  <a:srgbClr val="0070C0"/>
                </a:solidFill>
                <a:latin typeface="Calibri" panose="020F0502020204030204" pitchFamily="34" charset="0"/>
                <a:ea typeface="Trebuchet MS"/>
                <a:cs typeface="Calibri" panose="020F0502020204030204" pitchFamily="34" charset="0"/>
                <a:sym typeface="Trebuchet MS"/>
              </a:rPr>
              <a:t>Pastoral Lead, Safeguarding Lead </a:t>
            </a:r>
            <a:r>
              <a:rPr lang="en-GB" dirty="0">
                <a:solidFill>
                  <a:srgbClr val="0070C0"/>
                </a:solidFill>
                <a:latin typeface="Calibri" panose="020F0502020204030204" pitchFamily="34" charset="0"/>
                <a:ea typeface="Trebuchet MS"/>
                <a:cs typeface="Calibri" panose="020F0502020204030204" pitchFamily="34" charset="0"/>
                <a:sym typeface="Trebuchet MS"/>
              </a:rPr>
              <a:t>and</a:t>
            </a:r>
            <a:r>
              <a:rPr lang="en-GB" b="1" dirty="0">
                <a:solidFill>
                  <a:srgbClr val="0070C0"/>
                </a:solidFill>
                <a:latin typeface="Calibri" panose="020F0502020204030204" pitchFamily="34" charset="0"/>
                <a:ea typeface="Trebuchet MS"/>
                <a:cs typeface="Calibri" panose="020F0502020204030204" pitchFamily="34" charset="0"/>
                <a:sym typeface="Trebuchet MS"/>
              </a:rPr>
              <a:t> Mental Health Champion. </a:t>
            </a:r>
            <a:endParaRPr lang="en-GB" dirty="0">
              <a:solidFill>
                <a:srgbClr val="0070C0"/>
              </a:solidFill>
              <a:latin typeface="Calibri" panose="020F0502020204030204" pitchFamily="34" charset="0"/>
              <a:ea typeface="Trebuchet MS"/>
              <a:cs typeface="Calibri" panose="020F0502020204030204" pitchFamily="34" charset="0"/>
              <a:sym typeface="Trebuchet MS"/>
            </a:endParaRPr>
          </a:p>
          <a:p>
            <a:r>
              <a:rPr lang="en-GB" dirty="0">
                <a:solidFill>
                  <a:srgbClr val="0070C0"/>
                </a:solidFill>
                <a:latin typeface="Calibri" panose="020F0502020204030204" pitchFamily="34" charset="0"/>
                <a:ea typeface="Trebuchet MS"/>
                <a:cs typeface="Calibri" panose="020F0502020204030204" pitchFamily="34" charset="0"/>
                <a:sym typeface="Trebuchet MS"/>
              </a:rPr>
              <a:t>She can be contacted by email:  </a:t>
            </a:r>
            <a:r>
              <a:rPr lang="en-GB" b="1" u="sng" dirty="0">
                <a:solidFill>
                  <a:srgbClr val="0070C0"/>
                </a:solidFill>
                <a:latin typeface="Calibri" panose="020F0502020204030204" pitchFamily="34" charset="0"/>
                <a:ea typeface="Trebuchet MS"/>
                <a:cs typeface="Calibri" panose="020F0502020204030204" pitchFamily="34" charset="0"/>
                <a:sym typeface="Trebuchet MS"/>
                <a:hlinkClick r:id="rId7">
                  <a:extLst>
                    <a:ext uri="{A12FA001-AC4F-418D-AE19-62706E023703}">
                      <ahyp:hlinkClr xmlns:ahyp="http://schemas.microsoft.com/office/drawing/2018/hyperlinkcolor" val="tx"/>
                    </a:ext>
                  </a:extLst>
                </a:hlinkClick>
              </a:rPr>
              <a:t>tdale@stmarys.stbenets.</a:t>
            </a:r>
            <a:r>
              <a:rPr lang="en-GB" b="1" dirty="0">
                <a:solidFill>
                  <a:srgbClr val="0070C0"/>
                </a:solidFill>
                <a:latin typeface="Calibri" panose="020F0502020204030204" pitchFamily="34" charset="0"/>
                <a:ea typeface="Trebuchet MS"/>
                <a:cs typeface="Calibri" panose="020F0502020204030204" pitchFamily="34" charset="0"/>
                <a:sym typeface="Trebuchet MS"/>
              </a:rPr>
              <a:t>org </a:t>
            </a:r>
            <a:r>
              <a:rPr lang="en-GB" dirty="0">
                <a:solidFill>
                  <a:srgbClr val="0070C0"/>
                </a:solidFill>
                <a:latin typeface="Calibri" panose="020F0502020204030204" pitchFamily="34" charset="0"/>
                <a:ea typeface="Trebuchet MS"/>
                <a:cs typeface="Calibri" panose="020F0502020204030204" pitchFamily="34" charset="0"/>
                <a:sym typeface="Trebuchet MS"/>
              </a:rPr>
              <a:t>or via the school Office (01508 530459).</a:t>
            </a:r>
          </a:p>
          <a:p>
            <a:pPr marL="0" marR="0" lvl="0" indent="0" algn="l" rtl="0">
              <a:spcBef>
                <a:spcPts val="0"/>
              </a:spcBef>
              <a:spcAft>
                <a:spcPts val="0"/>
              </a:spcAft>
              <a:buNone/>
            </a:pPr>
            <a:endParaRPr dirty="0">
              <a:solidFill>
                <a:srgbClr val="0070C0"/>
              </a:solidFill>
            </a:endParaRPr>
          </a:p>
        </p:txBody>
      </p:sp>
      <p:sp>
        <p:nvSpPr>
          <p:cNvPr id="2" name="AutoShape 2" descr="https://www.stmaryscoejunior.co.uk/assets/IMG_3718__ResizedImageWzE3NSwyMzRd.jpg">
            <a:extLst>
              <a:ext uri="{FF2B5EF4-FFF2-40B4-BE49-F238E27FC236}">
                <a16:creationId xmlns:a16="http://schemas.microsoft.com/office/drawing/2014/main" id="{A31930C4-2F0E-4FA9-A25B-E6A28797DC4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6D6CB343-CB7F-49CE-9DA9-051FC578F416}"/>
              </a:ext>
            </a:extLst>
          </p:cNvPr>
          <p:cNvPicPr>
            <a:picLocks noChangeAspect="1"/>
          </p:cNvPicPr>
          <p:nvPr/>
        </p:nvPicPr>
        <p:blipFill rotWithShape="1">
          <a:blip r:embed="rId8"/>
          <a:srcRect l="33640" t="24207" r="58641" b="55340"/>
          <a:stretch/>
        </p:blipFill>
        <p:spPr>
          <a:xfrm>
            <a:off x="254723" y="2947511"/>
            <a:ext cx="1020932" cy="1402672"/>
          </a:xfrm>
          <a:prstGeom prst="rect">
            <a:avLst/>
          </a:prstGeom>
        </p:spPr>
      </p:pic>
      <p:sp>
        <p:nvSpPr>
          <p:cNvPr id="14" name="Google Shape;343;p19">
            <a:extLst>
              <a:ext uri="{FF2B5EF4-FFF2-40B4-BE49-F238E27FC236}">
                <a16:creationId xmlns:a16="http://schemas.microsoft.com/office/drawing/2014/main" id="{872B7A1D-74A3-4436-B4AA-1A7B8ADC382A}"/>
              </a:ext>
            </a:extLst>
          </p:cNvPr>
          <p:cNvSpPr txBox="1"/>
          <p:nvPr/>
        </p:nvSpPr>
        <p:spPr>
          <a:xfrm>
            <a:off x="1423540" y="2947511"/>
            <a:ext cx="8924708" cy="923289"/>
          </a:xfrm>
          <a:prstGeom prst="rect">
            <a:avLst/>
          </a:prstGeom>
          <a:noFill/>
          <a:ln>
            <a:noFill/>
          </a:ln>
        </p:spPr>
        <p:txBody>
          <a:bodyPr spcFirstLastPara="1" wrap="square" lIns="91425" tIns="45700" rIns="91425" bIns="45700" anchor="t" anchorCtr="0">
            <a:spAutoFit/>
          </a:bodyPr>
          <a:lstStyle/>
          <a:p>
            <a:r>
              <a:rPr lang="en-GB" dirty="0">
                <a:solidFill>
                  <a:srgbClr val="0070C0"/>
                </a:solidFill>
                <a:latin typeface="Calibri" panose="020F0502020204030204" pitchFamily="34" charset="0"/>
                <a:ea typeface="Trebuchet MS"/>
                <a:cs typeface="Calibri" panose="020F0502020204030204" pitchFamily="34" charset="0"/>
                <a:sym typeface="Trebuchet MS"/>
              </a:rPr>
              <a:t>Miss Maher runs our nurture interventions.  Each day focuses on a different need such as bereavement, friendships, bullying, social and emotional and Young Carers. </a:t>
            </a:r>
          </a:p>
          <a:p>
            <a:pPr marL="0" marR="0" lvl="0" indent="0" algn="l" rtl="0">
              <a:spcBef>
                <a:spcPts val="0"/>
              </a:spcBef>
              <a:spcAft>
                <a:spcPts val="0"/>
              </a:spcAft>
              <a:buNone/>
            </a:pPr>
            <a:endParaRPr dirty="0">
              <a:solidFill>
                <a:srgbClr val="0070C0"/>
              </a:solidFill>
            </a:endParaRPr>
          </a:p>
        </p:txBody>
      </p:sp>
      <p:sp>
        <p:nvSpPr>
          <p:cNvPr id="6" name="Rectangle 5">
            <a:extLst>
              <a:ext uri="{FF2B5EF4-FFF2-40B4-BE49-F238E27FC236}">
                <a16:creationId xmlns:a16="http://schemas.microsoft.com/office/drawing/2014/main" id="{75A1FE66-6BD2-41BF-870F-532774E6B200}"/>
              </a:ext>
            </a:extLst>
          </p:cNvPr>
          <p:cNvSpPr/>
          <p:nvPr/>
        </p:nvSpPr>
        <p:spPr>
          <a:xfrm>
            <a:off x="2237328" y="5563481"/>
            <a:ext cx="7054789" cy="369332"/>
          </a:xfrm>
          <a:prstGeom prst="rect">
            <a:avLst/>
          </a:prstGeom>
        </p:spPr>
        <p:txBody>
          <a:bodyPr wrap="square">
            <a:spAutoFit/>
          </a:bodyPr>
          <a:lstStyle/>
          <a:p>
            <a:r>
              <a:rPr lang="en-GB" dirty="0">
                <a:solidFill>
                  <a:srgbClr val="0070C0"/>
                </a:solidFill>
                <a:latin typeface="Calibri" panose="020F0502020204030204" pitchFamily="34" charset="0"/>
                <a:cs typeface="Calibri" panose="020F0502020204030204" pitchFamily="34" charset="0"/>
              </a:rPr>
              <a:t>Both officers are ELSA trained. </a:t>
            </a:r>
            <a:r>
              <a:rPr lang="en-GB" dirty="0">
                <a:solidFill>
                  <a:srgbClr val="0070C0"/>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https://www.elsa-support.co.uk/</a:t>
            </a:r>
            <a:r>
              <a:rPr lang="en-GB" dirty="0">
                <a:solidFill>
                  <a:srgbClr val="0070C0"/>
                </a:solidFill>
                <a:latin typeface="Calibri" panose="020F0502020204030204" pitchFamily="34" charset="0"/>
                <a:cs typeface="Calibri" panose="020F0502020204030204" pitchFamily="34" charset="0"/>
              </a:rPr>
              <a:t> </a:t>
            </a:r>
            <a:endParaRPr lang="en-GB" dirty="0">
              <a:solidFill>
                <a:srgbClr val="0070C0"/>
              </a:solidFill>
            </a:endParaRPr>
          </a:p>
        </p:txBody>
      </p:sp>
      <p:pic>
        <p:nvPicPr>
          <p:cNvPr id="17" name="Picture 2" descr="ELSA - Emotional Literacy Support ...">
            <a:extLst>
              <a:ext uri="{FF2B5EF4-FFF2-40B4-BE49-F238E27FC236}">
                <a16:creationId xmlns:a16="http://schemas.microsoft.com/office/drawing/2014/main" id="{46A329BF-473F-4559-BF77-BE64568A15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58182" y="5406625"/>
            <a:ext cx="1903101" cy="10523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787852-3E04-4B46-9AB2-DAA1F7B403CB}"/>
              </a:ext>
            </a:extLst>
          </p:cNvPr>
          <p:cNvSpPr txBox="1"/>
          <p:nvPr/>
        </p:nvSpPr>
        <p:spPr>
          <a:xfrm>
            <a:off x="1518082" y="4350751"/>
            <a:ext cx="7054789" cy="923330"/>
          </a:xfrm>
          <a:prstGeom prst="rect">
            <a:avLst/>
          </a:prstGeom>
          <a:noFill/>
        </p:spPr>
        <p:txBody>
          <a:bodyPr wrap="square" rtlCol="0">
            <a:spAutoFit/>
          </a:bodyPr>
          <a:lstStyle/>
          <a:p>
            <a:r>
              <a:rPr lang="en-GB" dirty="0">
                <a:solidFill>
                  <a:srgbClr val="0070C0"/>
                </a:solidFill>
                <a:latin typeface="Calibri" panose="020F0502020204030204" pitchFamily="34" charset="0"/>
                <a:ea typeface="Trebuchet MS"/>
                <a:cs typeface="Calibri" panose="020F0502020204030204" pitchFamily="34" charset="0"/>
                <a:sym typeface="Trebuchet MS"/>
              </a:rPr>
              <a:t>The team are available to work with pupils and families to support a whole range of areas including mental health support, financial guidance, family support  and sign-posting to other support services.</a:t>
            </a:r>
            <a:endParaRPr lang="en-GB"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78CB-7009-4885-8A6D-F123D6D2191F}"/>
              </a:ext>
            </a:extLst>
          </p:cNvPr>
          <p:cNvSpPr>
            <a:spLocks noGrp="1"/>
          </p:cNvSpPr>
          <p:nvPr>
            <p:ph type="title"/>
          </p:nvPr>
        </p:nvSpPr>
        <p:spPr>
          <a:xfrm>
            <a:off x="741455" y="371739"/>
            <a:ext cx="8596668" cy="1320800"/>
          </a:xfrm>
        </p:spPr>
        <p:txBody>
          <a:bodyPr/>
          <a:lstStyle/>
          <a:p>
            <a:pPr algn="ctr"/>
            <a:r>
              <a:rPr lang="en-GB" dirty="0"/>
              <a:t>Mental Health Support Team in Schools</a:t>
            </a:r>
            <a:br>
              <a:rPr lang="en-GB" dirty="0"/>
            </a:br>
            <a:r>
              <a:rPr lang="en-GB" dirty="0"/>
              <a:t>(MHSTS)</a:t>
            </a:r>
          </a:p>
        </p:txBody>
      </p:sp>
      <p:sp>
        <p:nvSpPr>
          <p:cNvPr id="3" name="Content Placeholder 2">
            <a:extLst>
              <a:ext uri="{FF2B5EF4-FFF2-40B4-BE49-F238E27FC236}">
                <a16:creationId xmlns:a16="http://schemas.microsoft.com/office/drawing/2014/main" id="{03C369DB-9736-4E8D-BAE8-A9CB1D5C7065}"/>
              </a:ext>
            </a:extLst>
          </p:cNvPr>
          <p:cNvSpPr>
            <a:spLocks noGrp="1"/>
          </p:cNvSpPr>
          <p:nvPr>
            <p:ph idx="1"/>
          </p:nvPr>
        </p:nvSpPr>
        <p:spPr>
          <a:xfrm>
            <a:off x="0" y="2054981"/>
            <a:ext cx="3585226" cy="5784002"/>
          </a:xfrm>
        </p:spPr>
        <p:txBody>
          <a:bodyPr>
            <a:normAutofit/>
          </a:bodyPr>
          <a:lstStyle/>
          <a:p>
            <a:r>
              <a:rPr lang="en-GB" dirty="0">
                <a:solidFill>
                  <a:srgbClr val="002060"/>
                </a:solidFill>
                <a:latin typeface="Calibri" panose="020F0502020204030204" pitchFamily="34" charset="0"/>
                <a:cs typeface="Calibri" panose="020F0502020204030204" pitchFamily="34" charset="0"/>
              </a:rPr>
              <a:t>We work closely with the Mental Health Support Team in Schools (MHSTS) who provide workshops on a whole school level and also targeted support for parents so that they can support the mental health needs of their children. </a:t>
            </a:r>
          </a:p>
          <a:p>
            <a:r>
              <a:rPr lang="en-GB" dirty="0">
                <a:solidFill>
                  <a:srgbClr val="002060"/>
                </a:solidFill>
                <a:latin typeface="Calibri" panose="020F0502020204030204" pitchFamily="34" charset="0"/>
                <a:cs typeface="Calibri" panose="020F0502020204030204" pitchFamily="34" charset="0"/>
              </a:rPr>
              <a:t>At a whole school level, transition workshops are planned in for the Summer term for our Y6 pupils. Workshops on feelings and emotions and friendships are also on offer. </a:t>
            </a:r>
          </a:p>
        </p:txBody>
      </p:sp>
      <p:pic>
        <p:nvPicPr>
          <p:cNvPr id="4" name="Picture 2">
            <a:hlinkClick r:id="rId2" action="ppaction://hlinksldjump"/>
            <a:extLst>
              <a:ext uri="{FF2B5EF4-FFF2-40B4-BE49-F238E27FC236}">
                <a16:creationId xmlns:a16="http://schemas.microsoft.com/office/drawing/2014/main" id="{447609DA-9C65-48B3-B729-747E9812B5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2E97D8B-BD22-49A6-8787-423983C7B43E}"/>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6" name="Picture 5">
            <a:extLst>
              <a:ext uri="{FF2B5EF4-FFF2-40B4-BE49-F238E27FC236}">
                <a16:creationId xmlns:a16="http://schemas.microsoft.com/office/drawing/2014/main" id="{AC9EEAA9-577C-460A-BEA7-0DBD1F27AB3E}"/>
              </a:ext>
            </a:extLst>
          </p:cNvPr>
          <p:cNvPicPr>
            <a:picLocks noChangeAspect="1"/>
          </p:cNvPicPr>
          <p:nvPr/>
        </p:nvPicPr>
        <p:blipFill>
          <a:blip r:embed="rId4"/>
          <a:stretch>
            <a:fillRect/>
          </a:stretch>
        </p:blipFill>
        <p:spPr>
          <a:xfrm>
            <a:off x="10411962" y="106488"/>
            <a:ext cx="1643964" cy="611879"/>
          </a:xfrm>
          <a:prstGeom prst="rect">
            <a:avLst/>
          </a:prstGeom>
        </p:spPr>
      </p:pic>
      <p:pic>
        <p:nvPicPr>
          <p:cNvPr id="7" name="Picture 6">
            <a:extLst>
              <a:ext uri="{FF2B5EF4-FFF2-40B4-BE49-F238E27FC236}">
                <a16:creationId xmlns:a16="http://schemas.microsoft.com/office/drawing/2014/main" id="{5AFC7DFE-5E01-42C9-8B1D-47ED78D0876C}"/>
              </a:ext>
            </a:extLst>
          </p:cNvPr>
          <p:cNvPicPr>
            <a:picLocks noChangeAspect="1"/>
          </p:cNvPicPr>
          <p:nvPr/>
        </p:nvPicPr>
        <p:blipFill rotWithShape="1">
          <a:blip r:embed="rId5"/>
          <a:srcRect l="35825" t="28091" r="16044" b="12104"/>
          <a:stretch/>
        </p:blipFill>
        <p:spPr>
          <a:xfrm>
            <a:off x="3726593" y="1513192"/>
            <a:ext cx="7541401" cy="5270995"/>
          </a:xfrm>
          <a:prstGeom prst="rect">
            <a:avLst/>
          </a:prstGeom>
        </p:spPr>
      </p:pic>
    </p:spTree>
    <p:extLst>
      <p:ext uri="{BB962C8B-B14F-4D97-AF65-F5344CB8AC3E}">
        <p14:creationId xmlns:p14="http://schemas.microsoft.com/office/powerpoint/2010/main" val="3699830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DE35AB-91F1-8BA1-1689-68AAA7ED06BF}"/>
              </a:ext>
            </a:extLst>
          </p:cNvPr>
          <p:cNvSpPr>
            <a:spLocks noGrp="1"/>
          </p:cNvSpPr>
          <p:nvPr>
            <p:ph type="title"/>
          </p:nvPr>
        </p:nvSpPr>
        <p:spPr>
          <a:xfrm>
            <a:off x="834397" y="429361"/>
            <a:ext cx="6937639" cy="1766578"/>
          </a:xfrm>
        </p:spPr>
        <p:txBody>
          <a:bodyPr>
            <a:normAutofit/>
          </a:bodyPr>
          <a:lstStyle/>
          <a:p>
            <a:r>
              <a:rPr lang="en-GB" sz="2800" b="1" dirty="0">
                <a:solidFill>
                  <a:srgbClr val="0070C0"/>
                </a:solidFill>
              </a:rPr>
              <a:t>How does St Mary’s support children with special educational needs in their transitions between settings?</a:t>
            </a:r>
          </a:p>
        </p:txBody>
      </p:sp>
      <p:pic>
        <p:nvPicPr>
          <p:cNvPr id="9" name="Picture 2">
            <a:hlinkClick r:id="rId3" action="ppaction://hlinksldjump"/>
            <a:extLst>
              <a:ext uri="{FF2B5EF4-FFF2-40B4-BE49-F238E27FC236}">
                <a16:creationId xmlns:a16="http://schemas.microsoft.com/office/drawing/2014/main" id="{DC3A1BA7-4945-699C-E96A-4E46250F0F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CAEABE5-1427-6E76-04F9-C5AA2824F6C6}"/>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11" name="Picture 10">
            <a:extLst>
              <a:ext uri="{FF2B5EF4-FFF2-40B4-BE49-F238E27FC236}">
                <a16:creationId xmlns:a16="http://schemas.microsoft.com/office/drawing/2014/main" id="{3E2A0ADB-3823-8646-DC99-D85B2B70DBCE}"/>
              </a:ext>
            </a:extLst>
          </p:cNvPr>
          <p:cNvPicPr>
            <a:picLocks noChangeAspect="1"/>
          </p:cNvPicPr>
          <p:nvPr/>
        </p:nvPicPr>
        <p:blipFill>
          <a:blip r:embed="rId5"/>
          <a:stretch>
            <a:fillRect/>
          </a:stretch>
        </p:blipFill>
        <p:spPr>
          <a:xfrm>
            <a:off x="10411962" y="106488"/>
            <a:ext cx="1643964" cy="611879"/>
          </a:xfrm>
          <a:prstGeom prst="rect">
            <a:avLst/>
          </a:prstGeom>
        </p:spPr>
      </p:pic>
      <p:sp>
        <p:nvSpPr>
          <p:cNvPr id="3" name="Rectangle 2">
            <a:extLst>
              <a:ext uri="{FF2B5EF4-FFF2-40B4-BE49-F238E27FC236}">
                <a16:creationId xmlns:a16="http://schemas.microsoft.com/office/drawing/2014/main" id="{94351CDC-C215-46BF-BDDB-368A756C3AB7}"/>
              </a:ext>
            </a:extLst>
          </p:cNvPr>
          <p:cNvSpPr/>
          <p:nvPr/>
        </p:nvSpPr>
        <p:spPr>
          <a:xfrm>
            <a:off x="521144" y="1816392"/>
            <a:ext cx="3811159" cy="4555093"/>
          </a:xfrm>
          <a:prstGeom prst="rect">
            <a:avLst/>
          </a:prstGeom>
        </p:spPr>
        <p:txBody>
          <a:bodyPr wrap="square">
            <a:spAutoFit/>
          </a:bodyPr>
          <a:lstStyle/>
          <a:p>
            <a:r>
              <a:rPr lang="en-GB" b="1" dirty="0">
                <a:solidFill>
                  <a:srgbClr val="002060"/>
                </a:solidFill>
                <a:latin typeface="Calibri" panose="020F0502020204030204" pitchFamily="34" charset="0"/>
                <a:cs typeface="Calibri" panose="020F0502020204030204" pitchFamily="34" charset="0"/>
              </a:rPr>
              <a:t>Transition to Year 3</a:t>
            </a:r>
            <a:r>
              <a:rPr lang="en-GB" dirty="0">
                <a:solidFill>
                  <a:srgbClr val="002060"/>
                </a:solidFill>
                <a:latin typeface="Calibri" panose="020F0502020204030204" pitchFamily="34" charset="0"/>
                <a:cs typeface="Calibri" panose="020F0502020204030204" pitchFamily="34" charset="0"/>
              </a:rPr>
              <a:t>:</a:t>
            </a:r>
          </a:p>
          <a:p>
            <a:r>
              <a:rPr lang="en-GB" sz="1700" dirty="0">
                <a:solidFill>
                  <a:srgbClr val="002060"/>
                </a:solidFill>
                <a:latin typeface="Calibri" panose="020F0502020204030204" pitchFamily="34" charset="0"/>
                <a:cs typeface="Calibri" panose="020F0502020204030204" pitchFamily="34" charset="0"/>
              </a:rPr>
              <a:t>Our main feeder school is Manor Field Infant and Nursery School. Children at the Infant School with special education needs benefit from </a:t>
            </a:r>
            <a:r>
              <a:rPr lang="en-GB" sz="1700" b="1" dirty="0">
                <a:solidFill>
                  <a:srgbClr val="002060"/>
                </a:solidFill>
                <a:latin typeface="Calibri" panose="020F0502020204030204" pitchFamily="34" charset="0"/>
                <a:cs typeface="Calibri" panose="020F0502020204030204" pitchFamily="34" charset="0"/>
              </a:rPr>
              <a:t>an enhanced transition package</a:t>
            </a:r>
            <a:r>
              <a:rPr lang="en-GB" sz="1700" dirty="0">
                <a:solidFill>
                  <a:srgbClr val="002060"/>
                </a:solidFill>
                <a:latin typeface="Calibri" panose="020F0502020204030204" pitchFamily="34" charset="0"/>
                <a:cs typeface="Calibri" panose="020F0502020204030204" pitchFamily="34" charset="0"/>
              </a:rPr>
              <a:t>, before attending their first day in September in Year 3. St Mary’s SENDCO </a:t>
            </a:r>
            <a:r>
              <a:rPr lang="en-GB" sz="1700" b="1" dirty="0">
                <a:solidFill>
                  <a:srgbClr val="002060"/>
                </a:solidFill>
                <a:latin typeface="Calibri" panose="020F0502020204030204" pitchFamily="34" charset="0"/>
                <a:cs typeface="Calibri" panose="020F0502020204030204" pitchFamily="34" charset="0"/>
              </a:rPr>
              <a:t>works closely with the Infant School SENDCO, </a:t>
            </a:r>
            <a:r>
              <a:rPr lang="en-GB" sz="1700" dirty="0">
                <a:solidFill>
                  <a:srgbClr val="002060"/>
                </a:solidFill>
                <a:latin typeface="Calibri" panose="020F0502020204030204" pitchFamily="34" charset="0"/>
                <a:cs typeface="Calibri" panose="020F0502020204030204" pitchFamily="34" charset="0"/>
              </a:rPr>
              <a:t>to begin preparing for upcoming needs, 6 months or more beforehand. The SENDCO also holds an event for perspective parents in June/July, in order to meet staff and to begin building a relationship and sharing key information. See the flow chart for further information on the transition process for Y2 pupils with SEND. </a:t>
            </a:r>
          </a:p>
        </p:txBody>
      </p:sp>
      <p:pic>
        <p:nvPicPr>
          <p:cNvPr id="5" name="Picture 4">
            <a:extLst>
              <a:ext uri="{FF2B5EF4-FFF2-40B4-BE49-F238E27FC236}">
                <a16:creationId xmlns:a16="http://schemas.microsoft.com/office/drawing/2014/main" id="{7BDA1D01-6B58-4215-A3D7-6DB3B477383D}"/>
              </a:ext>
            </a:extLst>
          </p:cNvPr>
          <p:cNvPicPr>
            <a:picLocks noChangeAspect="1"/>
          </p:cNvPicPr>
          <p:nvPr/>
        </p:nvPicPr>
        <p:blipFill>
          <a:blip r:embed="rId6"/>
          <a:stretch>
            <a:fillRect/>
          </a:stretch>
        </p:blipFill>
        <p:spPr>
          <a:xfrm>
            <a:off x="7828383" y="718367"/>
            <a:ext cx="3589194" cy="1449999"/>
          </a:xfrm>
          <a:prstGeom prst="rect">
            <a:avLst/>
          </a:prstGeom>
        </p:spPr>
      </p:pic>
      <p:graphicFrame>
        <p:nvGraphicFramePr>
          <p:cNvPr id="8" name="Content Placeholder 3">
            <a:extLst>
              <a:ext uri="{FF2B5EF4-FFF2-40B4-BE49-F238E27FC236}">
                <a16:creationId xmlns:a16="http://schemas.microsoft.com/office/drawing/2014/main" id="{AFA8C6FE-9CF9-44CE-A6D2-12DFAADEAE90}"/>
              </a:ext>
            </a:extLst>
          </p:cNvPr>
          <p:cNvGraphicFramePr>
            <a:graphicFrameLocks noGrp="1"/>
          </p:cNvGraphicFramePr>
          <p:nvPr>
            <p:ph idx="1"/>
            <p:extLst>
              <p:ext uri="{D42A27DB-BD31-4B8C-83A1-F6EECF244321}">
                <p14:modId xmlns:p14="http://schemas.microsoft.com/office/powerpoint/2010/main" val="2006269730"/>
              </p:ext>
            </p:extLst>
          </p:nvPr>
        </p:nvGraphicFramePr>
        <p:xfrm>
          <a:off x="3698929" y="2405849"/>
          <a:ext cx="9114207" cy="42580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77793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DE35AB-91F1-8BA1-1689-68AAA7ED06BF}"/>
              </a:ext>
            </a:extLst>
          </p:cNvPr>
          <p:cNvSpPr>
            <a:spLocks noGrp="1"/>
          </p:cNvSpPr>
          <p:nvPr>
            <p:ph type="title"/>
          </p:nvPr>
        </p:nvSpPr>
        <p:spPr>
          <a:xfrm>
            <a:off x="655630" y="441353"/>
            <a:ext cx="8952961" cy="1766578"/>
          </a:xfrm>
        </p:spPr>
        <p:txBody>
          <a:bodyPr>
            <a:normAutofit/>
          </a:bodyPr>
          <a:lstStyle/>
          <a:p>
            <a:r>
              <a:rPr lang="en-GB" sz="2800" b="1" dirty="0">
                <a:solidFill>
                  <a:srgbClr val="0070C0"/>
                </a:solidFill>
              </a:rPr>
              <a:t>How does St Mary’s support children with special educational needs in their transitions between settings?</a:t>
            </a:r>
          </a:p>
        </p:txBody>
      </p:sp>
      <p:pic>
        <p:nvPicPr>
          <p:cNvPr id="9" name="Picture 2">
            <a:hlinkClick r:id="rId3" action="ppaction://hlinksldjump"/>
            <a:extLst>
              <a:ext uri="{FF2B5EF4-FFF2-40B4-BE49-F238E27FC236}">
                <a16:creationId xmlns:a16="http://schemas.microsoft.com/office/drawing/2014/main" id="{DC3A1BA7-4945-699C-E96A-4E46250F0F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CAEABE5-1427-6E76-04F9-C5AA2824F6C6}"/>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11" name="Picture 10">
            <a:extLst>
              <a:ext uri="{FF2B5EF4-FFF2-40B4-BE49-F238E27FC236}">
                <a16:creationId xmlns:a16="http://schemas.microsoft.com/office/drawing/2014/main" id="{3E2A0ADB-3823-8646-DC99-D85B2B70DBCE}"/>
              </a:ext>
            </a:extLst>
          </p:cNvPr>
          <p:cNvPicPr>
            <a:picLocks noChangeAspect="1"/>
          </p:cNvPicPr>
          <p:nvPr/>
        </p:nvPicPr>
        <p:blipFill>
          <a:blip r:embed="rId5"/>
          <a:stretch>
            <a:fillRect/>
          </a:stretch>
        </p:blipFill>
        <p:spPr>
          <a:xfrm>
            <a:off x="10411962" y="106488"/>
            <a:ext cx="1643964" cy="611879"/>
          </a:xfrm>
          <a:prstGeom prst="rect">
            <a:avLst/>
          </a:prstGeom>
        </p:spPr>
      </p:pic>
      <p:sp>
        <p:nvSpPr>
          <p:cNvPr id="3" name="Rectangle 2">
            <a:extLst>
              <a:ext uri="{FF2B5EF4-FFF2-40B4-BE49-F238E27FC236}">
                <a16:creationId xmlns:a16="http://schemas.microsoft.com/office/drawing/2014/main" id="{94351CDC-C215-46BF-BDDB-368A756C3AB7}"/>
              </a:ext>
            </a:extLst>
          </p:cNvPr>
          <p:cNvSpPr/>
          <p:nvPr/>
        </p:nvSpPr>
        <p:spPr>
          <a:xfrm>
            <a:off x="525175" y="1836509"/>
            <a:ext cx="4824028" cy="4860241"/>
          </a:xfrm>
          <a:prstGeom prst="rect">
            <a:avLst/>
          </a:prstGeom>
        </p:spPr>
        <p:txBody>
          <a:bodyPr wrap="square">
            <a:spAutoFit/>
          </a:bodyPr>
          <a:lstStyle/>
          <a:p>
            <a:r>
              <a:rPr lang="en-GB" b="1" dirty="0">
                <a:solidFill>
                  <a:srgbClr val="002060"/>
                </a:solidFill>
                <a:latin typeface="Calibri" panose="020F0502020204030204" pitchFamily="34" charset="0"/>
                <a:cs typeface="Calibri" panose="020F0502020204030204" pitchFamily="34" charset="0"/>
              </a:rPr>
              <a:t>Transition to High School</a:t>
            </a:r>
            <a:r>
              <a:rPr lang="en-GB" dirty="0">
                <a:solidFill>
                  <a:srgbClr val="002060"/>
                </a:solidFill>
                <a:latin typeface="Calibri" panose="020F0502020204030204" pitchFamily="34" charset="0"/>
                <a:cs typeface="Calibri" panose="020F0502020204030204" pitchFamily="34" charset="0"/>
              </a:rPr>
              <a:t>:</a:t>
            </a:r>
          </a:p>
          <a:p>
            <a:pPr>
              <a:lnSpc>
                <a:spcPct val="150000"/>
              </a:lnSpc>
            </a:pPr>
            <a:r>
              <a:rPr lang="en-GB" sz="1400" dirty="0">
                <a:solidFill>
                  <a:srgbClr val="002060"/>
                </a:solidFill>
                <a:latin typeface="Calibri" panose="020F0502020204030204" pitchFamily="34" charset="0"/>
                <a:cs typeface="Calibri" panose="020F0502020204030204" pitchFamily="34" charset="0"/>
              </a:rPr>
              <a:t>Our main feeder school, Long Stratton High School holds </a:t>
            </a:r>
            <a:r>
              <a:rPr lang="en-GB" sz="1400" b="1" dirty="0">
                <a:solidFill>
                  <a:srgbClr val="002060"/>
                </a:solidFill>
                <a:latin typeface="Calibri" panose="020F0502020204030204" pitchFamily="34" charset="0"/>
                <a:cs typeface="Calibri" panose="020F0502020204030204" pitchFamily="34" charset="0"/>
              </a:rPr>
              <a:t>additional transition sessions </a:t>
            </a:r>
            <a:r>
              <a:rPr lang="en-GB" sz="1400" dirty="0">
                <a:solidFill>
                  <a:srgbClr val="002060"/>
                </a:solidFill>
                <a:latin typeface="Calibri" panose="020F0502020204030204" pitchFamily="34" charset="0"/>
                <a:cs typeface="Calibri" panose="020F0502020204030204" pitchFamily="34" charset="0"/>
              </a:rPr>
              <a:t>specifically</a:t>
            </a:r>
            <a:r>
              <a:rPr lang="en-GB" sz="1400" b="1" dirty="0">
                <a:solidFill>
                  <a:srgbClr val="002060"/>
                </a:solidFill>
                <a:latin typeface="Calibri" panose="020F0502020204030204" pitchFamily="34" charset="0"/>
                <a:cs typeface="Calibri" panose="020F0502020204030204" pitchFamily="34" charset="0"/>
              </a:rPr>
              <a:t> </a:t>
            </a:r>
            <a:r>
              <a:rPr lang="en-GB" sz="1400" dirty="0">
                <a:solidFill>
                  <a:srgbClr val="002060"/>
                </a:solidFill>
                <a:latin typeface="Calibri" panose="020F0502020204030204" pitchFamily="34" charset="0"/>
                <a:cs typeface="Calibri" panose="020F0502020204030204" pitchFamily="34" charset="0"/>
              </a:rPr>
              <a:t>for children with SEN or other children who may benefit from </a:t>
            </a:r>
            <a:r>
              <a:rPr lang="en-GB" sz="1400" b="1" dirty="0">
                <a:solidFill>
                  <a:srgbClr val="002060"/>
                </a:solidFill>
                <a:latin typeface="Calibri" panose="020F0502020204030204" pitchFamily="34" charset="0"/>
                <a:cs typeface="Calibri" panose="020F0502020204030204" pitchFamily="34" charset="0"/>
              </a:rPr>
              <a:t>extra visits</a:t>
            </a:r>
            <a:r>
              <a:rPr lang="en-GB" sz="1400" dirty="0">
                <a:solidFill>
                  <a:srgbClr val="002060"/>
                </a:solidFill>
                <a:latin typeface="Calibri" panose="020F0502020204030204" pitchFamily="34" charset="0"/>
                <a:cs typeface="Calibri" panose="020F0502020204030204" pitchFamily="34" charset="0"/>
              </a:rPr>
              <a:t>. Children with SEN benefit from </a:t>
            </a:r>
            <a:r>
              <a:rPr lang="en-GB" sz="1400" b="1" dirty="0">
                <a:solidFill>
                  <a:srgbClr val="002060"/>
                </a:solidFill>
                <a:latin typeface="Calibri" panose="020F0502020204030204" pitchFamily="34" charset="0"/>
                <a:cs typeface="Calibri" panose="020F0502020204030204" pitchFamily="34" charset="0"/>
              </a:rPr>
              <a:t>additional visits in a smaller group</a:t>
            </a:r>
            <a:r>
              <a:rPr lang="en-GB" sz="1400" dirty="0">
                <a:solidFill>
                  <a:srgbClr val="002060"/>
                </a:solidFill>
                <a:latin typeface="Calibri" panose="020F0502020204030204" pitchFamily="34" charset="0"/>
                <a:cs typeface="Calibri" panose="020F0502020204030204" pitchFamily="34" charset="0"/>
              </a:rPr>
              <a:t>.    St Mary’s SENDCO also </a:t>
            </a:r>
            <a:r>
              <a:rPr lang="en-GB" sz="1400" b="1" dirty="0">
                <a:solidFill>
                  <a:srgbClr val="002060"/>
                </a:solidFill>
                <a:latin typeface="Calibri" panose="020F0502020204030204" pitchFamily="34" charset="0"/>
                <a:cs typeface="Calibri" panose="020F0502020204030204" pitchFamily="34" charset="0"/>
              </a:rPr>
              <a:t>works closely with Long Stratton High School SENDCO, </a:t>
            </a:r>
            <a:r>
              <a:rPr lang="en-GB" sz="1400" dirty="0">
                <a:solidFill>
                  <a:srgbClr val="002060"/>
                </a:solidFill>
                <a:latin typeface="Calibri" panose="020F0502020204030204" pitchFamily="34" charset="0"/>
                <a:cs typeface="Calibri" panose="020F0502020204030204" pitchFamily="34" charset="0"/>
              </a:rPr>
              <a:t>and attends regular SENDCO Network meetings in order to work together and continue enhancing this process, for the benefit of the children.</a:t>
            </a:r>
          </a:p>
          <a:p>
            <a:pPr>
              <a:lnSpc>
                <a:spcPct val="150000"/>
              </a:lnSpc>
            </a:pPr>
            <a:r>
              <a:rPr lang="en-GB" sz="1400" dirty="0">
                <a:solidFill>
                  <a:srgbClr val="002060"/>
                </a:solidFill>
                <a:latin typeface="Calibri" panose="020F0502020204030204" pitchFamily="34" charset="0"/>
                <a:cs typeface="Calibri" panose="020F0502020204030204" pitchFamily="34" charset="0"/>
              </a:rPr>
              <a:t>We also work with external services to provide enhanced transition activities for pupils with SEND including the </a:t>
            </a:r>
            <a:r>
              <a:rPr lang="en-GB" sz="1400" dirty="0">
                <a:solidFill>
                  <a:srgbClr val="0070C0"/>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YESS Project</a:t>
            </a:r>
            <a:r>
              <a:rPr lang="en-GB" sz="1400" dirty="0">
                <a:solidFill>
                  <a:srgbClr val="002060"/>
                </a:solidFill>
                <a:latin typeface="Calibri" panose="020F0502020204030204" pitchFamily="34" charset="0"/>
                <a:cs typeface="Calibri" panose="020F0502020204030204" pitchFamily="34" charset="0"/>
              </a:rPr>
              <a:t>, and the School and Community Team. </a:t>
            </a:r>
            <a:r>
              <a:rPr lang="en-GB" sz="1400" dirty="0">
                <a:solidFill>
                  <a:srgbClr val="002060"/>
                </a:solidFill>
                <a:latin typeface="Calibri" panose="020F0502020204030204" pitchFamily="34" charset="0"/>
                <a:cs typeface="Calibri" panose="020F0502020204030204" pitchFamily="34" charset="0"/>
                <a:hlinkClick r:id="rId7"/>
              </a:rPr>
              <a:t>TITAN</a:t>
            </a:r>
            <a:r>
              <a:rPr lang="en-GB" sz="1400" dirty="0">
                <a:solidFill>
                  <a:srgbClr val="002060"/>
                </a:solidFill>
                <a:latin typeface="Calibri" panose="020F0502020204030204" pitchFamily="34" charset="0"/>
                <a:cs typeface="Calibri" panose="020F0502020204030204" pitchFamily="34" charset="0"/>
              </a:rPr>
              <a:t> (Travel Independence Training across Norfolk) offers young people with special educational needs and disabilities (SEND) support to help them to become confident independent travellers.</a:t>
            </a:r>
          </a:p>
        </p:txBody>
      </p:sp>
      <p:pic>
        <p:nvPicPr>
          <p:cNvPr id="6" name="Picture 5">
            <a:extLst>
              <a:ext uri="{FF2B5EF4-FFF2-40B4-BE49-F238E27FC236}">
                <a16:creationId xmlns:a16="http://schemas.microsoft.com/office/drawing/2014/main" id="{582E9202-BEFB-4EE6-A22A-C6166C92BD92}"/>
              </a:ext>
            </a:extLst>
          </p:cNvPr>
          <p:cNvPicPr>
            <a:picLocks noChangeAspect="1"/>
          </p:cNvPicPr>
          <p:nvPr/>
        </p:nvPicPr>
        <p:blipFill>
          <a:blip r:embed="rId8"/>
          <a:stretch>
            <a:fillRect/>
          </a:stretch>
        </p:blipFill>
        <p:spPr>
          <a:xfrm>
            <a:off x="9341858" y="1156352"/>
            <a:ext cx="2311902" cy="916430"/>
          </a:xfrm>
          <a:prstGeom prst="rect">
            <a:avLst/>
          </a:prstGeom>
        </p:spPr>
      </p:pic>
      <p:graphicFrame>
        <p:nvGraphicFramePr>
          <p:cNvPr id="7" name="Diagram 6">
            <a:extLst>
              <a:ext uri="{FF2B5EF4-FFF2-40B4-BE49-F238E27FC236}">
                <a16:creationId xmlns:a16="http://schemas.microsoft.com/office/drawing/2014/main" id="{7A94CD83-14DD-463C-9C9E-AA17F73F17B5}"/>
              </a:ext>
            </a:extLst>
          </p:cNvPr>
          <p:cNvGraphicFramePr/>
          <p:nvPr>
            <p:extLst>
              <p:ext uri="{D42A27DB-BD31-4B8C-83A1-F6EECF244321}">
                <p14:modId xmlns:p14="http://schemas.microsoft.com/office/powerpoint/2010/main" val="3848497188"/>
              </p:ext>
            </p:extLst>
          </p:nvPr>
        </p:nvGraphicFramePr>
        <p:xfrm>
          <a:off x="4699981" y="2893158"/>
          <a:ext cx="7164278" cy="361707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TextBox 1">
            <a:extLst>
              <a:ext uri="{FF2B5EF4-FFF2-40B4-BE49-F238E27FC236}">
                <a16:creationId xmlns:a16="http://schemas.microsoft.com/office/drawing/2014/main" id="{74DF8405-03A8-4ABD-BFE6-536BD9310EA4}"/>
              </a:ext>
            </a:extLst>
          </p:cNvPr>
          <p:cNvSpPr txBox="1"/>
          <p:nvPr/>
        </p:nvSpPr>
        <p:spPr>
          <a:xfrm>
            <a:off x="5637320" y="2343079"/>
            <a:ext cx="5885897" cy="369332"/>
          </a:xfrm>
          <a:prstGeom prst="rect">
            <a:avLst/>
          </a:prstGeom>
          <a:noFill/>
        </p:spPr>
        <p:txBody>
          <a:bodyPr wrap="square" rtlCol="0">
            <a:spAutoFit/>
          </a:bodyPr>
          <a:lstStyle/>
          <a:p>
            <a:r>
              <a:rPr lang="en-GB" u="sng" dirty="0">
                <a:solidFill>
                  <a:srgbClr val="002060"/>
                </a:solidFill>
              </a:rPr>
              <a:t>Flow Chart to show transition process to High School</a:t>
            </a:r>
          </a:p>
        </p:txBody>
      </p:sp>
    </p:spTree>
    <p:extLst>
      <p:ext uri="{BB962C8B-B14F-4D97-AF65-F5344CB8AC3E}">
        <p14:creationId xmlns:p14="http://schemas.microsoft.com/office/powerpoint/2010/main" val="3972324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3" action="ppaction://hlinksldjump"/>
            <a:extLst>
              <a:ext uri="{FF2B5EF4-FFF2-40B4-BE49-F238E27FC236}">
                <a16:creationId xmlns:a16="http://schemas.microsoft.com/office/drawing/2014/main" id="{6B58C9FE-DAA2-8592-ABC8-7E04D6B7DF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4D5BF2F-4CD3-154D-B9C2-3E315F11E08A}"/>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6" name="Picture 5">
            <a:extLst>
              <a:ext uri="{FF2B5EF4-FFF2-40B4-BE49-F238E27FC236}">
                <a16:creationId xmlns:a16="http://schemas.microsoft.com/office/drawing/2014/main" id="{CB0B5136-88F1-F116-FCD0-F6A9C95C1274}"/>
              </a:ext>
            </a:extLst>
          </p:cNvPr>
          <p:cNvPicPr>
            <a:picLocks noChangeAspect="1"/>
          </p:cNvPicPr>
          <p:nvPr/>
        </p:nvPicPr>
        <p:blipFill>
          <a:blip r:embed="rId5"/>
          <a:stretch>
            <a:fillRect/>
          </a:stretch>
        </p:blipFill>
        <p:spPr>
          <a:xfrm>
            <a:off x="10411962" y="106488"/>
            <a:ext cx="1643964" cy="611879"/>
          </a:xfrm>
          <a:prstGeom prst="rect">
            <a:avLst/>
          </a:prstGeom>
        </p:spPr>
      </p:pic>
      <p:sp>
        <p:nvSpPr>
          <p:cNvPr id="7" name="TextBox 6">
            <a:extLst>
              <a:ext uri="{FF2B5EF4-FFF2-40B4-BE49-F238E27FC236}">
                <a16:creationId xmlns:a16="http://schemas.microsoft.com/office/drawing/2014/main" id="{94C21512-643A-9D13-1FCC-299AA8AE38A4}"/>
              </a:ext>
            </a:extLst>
          </p:cNvPr>
          <p:cNvSpPr txBox="1"/>
          <p:nvPr/>
        </p:nvSpPr>
        <p:spPr>
          <a:xfrm>
            <a:off x="240170" y="597530"/>
            <a:ext cx="9556973" cy="584775"/>
          </a:xfrm>
          <a:prstGeom prst="rect">
            <a:avLst/>
          </a:prstGeom>
          <a:noFill/>
        </p:spPr>
        <p:txBody>
          <a:bodyPr wrap="square" rtlCol="0">
            <a:spAutoFit/>
          </a:bodyPr>
          <a:lstStyle/>
          <a:p>
            <a:pPr algn="ctr"/>
            <a:r>
              <a:rPr lang="en-GB" sz="3200" b="1" dirty="0">
                <a:solidFill>
                  <a:schemeClr val="accent1">
                    <a:lumMod val="50000"/>
                  </a:schemeClr>
                </a:solidFill>
                <a:latin typeface="Calibri" panose="020F0502020204030204" pitchFamily="34" charset="0"/>
                <a:cs typeface="Calibri" panose="020F0502020204030204" pitchFamily="34" charset="0"/>
              </a:rPr>
              <a:t>Where can I find SEND related policies?</a:t>
            </a:r>
          </a:p>
        </p:txBody>
      </p:sp>
      <p:sp>
        <p:nvSpPr>
          <p:cNvPr id="8" name="TextBox 7">
            <a:extLst>
              <a:ext uri="{FF2B5EF4-FFF2-40B4-BE49-F238E27FC236}">
                <a16:creationId xmlns:a16="http://schemas.microsoft.com/office/drawing/2014/main" id="{17496C0F-B61A-FFA9-9E3F-9FEFFCF01698}"/>
              </a:ext>
            </a:extLst>
          </p:cNvPr>
          <p:cNvSpPr txBox="1"/>
          <p:nvPr/>
        </p:nvSpPr>
        <p:spPr>
          <a:xfrm>
            <a:off x="806769" y="2097583"/>
            <a:ext cx="8070979" cy="41908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b="1" dirty="0">
                <a:solidFill>
                  <a:srgbClr val="002060"/>
                </a:solidFill>
                <a:hlinkClick r:id="rId6">
                  <a:extLst>
                    <a:ext uri="{A12FA001-AC4F-418D-AE19-62706E023703}">
                      <ahyp:hlinkClr xmlns:ahyp="http://schemas.microsoft.com/office/drawing/2018/hyperlinkcolor" val="tx"/>
                    </a:ext>
                  </a:extLst>
                </a:hlinkClick>
              </a:rPr>
              <a:t>SEND Policy</a:t>
            </a:r>
            <a:endParaRPr lang="en-GB" sz="2000" b="1" dirty="0">
              <a:solidFill>
                <a:srgbClr val="002060"/>
              </a:solidFill>
            </a:endParaRPr>
          </a:p>
          <a:p>
            <a:pPr marL="285750" indent="-285750">
              <a:lnSpc>
                <a:spcPct val="150000"/>
              </a:lnSpc>
              <a:buFont typeface="Arial" panose="020B0604020202020204" pitchFamily="34" charset="0"/>
              <a:buChar char="•"/>
            </a:pPr>
            <a:r>
              <a:rPr lang="en-GB" sz="2000" b="1" dirty="0">
                <a:solidFill>
                  <a:srgbClr val="002060"/>
                </a:solidFill>
                <a:hlinkClick r:id="rId7">
                  <a:extLst>
                    <a:ext uri="{A12FA001-AC4F-418D-AE19-62706E023703}">
                      <ahyp:hlinkClr xmlns:ahyp="http://schemas.microsoft.com/office/drawing/2018/hyperlinkcolor" val="tx"/>
                    </a:ext>
                  </a:extLst>
                </a:hlinkClick>
              </a:rPr>
              <a:t>SEND Key Information</a:t>
            </a:r>
            <a:endParaRPr lang="en-GB" sz="2000" b="1" dirty="0">
              <a:solidFill>
                <a:srgbClr val="002060"/>
              </a:solidFill>
            </a:endParaRPr>
          </a:p>
          <a:p>
            <a:pPr marL="285750" indent="-285750">
              <a:lnSpc>
                <a:spcPct val="150000"/>
              </a:lnSpc>
              <a:buFont typeface="Arial" panose="020B0604020202020204" pitchFamily="34" charset="0"/>
              <a:buChar char="•"/>
            </a:pPr>
            <a:r>
              <a:rPr lang="en-GB" sz="2000" b="1" dirty="0">
                <a:solidFill>
                  <a:srgbClr val="002060"/>
                </a:solidFill>
                <a:hlinkClick r:id="rId8">
                  <a:extLst>
                    <a:ext uri="{A12FA001-AC4F-418D-AE19-62706E023703}">
                      <ahyp:hlinkClr xmlns:ahyp="http://schemas.microsoft.com/office/drawing/2018/hyperlinkcolor" val="tx"/>
                    </a:ext>
                  </a:extLst>
                </a:hlinkClick>
              </a:rPr>
              <a:t>Accessibility plan</a:t>
            </a:r>
            <a:endParaRPr lang="en-GB" sz="2000" b="1" dirty="0">
              <a:solidFill>
                <a:srgbClr val="002060"/>
              </a:solidFill>
            </a:endParaRPr>
          </a:p>
          <a:p>
            <a:pPr marL="285750" indent="-285750">
              <a:lnSpc>
                <a:spcPct val="150000"/>
              </a:lnSpc>
              <a:buFont typeface="Arial" panose="020B0604020202020204" pitchFamily="34" charset="0"/>
              <a:buChar char="•"/>
            </a:pPr>
            <a:r>
              <a:rPr lang="en-GB" sz="2000" b="1" dirty="0">
                <a:solidFill>
                  <a:srgbClr val="002060"/>
                </a:solidFill>
                <a:hlinkClick r:id="rId9">
                  <a:extLst>
                    <a:ext uri="{A12FA001-AC4F-418D-AE19-62706E023703}">
                      <ahyp:hlinkClr xmlns:ahyp="http://schemas.microsoft.com/office/drawing/2018/hyperlinkcolor" val="tx"/>
                    </a:ext>
                  </a:extLst>
                </a:hlinkClick>
              </a:rPr>
              <a:t>Safeguarding policy and procedures</a:t>
            </a:r>
            <a:endParaRPr lang="en-GB" sz="2000" b="1" dirty="0">
              <a:solidFill>
                <a:srgbClr val="002060"/>
              </a:solidFill>
            </a:endParaRPr>
          </a:p>
          <a:p>
            <a:pPr marL="285750" indent="-285750">
              <a:lnSpc>
                <a:spcPct val="150000"/>
              </a:lnSpc>
              <a:buFont typeface="Arial" panose="020B0604020202020204" pitchFamily="34" charset="0"/>
              <a:buChar char="•"/>
            </a:pPr>
            <a:r>
              <a:rPr lang="en-GB" sz="2000" b="1" dirty="0">
                <a:solidFill>
                  <a:srgbClr val="002060"/>
                </a:solidFill>
                <a:hlinkClick r:id="rId10">
                  <a:extLst>
                    <a:ext uri="{A12FA001-AC4F-418D-AE19-62706E023703}">
                      <ahyp:hlinkClr xmlns:ahyp="http://schemas.microsoft.com/office/drawing/2018/hyperlinkcolor" val="tx"/>
                    </a:ext>
                  </a:extLst>
                </a:hlinkClick>
              </a:rPr>
              <a:t>Behaviour policy</a:t>
            </a:r>
            <a:endParaRPr lang="en-GB" sz="2000" b="1" dirty="0">
              <a:solidFill>
                <a:srgbClr val="002060"/>
              </a:solidFill>
            </a:endParaRPr>
          </a:p>
          <a:p>
            <a:pPr marL="285750" indent="-285750">
              <a:lnSpc>
                <a:spcPct val="150000"/>
              </a:lnSpc>
              <a:buFont typeface="Arial" panose="020B0604020202020204" pitchFamily="34" charset="0"/>
              <a:buChar char="•"/>
            </a:pPr>
            <a:r>
              <a:rPr lang="en-GB" sz="2000" b="1" dirty="0">
                <a:solidFill>
                  <a:srgbClr val="002060"/>
                </a:solidFill>
                <a:hlinkClick r:id="rId11">
                  <a:extLst>
                    <a:ext uri="{A12FA001-AC4F-418D-AE19-62706E023703}">
                      <ahyp:hlinkClr xmlns:ahyp="http://schemas.microsoft.com/office/drawing/2018/hyperlinkcolor" val="tx"/>
                    </a:ext>
                  </a:extLst>
                </a:hlinkClick>
              </a:rPr>
              <a:t>Complaints procedure</a:t>
            </a:r>
            <a:endParaRPr lang="en-GB" sz="2000" b="1" dirty="0">
              <a:solidFill>
                <a:srgbClr val="002060"/>
              </a:solidFill>
            </a:endParaRPr>
          </a:p>
          <a:p>
            <a:pPr marL="285750" indent="-285750">
              <a:lnSpc>
                <a:spcPct val="150000"/>
              </a:lnSpc>
              <a:buFont typeface="Arial" panose="020B0604020202020204" pitchFamily="34" charset="0"/>
              <a:buChar char="•"/>
            </a:pPr>
            <a:r>
              <a:rPr lang="en-GB" sz="2000" b="1" dirty="0">
                <a:solidFill>
                  <a:srgbClr val="002060"/>
                </a:solidFill>
                <a:hlinkClick r:id="rId12">
                  <a:extLst>
                    <a:ext uri="{A12FA001-AC4F-418D-AE19-62706E023703}">
                      <ahyp:hlinkClr xmlns:ahyp="http://schemas.microsoft.com/office/drawing/2018/hyperlinkcolor" val="tx"/>
                    </a:ext>
                  </a:extLst>
                </a:hlinkClick>
              </a:rPr>
              <a:t>How we support pupils with medical conditions</a:t>
            </a:r>
            <a:endParaRPr lang="en-GB" sz="2000" b="1" dirty="0">
              <a:solidFill>
                <a:srgbClr val="002060"/>
              </a:solidFill>
            </a:endParaRPr>
          </a:p>
          <a:p>
            <a:pPr marL="285750" indent="-285750">
              <a:lnSpc>
                <a:spcPct val="150000"/>
              </a:lnSpc>
              <a:buFont typeface="Arial" panose="020B0604020202020204" pitchFamily="34" charset="0"/>
              <a:buChar char="•"/>
            </a:pPr>
            <a:r>
              <a:rPr lang="en-GB" sz="2000" b="1" dirty="0">
                <a:solidFill>
                  <a:srgbClr val="002060"/>
                </a:solidFill>
                <a:hlinkClick r:id="rId13">
                  <a:extLst>
                    <a:ext uri="{A12FA001-AC4F-418D-AE19-62706E023703}">
                      <ahyp:hlinkClr xmlns:ahyp="http://schemas.microsoft.com/office/drawing/2018/hyperlinkcolor" val="tx"/>
                    </a:ext>
                  </a:extLst>
                </a:hlinkClick>
              </a:rPr>
              <a:t>Admission arrangements</a:t>
            </a:r>
            <a:endParaRPr lang="en-GB" sz="2000" b="1" dirty="0">
              <a:solidFill>
                <a:srgbClr val="002060"/>
              </a:solidFill>
            </a:endParaRPr>
          </a:p>
          <a:p>
            <a:pPr marL="285750" indent="-285750">
              <a:lnSpc>
                <a:spcPct val="150000"/>
              </a:lnSpc>
              <a:buFont typeface="Arial" panose="020B0604020202020204" pitchFamily="34" charset="0"/>
              <a:buChar char="•"/>
            </a:pPr>
            <a:r>
              <a:rPr lang="en-GB" sz="2000" b="1" dirty="0">
                <a:solidFill>
                  <a:srgbClr val="002060"/>
                </a:solidFill>
                <a:hlinkClick r:id="rId14">
                  <a:extLst>
                    <a:ext uri="{A12FA001-AC4F-418D-AE19-62706E023703}">
                      <ahyp:hlinkClr xmlns:ahyp="http://schemas.microsoft.com/office/drawing/2018/hyperlinkcolor" val="tx"/>
                    </a:ext>
                  </a:extLst>
                </a:hlinkClick>
              </a:rPr>
              <a:t>Equality information and objectives</a:t>
            </a:r>
            <a:endParaRPr lang="en-GB" sz="2000" b="1" dirty="0">
              <a:solidFill>
                <a:srgbClr val="002060"/>
              </a:solidFill>
            </a:endParaRPr>
          </a:p>
        </p:txBody>
      </p:sp>
      <p:pic>
        <p:nvPicPr>
          <p:cNvPr id="2050" name="Picture 2" descr="University recognized for commitment to diversity, inclusion | Life at the  U | Faculty and Staff News | University of Miami">
            <a:extLst>
              <a:ext uri="{FF2B5EF4-FFF2-40B4-BE49-F238E27FC236}">
                <a16:creationId xmlns:a16="http://schemas.microsoft.com/office/drawing/2014/main" id="{E6699BF3-BAEE-4D74-8023-64DFAD19DD1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05829" y="2575248"/>
            <a:ext cx="4634260" cy="2608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849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DE35AB-91F1-8BA1-1689-68AAA7ED06BF}"/>
              </a:ext>
            </a:extLst>
          </p:cNvPr>
          <p:cNvSpPr>
            <a:spLocks noGrp="1"/>
          </p:cNvSpPr>
          <p:nvPr>
            <p:ph type="title"/>
          </p:nvPr>
        </p:nvSpPr>
        <p:spPr>
          <a:xfrm>
            <a:off x="741454" y="471455"/>
            <a:ext cx="9769707" cy="1623675"/>
          </a:xfrm>
        </p:spPr>
        <p:txBody>
          <a:bodyPr>
            <a:normAutofit/>
          </a:bodyPr>
          <a:lstStyle/>
          <a:p>
            <a:r>
              <a:rPr lang="en-GB" sz="2800" b="1" dirty="0">
                <a:solidFill>
                  <a:srgbClr val="0070C0"/>
                </a:solidFill>
                <a:latin typeface="Calibri" panose="020F0502020204030204" pitchFamily="34" charset="0"/>
                <a:cs typeface="Calibri" panose="020F0502020204030204" pitchFamily="34" charset="0"/>
              </a:rPr>
              <a:t>What are the arrangements for complaints from parents of pupils with special educational needs concerning provision made at school?</a:t>
            </a:r>
          </a:p>
        </p:txBody>
      </p:sp>
      <p:pic>
        <p:nvPicPr>
          <p:cNvPr id="9" name="Picture 2">
            <a:hlinkClick r:id="rId3" action="ppaction://hlinksldjump"/>
            <a:extLst>
              <a:ext uri="{FF2B5EF4-FFF2-40B4-BE49-F238E27FC236}">
                <a16:creationId xmlns:a16="http://schemas.microsoft.com/office/drawing/2014/main" id="{DC3A1BA7-4945-699C-E96A-4E46250F0F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CAEABE5-1427-6E76-04F9-C5AA2824F6C6}"/>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11" name="Picture 10">
            <a:extLst>
              <a:ext uri="{FF2B5EF4-FFF2-40B4-BE49-F238E27FC236}">
                <a16:creationId xmlns:a16="http://schemas.microsoft.com/office/drawing/2014/main" id="{3E2A0ADB-3823-8646-DC99-D85B2B70DBCE}"/>
              </a:ext>
            </a:extLst>
          </p:cNvPr>
          <p:cNvPicPr>
            <a:picLocks noChangeAspect="1"/>
          </p:cNvPicPr>
          <p:nvPr/>
        </p:nvPicPr>
        <p:blipFill>
          <a:blip r:embed="rId5"/>
          <a:stretch>
            <a:fillRect/>
          </a:stretch>
        </p:blipFill>
        <p:spPr>
          <a:xfrm>
            <a:off x="10411962" y="106488"/>
            <a:ext cx="1643964" cy="611879"/>
          </a:xfrm>
          <a:prstGeom prst="rect">
            <a:avLst/>
          </a:prstGeom>
        </p:spPr>
      </p:pic>
      <p:sp>
        <p:nvSpPr>
          <p:cNvPr id="3" name="Rectangle 2">
            <a:extLst>
              <a:ext uri="{FF2B5EF4-FFF2-40B4-BE49-F238E27FC236}">
                <a16:creationId xmlns:a16="http://schemas.microsoft.com/office/drawing/2014/main" id="{94351CDC-C215-46BF-BDDB-368A756C3AB7}"/>
              </a:ext>
            </a:extLst>
          </p:cNvPr>
          <p:cNvSpPr/>
          <p:nvPr/>
        </p:nvSpPr>
        <p:spPr>
          <a:xfrm>
            <a:off x="294588" y="2027381"/>
            <a:ext cx="9223640" cy="3970318"/>
          </a:xfrm>
          <a:prstGeom prst="rect">
            <a:avLst/>
          </a:prstGeom>
        </p:spPr>
        <p:txBody>
          <a:bodyPr wrap="square">
            <a:spAutoFit/>
          </a:bodyPr>
          <a:lstStyle/>
          <a:p>
            <a:pPr marL="285750" indent="-28575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If parents are not happy with the provision made available for your child, we encourage you to </a:t>
            </a:r>
            <a:r>
              <a:rPr lang="en-GB" b="1" dirty="0">
                <a:solidFill>
                  <a:srgbClr val="002060"/>
                </a:solidFill>
                <a:latin typeface="Calibri" panose="020F0502020204030204" pitchFamily="34" charset="0"/>
                <a:cs typeface="Calibri" panose="020F0502020204030204" pitchFamily="34" charset="0"/>
              </a:rPr>
              <a:t>bring this to our attention </a:t>
            </a:r>
            <a:r>
              <a:rPr lang="en-GB" dirty="0">
                <a:solidFill>
                  <a:srgbClr val="002060"/>
                </a:solidFill>
                <a:latin typeface="Calibri" panose="020F0502020204030204" pitchFamily="34" charset="0"/>
                <a:cs typeface="Calibri" panose="020F0502020204030204" pitchFamily="34" charset="0"/>
              </a:rPr>
              <a:t>and so we can </a:t>
            </a:r>
            <a:r>
              <a:rPr lang="en-GB" b="1" dirty="0">
                <a:solidFill>
                  <a:srgbClr val="002060"/>
                </a:solidFill>
                <a:latin typeface="Calibri" panose="020F0502020204030204" pitchFamily="34" charset="0"/>
                <a:cs typeface="Calibri" panose="020F0502020204030204" pitchFamily="34" charset="0"/>
              </a:rPr>
              <a:t>work together </a:t>
            </a:r>
            <a:r>
              <a:rPr lang="en-GB" dirty="0">
                <a:solidFill>
                  <a:srgbClr val="002060"/>
                </a:solidFill>
                <a:latin typeface="Calibri" panose="020F0502020204030204" pitchFamily="34" charset="0"/>
                <a:cs typeface="Calibri" panose="020F0502020204030204" pitchFamily="34" charset="0"/>
              </a:rPr>
              <a:t>to </a:t>
            </a:r>
            <a:r>
              <a:rPr lang="en-GB" b="1" dirty="0">
                <a:solidFill>
                  <a:srgbClr val="002060"/>
                </a:solidFill>
                <a:latin typeface="Calibri" panose="020F0502020204030204" pitchFamily="34" charset="0"/>
                <a:cs typeface="Calibri" panose="020F0502020204030204" pitchFamily="34" charset="0"/>
              </a:rPr>
              <a:t>listen to your concerns </a:t>
            </a:r>
            <a:r>
              <a:rPr lang="en-GB" dirty="0">
                <a:solidFill>
                  <a:srgbClr val="002060"/>
                </a:solidFill>
                <a:latin typeface="Calibri" panose="020F0502020204030204" pitchFamily="34" charset="0"/>
                <a:cs typeface="Calibri" panose="020F0502020204030204" pitchFamily="34" charset="0"/>
              </a:rPr>
              <a:t>and make </a:t>
            </a:r>
            <a:r>
              <a:rPr lang="en-GB" b="1" dirty="0">
                <a:solidFill>
                  <a:srgbClr val="002060"/>
                </a:solidFill>
                <a:latin typeface="Calibri" panose="020F0502020204030204" pitchFamily="34" charset="0"/>
                <a:cs typeface="Calibri" panose="020F0502020204030204" pitchFamily="34" charset="0"/>
              </a:rPr>
              <a:t>reasonable adjustments</a:t>
            </a:r>
            <a:r>
              <a:rPr lang="en-GB" dirty="0">
                <a:solidFill>
                  <a:srgbClr val="002060"/>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If after consultation with the class teacher and SENDCO, the concern has still not been resolved, you may wish to </a:t>
            </a:r>
            <a:r>
              <a:rPr lang="en-GB" b="1" dirty="0">
                <a:solidFill>
                  <a:srgbClr val="002060"/>
                </a:solidFill>
                <a:latin typeface="Calibri" panose="020F0502020204030204" pitchFamily="34" charset="0"/>
                <a:cs typeface="Calibri" panose="020F0502020204030204" pitchFamily="34" charset="0"/>
              </a:rPr>
              <a:t>contact the Head Teacher Miss Laura Richardson. </a:t>
            </a:r>
          </a:p>
          <a:p>
            <a:pPr marL="285750" indent="-285750">
              <a:buFont typeface="Arial" panose="020B0604020202020204" pitchFamily="34" charset="0"/>
              <a:buChar char="•"/>
            </a:pPr>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Miss Richardson:  </a:t>
            </a:r>
            <a:r>
              <a:rPr lang="en-GB" dirty="0">
                <a:solidFill>
                  <a:srgbClr val="00B0F0"/>
                </a:solidFill>
                <a:latin typeface="Calibri" panose="020F0502020204030204" pitchFamily="34" charset="0"/>
                <a:cs typeface="Calibri" panose="020F0502020204030204" pitchFamily="34" charset="0"/>
                <a:hlinkClick r:id="rId6"/>
              </a:rPr>
              <a:t>lrichardson@stmarys.stbenets.org</a:t>
            </a:r>
            <a:r>
              <a:rPr lang="en-GB" dirty="0">
                <a:solidFill>
                  <a:srgbClr val="00B0F0"/>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If you are still not happy, you may wish to make a formal complaint. Here is the hyperlink:</a:t>
            </a:r>
          </a:p>
          <a:p>
            <a:r>
              <a:rPr lang="en-GB" dirty="0">
                <a:solidFill>
                  <a:srgbClr val="002060"/>
                </a:solidFill>
                <a:latin typeface="Calibri" panose="020F0502020204030204" pitchFamily="34" charset="0"/>
                <a:cs typeface="Calibri" panose="020F0502020204030204" pitchFamily="34" charset="0"/>
              </a:rPr>
              <a:t>       </a:t>
            </a:r>
            <a:r>
              <a:rPr lang="en-GB" dirty="0">
                <a:solidFill>
                  <a:srgbClr val="002060"/>
                </a:solidFill>
                <a:latin typeface="Calibri" panose="020F0502020204030204" pitchFamily="34" charset="0"/>
                <a:cs typeface="Calibri" panose="020F0502020204030204" pitchFamily="34" charset="0"/>
                <a:hlinkClick r:id="rId7"/>
              </a:rPr>
              <a:t>St Mary’s  Complaints Procedure</a:t>
            </a:r>
            <a:endParaRPr lang="en-GB" dirty="0">
              <a:solidFill>
                <a:srgbClr val="002060"/>
              </a:solidFill>
              <a:latin typeface="Calibri" panose="020F0502020204030204" pitchFamily="34" charset="0"/>
              <a:cs typeface="Calibri" panose="020F0502020204030204" pitchFamily="34" charset="0"/>
            </a:endParaRPr>
          </a:p>
          <a:p>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If you would like support with making a formal complaint to the school, you may contact     Hannah Monk, Head of Governance by emailing: </a:t>
            </a:r>
            <a:r>
              <a:rPr lang="en-GB" dirty="0">
                <a:solidFill>
                  <a:srgbClr val="002060"/>
                </a:solidFill>
                <a:latin typeface="Calibri" panose="020F0502020204030204" pitchFamily="34" charset="0"/>
                <a:cs typeface="Calibri" panose="020F0502020204030204" pitchFamily="34" charset="0"/>
                <a:hlinkClick r:id="rId8"/>
              </a:rPr>
              <a:t>hannah.monk@donesc.org</a:t>
            </a:r>
            <a:r>
              <a:rPr lang="en-GB" dirty="0">
                <a:solidFill>
                  <a:srgbClr val="002060"/>
                </a:solidFill>
                <a:latin typeface="Calibri" panose="020F0502020204030204" pitchFamily="34" charset="0"/>
                <a:cs typeface="Calibri" panose="020F0502020204030204" pitchFamily="34" charset="0"/>
              </a:rPr>
              <a:t> </a:t>
            </a:r>
          </a:p>
        </p:txBody>
      </p:sp>
      <p:pic>
        <p:nvPicPr>
          <p:cNvPr id="2050" name="Picture 2" descr="Let's Work Together | Facebook">
            <a:extLst>
              <a:ext uri="{FF2B5EF4-FFF2-40B4-BE49-F238E27FC236}">
                <a16:creationId xmlns:a16="http://schemas.microsoft.com/office/drawing/2014/main" id="{28A6562A-BEF0-4856-AB57-42FD122211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21228" y="868951"/>
            <a:ext cx="1134620" cy="11346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071949E-9837-4CDF-B10C-45C1BD087B07}"/>
              </a:ext>
            </a:extLst>
          </p:cNvPr>
          <p:cNvPicPr>
            <a:picLocks noChangeAspect="1"/>
          </p:cNvPicPr>
          <p:nvPr/>
        </p:nvPicPr>
        <p:blipFill>
          <a:blip r:embed="rId10"/>
          <a:stretch>
            <a:fillRect/>
          </a:stretch>
        </p:blipFill>
        <p:spPr>
          <a:xfrm>
            <a:off x="9074724" y="3559496"/>
            <a:ext cx="2981202" cy="2005758"/>
          </a:xfrm>
          <a:prstGeom prst="rect">
            <a:avLst/>
          </a:prstGeom>
        </p:spPr>
      </p:pic>
    </p:spTree>
    <p:extLst>
      <p:ext uri="{BB962C8B-B14F-4D97-AF65-F5344CB8AC3E}">
        <p14:creationId xmlns:p14="http://schemas.microsoft.com/office/powerpoint/2010/main" val="2417053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3" action="ppaction://hlinksldjump"/>
            <a:extLst>
              <a:ext uri="{FF2B5EF4-FFF2-40B4-BE49-F238E27FC236}">
                <a16:creationId xmlns:a16="http://schemas.microsoft.com/office/drawing/2014/main" id="{6B58C9FE-DAA2-8592-ABC8-7E04D6B7DF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93" y="106488"/>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4D5BF2F-4CD3-154D-B9C2-3E315F11E08A}"/>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6" name="Picture 5">
            <a:extLst>
              <a:ext uri="{FF2B5EF4-FFF2-40B4-BE49-F238E27FC236}">
                <a16:creationId xmlns:a16="http://schemas.microsoft.com/office/drawing/2014/main" id="{CB0B5136-88F1-F116-FCD0-F6A9C95C1274}"/>
              </a:ext>
            </a:extLst>
          </p:cNvPr>
          <p:cNvPicPr>
            <a:picLocks noChangeAspect="1"/>
          </p:cNvPicPr>
          <p:nvPr/>
        </p:nvPicPr>
        <p:blipFill>
          <a:blip r:embed="rId5"/>
          <a:stretch>
            <a:fillRect/>
          </a:stretch>
        </p:blipFill>
        <p:spPr>
          <a:xfrm>
            <a:off x="10411962" y="106488"/>
            <a:ext cx="1643964" cy="611879"/>
          </a:xfrm>
          <a:prstGeom prst="rect">
            <a:avLst/>
          </a:prstGeom>
        </p:spPr>
      </p:pic>
      <p:sp>
        <p:nvSpPr>
          <p:cNvPr id="7" name="TextBox 6">
            <a:extLst>
              <a:ext uri="{FF2B5EF4-FFF2-40B4-BE49-F238E27FC236}">
                <a16:creationId xmlns:a16="http://schemas.microsoft.com/office/drawing/2014/main" id="{94C21512-643A-9D13-1FCC-299AA8AE38A4}"/>
              </a:ext>
            </a:extLst>
          </p:cNvPr>
          <p:cNvSpPr txBox="1"/>
          <p:nvPr/>
        </p:nvSpPr>
        <p:spPr>
          <a:xfrm>
            <a:off x="1003552" y="372196"/>
            <a:ext cx="8201025" cy="1938992"/>
          </a:xfrm>
          <a:prstGeom prst="rect">
            <a:avLst/>
          </a:prstGeom>
          <a:noFill/>
        </p:spPr>
        <p:txBody>
          <a:bodyPr wrap="square" rtlCol="0">
            <a:spAutoFit/>
          </a:bodyPr>
          <a:lstStyle/>
          <a:p>
            <a:pPr algn="ctr"/>
            <a:r>
              <a:rPr lang="en-GB" sz="6000" b="1" dirty="0">
                <a:solidFill>
                  <a:schemeClr val="accent1">
                    <a:lumMod val="50000"/>
                  </a:schemeClr>
                </a:solidFill>
                <a:latin typeface="Calibri" panose="020F0502020204030204" pitchFamily="34" charset="0"/>
                <a:cs typeface="Calibri" panose="020F0502020204030204" pitchFamily="34" charset="0"/>
              </a:rPr>
              <a:t>What will I find in this SEN Information Report?</a:t>
            </a:r>
          </a:p>
        </p:txBody>
      </p:sp>
      <p:sp>
        <p:nvSpPr>
          <p:cNvPr id="8" name="TextBox 7">
            <a:extLst>
              <a:ext uri="{FF2B5EF4-FFF2-40B4-BE49-F238E27FC236}">
                <a16:creationId xmlns:a16="http://schemas.microsoft.com/office/drawing/2014/main" id="{17496C0F-B61A-FFA9-9E3F-9FEFFCF01698}"/>
              </a:ext>
            </a:extLst>
          </p:cNvPr>
          <p:cNvSpPr txBox="1"/>
          <p:nvPr/>
        </p:nvSpPr>
        <p:spPr>
          <a:xfrm>
            <a:off x="727926" y="2130023"/>
            <a:ext cx="7731371" cy="3416320"/>
          </a:xfrm>
          <a:prstGeom prst="rect">
            <a:avLst/>
          </a:prstGeom>
          <a:noFill/>
        </p:spPr>
        <p:txBody>
          <a:bodyPr wrap="square" rtlCol="0">
            <a:spAutoFit/>
          </a:bodyPr>
          <a:lstStyle/>
          <a:p>
            <a:r>
              <a:rPr lang="en-GB" dirty="0">
                <a:solidFill>
                  <a:srgbClr val="002060"/>
                </a:solidFill>
              </a:rPr>
              <a:t>This should </a:t>
            </a:r>
            <a:r>
              <a:rPr lang="en-GB" b="1" dirty="0">
                <a:solidFill>
                  <a:srgbClr val="002060"/>
                </a:solidFill>
              </a:rPr>
              <a:t>help children and families</a:t>
            </a:r>
            <a:r>
              <a:rPr lang="en-GB" dirty="0">
                <a:solidFill>
                  <a:srgbClr val="002060"/>
                </a:solidFill>
              </a:rPr>
              <a:t> understand the </a:t>
            </a:r>
            <a:r>
              <a:rPr lang="en-GB" b="1" dirty="0">
                <a:solidFill>
                  <a:srgbClr val="002060"/>
                </a:solidFill>
              </a:rPr>
              <a:t>support and provision available </a:t>
            </a:r>
            <a:r>
              <a:rPr lang="en-GB" dirty="0">
                <a:solidFill>
                  <a:srgbClr val="002060"/>
                </a:solidFill>
              </a:rPr>
              <a:t>to </a:t>
            </a:r>
            <a:r>
              <a:rPr lang="en-GB" b="1" dirty="0">
                <a:solidFill>
                  <a:srgbClr val="002060"/>
                </a:solidFill>
              </a:rPr>
              <a:t>children and young people with Special Educational Needs and/or Disabilities (SEND). </a:t>
            </a:r>
          </a:p>
          <a:p>
            <a:endParaRPr lang="en-GB" b="1" dirty="0">
              <a:solidFill>
                <a:srgbClr val="002060"/>
              </a:solidFill>
            </a:endParaRPr>
          </a:p>
          <a:p>
            <a:r>
              <a:rPr lang="en-GB" dirty="0">
                <a:solidFill>
                  <a:srgbClr val="002060"/>
                </a:solidFill>
              </a:rPr>
              <a:t>All schools have a legal duty to make available their </a:t>
            </a:r>
          </a:p>
          <a:p>
            <a:r>
              <a:rPr lang="en-GB" b="1" dirty="0">
                <a:solidFill>
                  <a:srgbClr val="002060"/>
                </a:solidFill>
              </a:rPr>
              <a:t>Local SEND Offer to families</a:t>
            </a:r>
            <a:r>
              <a:rPr lang="en-GB" dirty="0">
                <a:solidFill>
                  <a:srgbClr val="002060"/>
                </a:solidFill>
              </a:rPr>
              <a:t>. </a:t>
            </a:r>
          </a:p>
          <a:p>
            <a:endParaRPr lang="en-GB" dirty="0">
              <a:solidFill>
                <a:srgbClr val="002060"/>
              </a:solidFill>
            </a:endParaRPr>
          </a:p>
          <a:p>
            <a:r>
              <a:rPr lang="en-GB" dirty="0">
                <a:solidFill>
                  <a:srgbClr val="002060"/>
                </a:solidFill>
              </a:rPr>
              <a:t>It is a requirement that this is published, and </a:t>
            </a:r>
            <a:r>
              <a:rPr lang="en-GB" b="1" dirty="0">
                <a:solidFill>
                  <a:srgbClr val="002060"/>
                </a:solidFill>
              </a:rPr>
              <a:t>reviewed annually</a:t>
            </a:r>
            <a:r>
              <a:rPr lang="en-GB" dirty="0">
                <a:solidFill>
                  <a:srgbClr val="002060"/>
                </a:solidFill>
              </a:rPr>
              <a:t>.</a:t>
            </a:r>
          </a:p>
          <a:p>
            <a:endParaRPr lang="en-GB" dirty="0">
              <a:solidFill>
                <a:srgbClr val="002060"/>
              </a:solidFill>
            </a:endParaRPr>
          </a:p>
          <a:p>
            <a:r>
              <a:rPr lang="en-GB" dirty="0">
                <a:solidFill>
                  <a:srgbClr val="002060"/>
                </a:solidFill>
              </a:rPr>
              <a:t>The required information is set out in the SEN regulations, which can be found in the </a:t>
            </a:r>
            <a:r>
              <a:rPr lang="en-GB" dirty="0">
                <a:solidFill>
                  <a:srgbClr val="002060"/>
                </a:solidFill>
                <a:hlinkClick r:id="rId6"/>
              </a:rPr>
              <a:t>SEND Code of Practice</a:t>
            </a:r>
            <a:r>
              <a:rPr lang="en-GB" dirty="0">
                <a:solidFill>
                  <a:srgbClr val="002060"/>
                </a:solidFill>
              </a:rPr>
              <a:t>. We hope this report is </a:t>
            </a:r>
            <a:r>
              <a:rPr lang="en-GB" b="1" dirty="0">
                <a:solidFill>
                  <a:srgbClr val="002060"/>
                </a:solidFill>
              </a:rPr>
              <a:t>easy to read </a:t>
            </a:r>
            <a:r>
              <a:rPr lang="en-GB" dirty="0">
                <a:solidFill>
                  <a:srgbClr val="002060"/>
                </a:solidFill>
              </a:rPr>
              <a:t>and </a:t>
            </a:r>
            <a:r>
              <a:rPr lang="en-GB" b="1" dirty="0">
                <a:solidFill>
                  <a:srgbClr val="002060"/>
                </a:solidFill>
              </a:rPr>
              <a:t>family-friendly, your feedback is welcome </a:t>
            </a:r>
            <a:r>
              <a:rPr lang="en-GB" dirty="0">
                <a:solidFill>
                  <a:srgbClr val="002060"/>
                </a:solidFill>
                <a:sym typeface="Wingdings" panose="05000000000000000000" pitchFamily="2" charset="2"/>
              </a:rPr>
              <a:t> </a:t>
            </a:r>
            <a:endParaRPr lang="en-GB" dirty="0">
              <a:solidFill>
                <a:srgbClr val="002060"/>
              </a:solidFill>
            </a:endParaRPr>
          </a:p>
        </p:txBody>
      </p:sp>
      <p:pic>
        <p:nvPicPr>
          <p:cNvPr id="1026" name="Picture 2" descr="THE CONSORTIUM Care Planning and Legal Proceedings for children and families">
            <a:extLst>
              <a:ext uri="{FF2B5EF4-FFF2-40B4-BE49-F238E27FC236}">
                <a16:creationId xmlns:a16="http://schemas.microsoft.com/office/drawing/2014/main" id="{599C7CF9-BE9C-4220-A168-E9C5BAD0E7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6775" y="4949072"/>
            <a:ext cx="3705225" cy="16356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1A10E02-1133-4E13-AED9-9C5FF1155BCC}"/>
              </a:ext>
            </a:extLst>
          </p:cNvPr>
          <p:cNvPicPr>
            <a:picLocks noChangeAspect="1"/>
          </p:cNvPicPr>
          <p:nvPr/>
        </p:nvPicPr>
        <p:blipFill>
          <a:blip r:embed="rId8"/>
          <a:stretch>
            <a:fillRect/>
          </a:stretch>
        </p:blipFill>
        <p:spPr>
          <a:xfrm>
            <a:off x="9261994" y="2374980"/>
            <a:ext cx="2930006" cy="2108039"/>
          </a:xfrm>
          <a:prstGeom prst="rect">
            <a:avLst/>
          </a:prstGeom>
        </p:spPr>
      </p:pic>
      <p:pic>
        <p:nvPicPr>
          <p:cNvPr id="9" name="Picture 2">
            <a:hlinkClick r:id="rId3" action="ppaction://hlinksldjump"/>
            <a:extLst>
              <a:ext uri="{FF2B5EF4-FFF2-40B4-BE49-F238E27FC236}">
                <a16:creationId xmlns:a16="http://schemas.microsoft.com/office/drawing/2014/main" id="{121C4AA4-C04E-45DE-897C-F982C08C2E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859" y="5940135"/>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5276F67-CFB1-4D30-B514-9164629732DF}"/>
              </a:ext>
            </a:extLst>
          </p:cNvPr>
          <p:cNvSpPr txBox="1"/>
          <p:nvPr/>
        </p:nvSpPr>
        <p:spPr>
          <a:xfrm>
            <a:off x="1260629" y="5940135"/>
            <a:ext cx="4296792" cy="646331"/>
          </a:xfrm>
          <a:prstGeom prst="rect">
            <a:avLst/>
          </a:prstGeom>
          <a:noFill/>
        </p:spPr>
        <p:txBody>
          <a:bodyPr wrap="square" rtlCol="0">
            <a:spAutoFit/>
          </a:bodyPr>
          <a:lstStyle/>
          <a:p>
            <a:r>
              <a:rPr lang="en-GB" b="1" i="1" dirty="0">
                <a:solidFill>
                  <a:srgbClr val="FF0000"/>
                </a:solidFill>
              </a:rPr>
              <a:t>Click on our school logo on each page to take you back to the main menu</a:t>
            </a:r>
          </a:p>
        </p:txBody>
      </p:sp>
    </p:spTree>
    <p:extLst>
      <p:ext uri="{BB962C8B-B14F-4D97-AF65-F5344CB8AC3E}">
        <p14:creationId xmlns:p14="http://schemas.microsoft.com/office/powerpoint/2010/main" val="2103000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DE35AB-91F1-8BA1-1689-68AAA7ED06BF}"/>
              </a:ext>
            </a:extLst>
          </p:cNvPr>
          <p:cNvSpPr>
            <a:spLocks noGrp="1"/>
          </p:cNvSpPr>
          <p:nvPr>
            <p:ph type="title"/>
          </p:nvPr>
        </p:nvSpPr>
        <p:spPr>
          <a:xfrm>
            <a:off x="741455" y="471456"/>
            <a:ext cx="8505182" cy="1519667"/>
          </a:xfrm>
        </p:spPr>
        <p:txBody>
          <a:bodyPr>
            <a:normAutofit fontScale="90000"/>
          </a:bodyPr>
          <a:lstStyle/>
          <a:p>
            <a:r>
              <a:rPr lang="en-GB" sz="3200" b="1" dirty="0">
                <a:solidFill>
                  <a:srgbClr val="0070C0"/>
                </a:solidFill>
              </a:rPr>
              <a:t>Which other services are involved in meeting the needs of pupils with special educational needs and in supporting families?</a:t>
            </a:r>
          </a:p>
        </p:txBody>
      </p:sp>
      <p:pic>
        <p:nvPicPr>
          <p:cNvPr id="9" name="Picture 2">
            <a:hlinkClick r:id="rId3" action="ppaction://hlinksldjump"/>
            <a:extLst>
              <a:ext uri="{FF2B5EF4-FFF2-40B4-BE49-F238E27FC236}">
                <a16:creationId xmlns:a16="http://schemas.microsoft.com/office/drawing/2014/main" id="{DC3A1BA7-4945-699C-E96A-4E46250F0F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CAEABE5-1427-6E76-04F9-C5AA2824F6C6}"/>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11" name="Picture 10">
            <a:extLst>
              <a:ext uri="{FF2B5EF4-FFF2-40B4-BE49-F238E27FC236}">
                <a16:creationId xmlns:a16="http://schemas.microsoft.com/office/drawing/2014/main" id="{3E2A0ADB-3823-8646-DC99-D85B2B70DBCE}"/>
              </a:ext>
            </a:extLst>
          </p:cNvPr>
          <p:cNvPicPr>
            <a:picLocks noChangeAspect="1"/>
          </p:cNvPicPr>
          <p:nvPr/>
        </p:nvPicPr>
        <p:blipFill>
          <a:blip r:embed="rId5"/>
          <a:stretch>
            <a:fillRect/>
          </a:stretch>
        </p:blipFill>
        <p:spPr>
          <a:xfrm>
            <a:off x="10411962" y="106488"/>
            <a:ext cx="1643964" cy="611879"/>
          </a:xfrm>
          <a:prstGeom prst="rect">
            <a:avLst/>
          </a:prstGeom>
        </p:spPr>
      </p:pic>
      <p:sp>
        <p:nvSpPr>
          <p:cNvPr id="3" name="Rectangle 2">
            <a:extLst>
              <a:ext uri="{FF2B5EF4-FFF2-40B4-BE49-F238E27FC236}">
                <a16:creationId xmlns:a16="http://schemas.microsoft.com/office/drawing/2014/main" id="{94351CDC-C215-46BF-BDDB-368A756C3AB7}"/>
              </a:ext>
            </a:extLst>
          </p:cNvPr>
          <p:cNvSpPr/>
          <p:nvPr/>
        </p:nvSpPr>
        <p:spPr>
          <a:xfrm>
            <a:off x="413388" y="2126159"/>
            <a:ext cx="9906284" cy="3416320"/>
          </a:xfrm>
          <a:prstGeom prst="rect">
            <a:avLst/>
          </a:prstGeom>
        </p:spPr>
        <p:txBody>
          <a:bodyPr wrap="square">
            <a:spAutoFit/>
          </a:bodyPr>
          <a:lstStyle/>
          <a:p>
            <a:pPr marL="285750" indent="-285750">
              <a:buFont typeface="Arial" panose="020B0604020202020204" pitchFamily="34" charset="0"/>
              <a:buChar char="•"/>
            </a:pPr>
            <a:endParaRPr lang="en-GB" b="1"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a:solidFill>
                  <a:srgbClr val="002060"/>
                </a:solidFill>
                <a:latin typeface="Calibri" panose="020F0502020204030204" pitchFamily="34" charset="0"/>
                <a:cs typeface="Calibri" panose="020F0502020204030204" pitchFamily="34" charset="0"/>
              </a:rPr>
              <a:t>Educational services include: </a:t>
            </a:r>
            <a:r>
              <a:rPr lang="en-GB" dirty="0">
                <a:solidFill>
                  <a:srgbClr val="002060"/>
                </a:solidFill>
                <a:latin typeface="Calibri" panose="020F0502020204030204" pitchFamily="34" charset="0"/>
                <a:cs typeface="Calibri" panose="020F0502020204030204" pitchFamily="34" charset="0"/>
                <a:hlinkClick r:id="rId6"/>
              </a:rPr>
              <a:t>Virtual School Sensory Support </a:t>
            </a:r>
            <a:r>
              <a:rPr lang="en-GB" dirty="0">
                <a:solidFill>
                  <a:srgbClr val="002060"/>
                </a:solidFill>
                <a:latin typeface="Calibri" panose="020F0502020204030204" pitchFamily="34" charset="0"/>
                <a:cs typeface="Calibri" panose="020F0502020204030204" pitchFamily="34" charset="0"/>
              </a:rPr>
              <a:t>(who support and provide equipment for children with visual or hearing impairments), </a:t>
            </a:r>
            <a:r>
              <a:rPr lang="en-GB" dirty="0">
                <a:solidFill>
                  <a:srgbClr val="002060"/>
                </a:solidFill>
                <a:latin typeface="Calibri" panose="020F0502020204030204" pitchFamily="34" charset="0"/>
                <a:cs typeface="Calibri" panose="020F0502020204030204" pitchFamily="34" charset="0"/>
                <a:hlinkClick r:id="rId7"/>
              </a:rPr>
              <a:t>Educational Psychology Specialist Support</a:t>
            </a:r>
            <a:r>
              <a:rPr lang="en-GB" dirty="0">
                <a:solidFill>
                  <a:srgbClr val="002060"/>
                </a:solidFill>
                <a:latin typeface="Calibri" panose="020F0502020204030204" pitchFamily="34" charset="0"/>
                <a:cs typeface="Calibri" panose="020F0502020204030204" pitchFamily="34" charset="0"/>
              </a:rPr>
              <a:t>, </a:t>
            </a:r>
            <a:r>
              <a:rPr lang="en-GB" dirty="0">
                <a:solidFill>
                  <a:srgbClr val="002060"/>
                </a:solidFill>
                <a:latin typeface="Calibri" panose="020F0502020204030204" pitchFamily="34" charset="0"/>
                <a:cs typeface="Calibri" panose="020F0502020204030204" pitchFamily="34" charset="0"/>
                <a:hlinkClick r:id="rId8"/>
              </a:rPr>
              <a:t>SEND and Inclusion Team</a:t>
            </a:r>
            <a:r>
              <a:rPr lang="en-GB" dirty="0">
                <a:solidFill>
                  <a:srgbClr val="002060"/>
                </a:solidFill>
                <a:latin typeface="Calibri" panose="020F0502020204030204" pitchFamily="34" charset="0"/>
                <a:cs typeface="Calibri" panose="020F0502020204030204" pitchFamily="34" charset="0"/>
              </a:rPr>
              <a:t>, </a:t>
            </a:r>
            <a:r>
              <a:rPr lang="en-GB" dirty="0">
                <a:solidFill>
                  <a:srgbClr val="002060"/>
                </a:solidFill>
                <a:latin typeface="Calibri" panose="020F0502020204030204" pitchFamily="34" charset="0"/>
                <a:cs typeface="Calibri" panose="020F0502020204030204" pitchFamily="34" charset="0"/>
                <a:hlinkClick r:id="rId9"/>
              </a:rPr>
              <a:t>School and Community Team</a:t>
            </a:r>
            <a:r>
              <a:rPr lang="en-GB" dirty="0">
                <a:solidFill>
                  <a:srgbClr val="002060"/>
                </a:solidFill>
                <a:latin typeface="Calibri" panose="020F0502020204030204" pitchFamily="34" charset="0"/>
                <a:cs typeface="Calibri" panose="020F0502020204030204" pitchFamily="34" charset="0"/>
              </a:rPr>
              <a:t>, </a:t>
            </a:r>
            <a:r>
              <a:rPr lang="en-GB" dirty="0">
                <a:solidFill>
                  <a:srgbClr val="002060"/>
                </a:solidFill>
                <a:latin typeface="Calibri" panose="020F0502020204030204" pitchFamily="34" charset="0"/>
                <a:cs typeface="Calibri" panose="020F0502020204030204" pitchFamily="34" charset="0"/>
                <a:hlinkClick r:id="rId10"/>
              </a:rPr>
              <a:t>Access Through Technology</a:t>
            </a:r>
            <a:r>
              <a:rPr lang="en-GB" dirty="0">
                <a:solidFill>
                  <a:srgbClr val="002060"/>
                </a:solidFill>
                <a:latin typeface="Calibri" panose="020F0502020204030204" pitchFamily="34" charset="0"/>
                <a:cs typeface="Calibri" panose="020F0502020204030204" pitchFamily="34" charset="0"/>
              </a:rPr>
              <a:t>, </a:t>
            </a:r>
            <a:r>
              <a:rPr lang="en-GB" dirty="0">
                <a:solidFill>
                  <a:srgbClr val="002060"/>
                </a:solidFill>
                <a:latin typeface="Calibri" panose="020F0502020204030204" pitchFamily="34" charset="0"/>
                <a:cs typeface="Calibri" panose="020F0502020204030204" pitchFamily="34" charset="0"/>
                <a:hlinkClick r:id="rId11"/>
              </a:rPr>
              <a:t>Medical Needs team</a:t>
            </a:r>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a:solidFill>
                  <a:srgbClr val="002060"/>
                </a:solidFill>
                <a:latin typeface="Calibri" panose="020F0502020204030204" pitchFamily="34" charset="0"/>
                <a:cs typeface="Calibri" panose="020F0502020204030204" pitchFamily="34" charset="0"/>
              </a:rPr>
              <a:t>Health Services: </a:t>
            </a:r>
            <a:r>
              <a:rPr lang="en-GB" dirty="0">
                <a:solidFill>
                  <a:srgbClr val="002060"/>
                </a:solidFill>
                <a:latin typeface="Calibri" panose="020F0502020204030204" pitchFamily="34" charset="0"/>
                <a:cs typeface="Calibri" panose="020F0502020204030204" pitchFamily="34" charset="0"/>
                <a:hlinkClick r:id="rId12"/>
              </a:rPr>
              <a:t>Just One Norfolk</a:t>
            </a:r>
            <a:r>
              <a:rPr lang="en-GB" dirty="0">
                <a:solidFill>
                  <a:srgbClr val="002060"/>
                </a:solidFill>
                <a:latin typeface="Calibri" panose="020F0502020204030204" pitchFamily="34" charset="0"/>
                <a:cs typeface="Calibri" panose="020F0502020204030204" pitchFamily="34" charset="0"/>
              </a:rPr>
              <a:t>, </a:t>
            </a:r>
            <a:r>
              <a:rPr lang="en-GB" dirty="0">
                <a:solidFill>
                  <a:srgbClr val="002060"/>
                </a:solidFill>
                <a:latin typeface="Calibri" panose="020F0502020204030204" pitchFamily="34" charset="0"/>
                <a:cs typeface="Calibri" panose="020F0502020204030204" pitchFamily="34" charset="0"/>
                <a:hlinkClick r:id="rId13"/>
              </a:rPr>
              <a:t>NHS Speech and Language Therapy Services</a:t>
            </a:r>
            <a:r>
              <a:rPr lang="en-GB" dirty="0">
                <a:solidFill>
                  <a:srgbClr val="002060"/>
                </a:solidFill>
                <a:latin typeface="Calibri" panose="020F0502020204030204" pitchFamily="34" charset="0"/>
                <a:cs typeface="Calibri" panose="020F0502020204030204" pitchFamily="34" charset="0"/>
              </a:rPr>
              <a:t>, </a:t>
            </a:r>
            <a:r>
              <a:rPr lang="en-GB" dirty="0">
                <a:solidFill>
                  <a:srgbClr val="002060"/>
                </a:solidFill>
                <a:latin typeface="Calibri" panose="020F0502020204030204" pitchFamily="34" charset="0"/>
                <a:cs typeface="Calibri" panose="020F0502020204030204" pitchFamily="34" charset="0"/>
                <a:hlinkClick r:id="rId14"/>
              </a:rPr>
              <a:t>Occupational Therapy</a:t>
            </a:r>
            <a:r>
              <a:rPr lang="en-GB" dirty="0">
                <a:solidFill>
                  <a:srgbClr val="002060"/>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a:solidFill>
                  <a:srgbClr val="002060"/>
                </a:solidFill>
                <a:latin typeface="Calibri" panose="020F0502020204030204" pitchFamily="34" charset="0"/>
                <a:cs typeface="Calibri" panose="020F0502020204030204" pitchFamily="34" charset="0"/>
              </a:rPr>
              <a:t>Social Care Services: </a:t>
            </a:r>
            <a:r>
              <a:rPr lang="en-GB" dirty="0">
                <a:solidFill>
                  <a:srgbClr val="002060"/>
                </a:solidFill>
                <a:latin typeface="Calibri" panose="020F0502020204030204" pitchFamily="34" charset="0"/>
                <a:cs typeface="Calibri" panose="020F0502020204030204" pitchFamily="34" charset="0"/>
                <a:hlinkClick r:id="rId15"/>
              </a:rPr>
              <a:t>Early Help</a:t>
            </a:r>
            <a:r>
              <a:rPr lang="en-GB" dirty="0">
                <a:solidFill>
                  <a:srgbClr val="002060"/>
                </a:solidFill>
                <a:latin typeface="Calibri" panose="020F0502020204030204" pitchFamily="34" charset="0"/>
                <a:cs typeface="Calibri" panose="020F0502020204030204" pitchFamily="34" charset="0"/>
              </a:rPr>
              <a:t>, </a:t>
            </a:r>
            <a:r>
              <a:rPr lang="en-GB" dirty="0">
                <a:solidFill>
                  <a:srgbClr val="002060"/>
                </a:solidFill>
                <a:latin typeface="Calibri" panose="020F0502020204030204" pitchFamily="34" charset="0"/>
                <a:cs typeface="Calibri" panose="020F0502020204030204" pitchFamily="34" charset="0"/>
                <a:hlinkClick r:id="rId16"/>
              </a:rPr>
              <a:t>Family Support Service</a:t>
            </a:r>
            <a:r>
              <a:rPr lang="en-GB" dirty="0">
                <a:solidFill>
                  <a:srgbClr val="002060"/>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a:solidFill>
                  <a:srgbClr val="002060"/>
                </a:solidFill>
                <a:latin typeface="Calibri" panose="020F0502020204030204" pitchFamily="34" charset="0"/>
                <a:cs typeface="Calibri" panose="020F0502020204030204" pitchFamily="34" charset="0"/>
              </a:rPr>
              <a:t>Third Sector Services: </a:t>
            </a:r>
            <a:r>
              <a:rPr lang="en-GB" dirty="0">
                <a:solidFill>
                  <a:srgbClr val="002060"/>
                </a:solidFill>
                <a:latin typeface="Calibri" panose="020F0502020204030204" pitchFamily="34" charset="0"/>
                <a:cs typeface="Calibri" panose="020F0502020204030204" pitchFamily="34" charset="0"/>
                <a:hlinkClick r:id="rId17"/>
              </a:rPr>
              <a:t>Nelson’s Journey </a:t>
            </a:r>
            <a:r>
              <a:rPr lang="en-GB" dirty="0">
                <a:solidFill>
                  <a:srgbClr val="002060"/>
                </a:solidFill>
                <a:latin typeface="Calibri" panose="020F0502020204030204" pitchFamily="34" charset="0"/>
                <a:cs typeface="Calibri" panose="020F0502020204030204" pitchFamily="34" charset="0"/>
              </a:rPr>
              <a:t>for support with bereavement, </a:t>
            </a:r>
            <a:r>
              <a:rPr lang="en-GB" dirty="0">
                <a:solidFill>
                  <a:srgbClr val="002060"/>
                </a:solidFill>
                <a:latin typeface="Calibri" panose="020F0502020204030204" pitchFamily="34" charset="0"/>
                <a:cs typeface="Calibri" panose="020F0502020204030204" pitchFamily="34" charset="0"/>
                <a:hlinkClick r:id="rId18"/>
              </a:rPr>
              <a:t>Carers Matter Norfolk. </a:t>
            </a:r>
            <a:r>
              <a:rPr lang="en-GB" dirty="0">
                <a:solidFill>
                  <a:srgbClr val="002060"/>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n-GB" dirty="0">
              <a:solidFill>
                <a:srgbClr val="002060"/>
              </a:solidFill>
              <a:latin typeface="Calibri" panose="020F0502020204030204" pitchFamily="34" charset="0"/>
              <a:cs typeface="Calibri" panose="020F0502020204030204" pitchFamily="34" charset="0"/>
            </a:endParaRPr>
          </a:p>
        </p:txBody>
      </p:sp>
      <p:pic>
        <p:nvPicPr>
          <p:cNvPr id="7" name="Graphic 6" descr="Care outline">
            <a:extLst>
              <a:ext uri="{FF2B5EF4-FFF2-40B4-BE49-F238E27FC236}">
                <a16:creationId xmlns:a16="http://schemas.microsoft.com/office/drawing/2014/main" id="{719F1364-4EA5-4BE2-BDD4-FC1AF1707EC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373731" y="610188"/>
            <a:ext cx="1529039" cy="1529039"/>
          </a:xfrm>
          <a:prstGeom prst="rect">
            <a:avLst/>
          </a:prstGeom>
        </p:spPr>
      </p:pic>
      <p:pic>
        <p:nvPicPr>
          <p:cNvPr id="6" name="Picture 5">
            <a:extLst>
              <a:ext uri="{FF2B5EF4-FFF2-40B4-BE49-F238E27FC236}">
                <a16:creationId xmlns:a16="http://schemas.microsoft.com/office/drawing/2014/main" id="{7B099835-D5A6-4560-B55F-F11B9E00DD96}"/>
              </a:ext>
            </a:extLst>
          </p:cNvPr>
          <p:cNvPicPr>
            <a:picLocks noChangeAspect="1"/>
          </p:cNvPicPr>
          <p:nvPr/>
        </p:nvPicPr>
        <p:blipFill>
          <a:blip r:embed="rId21"/>
          <a:stretch>
            <a:fillRect/>
          </a:stretch>
        </p:blipFill>
        <p:spPr>
          <a:xfrm>
            <a:off x="6005733" y="5983077"/>
            <a:ext cx="2838450" cy="838200"/>
          </a:xfrm>
          <a:prstGeom prst="rect">
            <a:avLst/>
          </a:prstGeom>
        </p:spPr>
      </p:pic>
      <p:pic>
        <p:nvPicPr>
          <p:cNvPr id="4098" name="Picture 2" descr="Health Advice &amp; Support for Children - Just One Norfolk">
            <a:extLst>
              <a:ext uri="{FF2B5EF4-FFF2-40B4-BE49-F238E27FC236}">
                <a16:creationId xmlns:a16="http://schemas.microsoft.com/office/drawing/2014/main" id="{6518291A-2555-44AC-AF99-AA01B827609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500722" y="5015883"/>
            <a:ext cx="2555204" cy="1663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914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DE35AB-91F1-8BA1-1689-68AAA7ED06BF}"/>
              </a:ext>
            </a:extLst>
          </p:cNvPr>
          <p:cNvSpPr>
            <a:spLocks noGrp="1"/>
          </p:cNvSpPr>
          <p:nvPr>
            <p:ph type="title"/>
          </p:nvPr>
        </p:nvSpPr>
        <p:spPr>
          <a:xfrm>
            <a:off x="580940" y="471456"/>
            <a:ext cx="9102341" cy="1139615"/>
          </a:xfrm>
        </p:spPr>
        <p:txBody>
          <a:bodyPr>
            <a:normAutofit fontScale="90000"/>
          </a:bodyPr>
          <a:lstStyle/>
          <a:p>
            <a:r>
              <a:rPr lang="en-GB" b="1" dirty="0">
                <a:solidFill>
                  <a:srgbClr val="0070C0"/>
                </a:solidFill>
              </a:rPr>
              <a:t>Contact details of support services for parents of pupils with special educational needs.</a:t>
            </a:r>
          </a:p>
        </p:txBody>
      </p:sp>
      <p:pic>
        <p:nvPicPr>
          <p:cNvPr id="9" name="Picture 2">
            <a:hlinkClick r:id="rId3" action="ppaction://hlinksldjump"/>
            <a:extLst>
              <a:ext uri="{FF2B5EF4-FFF2-40B4-BE49-F238E27FC236}">
                <a16:creationId xmlns:a16="http://schemas.microsoft.com/office/drawing/2014/main" id="{DC3A1BA7-4945-699C-E96A-4E46250F0F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CAEABE5-1427-6E76-04F9-C5AA2824F6C6}"/>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11" name="Picture 10">
            <a:extLst>
              <a:ext uri="{FF2B5EF4-FFF2-40B4-BE49-F238E27FC236}">
                <a16:creationId xmlns:a16="http://schemas.microsoft.com/office/drawing/2014/main" id="{3E2A0ADB-3823-8646-DC99-D85B2B70DBCE}"/>
              </a:ext>
            </a:extLst>
          </p:cNvPr>
          <p:cNvPicPr>
            <a:picLocks noChangeAspect="1"/>
          </p:cNvPicPr>
          <p:nvPr/>
        </p:nvPicPr>
        <p:blipFill>
          <a:blip r:embed="rId5"/>
          <a:stretch>
            <a:fillRect/>
          </a:stretch>
        </p:blipFill>
        <p:spPr>
          <a:xfrm>
            <a:off x="10411962" y="106488"/>
            <a:ext cx="1643964" cy="611879"/>
          </a:xfrm>
          <a:prstGeom prst="rect">
            <a:avLst/>
          </a:prstGeom>
        </p:spPr>
      </p:pic>
      <p:sp>
        <p:nvSpPr>
          <p:cNvPr id="3" name="Rectangle 2">
            <a:extLst>
              <a:ext uri="{FF2B5EF4-FFF2-40B4-BE49-F238E27FC236}">
                <a16:creationId xmlns:a16="http://schemas.microsoft.com/office/drawing/2014/main" id="{94351CDC-C215-46BF-BDDB-368A756C3AB7}"/>
              </a:ext>
            </a:extLst>
          </p:cNvPr>
          <p:cNvSpPr/>
          <p:nvPr/>
        </p:nvSpPr>
        <p:spPr>
          <a:xfrm>
            <a:off x="799264" y="1779687"/>
            <a:ext cx="7553459" cy="5078313"/>
          </a:xfrm>
          <a:prstGeom prst="rect">
            <a:avLst/>
          </a:prstGeom>
        </p:spPr>
        <p:txBody>
          <a:bodyPr wrap="square">
            <a:spAutoFit/>
          </a:bodyPr>
          <a:lstStyle/>
          <a:p>
            <a:pPr marL="285750" indent="-285750">
              <a:buFont typeface="Arial" panose="020B0604020202020204" pitchFamily="34" charset="0"/>
              <a:buChar char="•"/>
            </a:pPr>
            <a:r>
              <a:rPr lang="en-GB" sz="1600" b="1" dirty="0">
                <a:solidFill>
                  <a:srgbClr val="002060"/>
                </a:solidFill>
                <a:latin typeface="Calibri" panose="020F0502020204030204" pitchFamily="34" charset="0"/>
                <a:cs typeface="Calibri" panose="020F0502020204030204" pitchFamily="34" charset="0"/>
                <a:hlinkClick r:id="rId6"/>
              </a:rPr>
              <a:t>Norfolk SEND Information  - SENDIASS </a:t>
            </a:r>
            <a:r>
              <a:rPr lang="en-GB" sz="1600" b="1" dirty="0">
                <a:solidFill>
                  <a:srgbClr val="002060"/>
                </a:solidFill>
                <a:latin typeface="Calibri" panose="020F0502020204030204" pitchFamily="34" charset="0"/>
                <a:cs typeface="Calibri" panose="020F0502020204030204" pitchFamily="34" charset="0"/>
              </a:rPr>
              <a:t> </a:t>
            </a:r>
            <a:r>
              <a:rPr lang="en-GB" sz="1600" dirty="0">
                <a:solidFill>
                  <a:srgbClr val="002060"/>
                </a:solidFill>
                <a:latin typeface="Calibri" panose="020F0502020204030204" pitchFamily="34" charset="0"/>
                <a:cs typeface="Calibri" panose="020F0502020204030204" pitchFamily="34" charset="0"/>
              </a:rPr>
              <a:t>offer free and impartial information, advice and support about special educational needs &amp; disabilities (SEND) for children, young people, parents and carers. </a:t>
            </a:r>
          </a:p>
          <a:p>
            <a:pPr marL="285750" indent="-285750">
              <a:buFont typeface="Arial" panose="020B0604020202020204" pitchFamily="34" charset="0"/>
              <a:buChar char="•"/>
            </a:pPr>
            <a:endParaRPr lang="en-GB" sz="1600" dirty="0">
              <a:solidFill>
                <a:srgbClr val="002060"/>
              </a:solidFill>
              <a:latin typeface="Calibri" panose="020F0502020204030204" pitchFamily="34" charset="0"/>
              <a:cs typeface="Calibri" panose="020F0502020204030204" pitchFamily="34" charset="0"/>
            </a:endParaRPr>
          </a:p>
          <a:p>
            <a:pPr marL="285750" indent="-285750" fontAlgn="base">
              <a:buFont typeface="Arial" panose="020B0604020202020204" pitchFamily="34" charset="0"/>
              <a:buChar char="•"/>
            </a:pPr>
            <a:r>
              <a:rPr lang="en-GB" sz="1600" dirty="0">
                <a:solidFill>
                  <a:srgbClr val="002060"/>
                </a:solidFill>
                <a:latin typeface="Calibri" panose="020F0502020204030204" pitchFamily="34" charset="0"/>
                <a:cs typeface="Calibri" panose="020F0502020204030204" pitchFamily="34" charset="0"/>
              </a:rPr>
              <a:t>If your child is struggling at school and you need help and advice to get the right support, contact our </a:t>
            </a:r>
            <a:r>
              <a:rPr lang="en-GB" sz="1600" b="1" dirty="0">
                <a:solidFill>
                  <a:srgbClr val="002060"/>
                </a:solidFill>
                <a:latin typeface="Calibri" panose="020F0502020204030204" pitchFamily="34" charset="0"/>
                <a:cs typeface="Calibri" panose="020F0502020204030204" pitchFamily="34" charset="0"/>
              </a:rPr>
              <a:t>SEND and Inclusion Support Line on 0333 313 7165. </a:t>
            </a:r>
            <a:r>
              <a:rPr lang="en-GB" sz="1600" dirty="0">
                <a:solidFill>
                  <a:srgbClr val="002060"/>
                </a:solidFill>
                <a:latin typeface="Calibri" panose="020F0502020204030204" pitchFamily="34" charset="0"/>
                <a:cs typeface="Calibri" panose="020F0502020204030204" pitchFamily="34" charset="0"/>
              </a:rPr>
              <a:t>The friendly team of knowledgeable advisers can give you guidance and help you get support. This includes advice and guidance if you're considering applying for an Education, Health and Care Plan (EHCP), and help if you're concerned your child is at risk of exclusion from school.   The SEND and Inclusion Support Line is open Monday to Friday, from 9am to 5pm, excluding bank holidays. </a:t>
            </a:r>
          </a:p>
          <a:p>
            <a:pPr marL="285750" indent="-285750" fontAlgn="base">
              <a:buFont typeface="Arial" panose="020B0604020202020204" pitchFamily="34" charset="0"/>
              <a:buChar char="•"/>
            </a:pPr>
            <a:endParaRPr lang="en-GB" sz="16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b="1" dirty="0">
                <a:solidFill>
                  <a:srgbClr val="002060"/>
                </a:solidFill>
                <a:latin typeface="Calibri" panose="020F0502020204030204" pitchFamily="34" charset="0"/>
                <a:cs typeface="Calibri" panose="020F0502020204030204" pitchFamily="34" charset="0"/>
                <a:hlinkClick r:id="rId7"/>
              </a:rPr>
              <a:t>The Norfolk Community Directory </a:t>
            </a:r>
            <a:r>
              <a:rPr lang="en-GB" sz="1600" dirty="0">
                <a:solidFill>
                  <a:srgbClr val="002060"/>
                </a:solidFill>
                <a:latin typeface="Calibri" panose="020F0502020204030204" pitchFamily="34" charset="0"/>
                <a:cs typeface="Calibri" panose="020F0502020204030204" pitchFamily="34" charset="0"/>
              </a:rPr>
              <a:t>contains activities, services and groups to help all Norfolk residents live healthy, active and fulfilling lives.  You should find something to help you, whether you want to: keep healthy, be sociable, physically active, mentally active, raise your aspirations for educational achievement, help your community, stay independent, feel included, get involved, improve your well-being, stay safe, find suitable care and support, find help to look after your children, or get family support. </a:t>
            </a:r>
          </a:p>
          <a:p>
            <a:pPr marL="285750" indent="-285750" fontAlgn="base">
              <a:buFont typeface="Arial" panose="020B0604020202020204" pitchFamily="34" charset="0"/>
              <a:buChar char="•"/>
            </a:pPr>
            <a:endParaRPr lang="en-GB"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dirty="0">
              <a:solidFill>
                <a:srgbClr val="00206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6027DCE-7EE6-4490-A991-9B5DF2667C23}"/>
              </a:ext>
            </a:extLst>
          </p:cNvPr>
          <p:cNvPicPr>
            <a:picLocks noChangeAspect="1"/>
          </p:cNvPicPr>
          <p:nvPr/>
        </p:nvPicPr>
        <p:blipFill>
          <a:blip r:embed="rId8"/>
          <a:stretch>
            <a:fillRect/>
          </a:stretch>
        </p:blipFill>
        <p:spPr>
          <a:xfrm>
            <a:off x="8948585" y="2256742"/>
            <a:ext cx="2285359" cy="1326418"/>
          </a:xfrm>
          <a:prstGeom prst="rect">
            <a:avLst/>
          </a:prstGeom>
        </p:spPr>
      </p:pic>
      <p:pic>
        <p:nvPicPr>
          <p:cNvPr id="6" name="Picture 5">
            <a:extLst>
              <a:ext uri="{FF2B5EF4-FFF2-40B4-BE49-F238E27FC236}">
                <a16:creationId xmlns:a16="http://schemas.microsoft.com/office/drawing/2014/main" id="{7FF07016-75AD-4F03-962A-E55711968E47}"/>
              </a:ext>
            </a:extLst>
          </p:cNvPr>
          <p:cNvPicPr>
            <a:picLocks noChangeAspect="1"/>
          </p:cNvPicPr>
          <p:nvPr/>
        </p:nvPicPr>
        <p:blipFill>
          <a:blip r:embed="rId9"/>
          <a:stretch>
            <a:fillRect/>
          </a:stretch>
        </p:blipFill>
        <p:spPr>
          <a:xfrm>
            <a:off x="8569325" y="1611071"/>
            <a:ext cx="2881221" cy="645671"/>
          </a:xfrm>
          <a:prstGeom prst="rect">
            <a:avLst/>
          </a:prstGeom>
        </p:spPr>
      </p:pic>
      <p:pic>
        <p:nvPicPr>
          <p:cNvPr id="5" name="Picture 4">
            <a:extLst>
              <a:ext uri="{FF2B5EF4-FFF2-40B4-BE49-F238E27FC236}">
                <a16:creationId xmlns:a16="http://schemas.microsoft.com/office/drawing/2014/main" id="{531DD326-2835-4889-A1FE-88787D3BBC02}"/>
              </a:ext>
            </a:extLst>
          </p:cNvPr>
          <p:cNvPicPr>
            <a:picLocks noChangeAspect="1"/>
          </p:cNvPicPr>
          <p:nvPr/>
        </p:nvPicPr>
        <p:blipFill>
          <a:blip r:embed="rId10"/>
          <a:stretch>
            <a:fillRect/>
          </a:stretch>
        </p:blipFill>
        <p:spPr>
          <a:xfrm>
            <a:off x="9144141" y="5197215"/>
            <a:ext cx="2306405" cy="690152"/>
          </a:xfrm>
          <a:prstGeom prst="rect">
            <a:avLst/>
          </a:prstGeom>
        </p:spPr>
      </p:pic>
    </p:spTree>
    <p:extLst>
      <p:ext uri="{BB962C8B-B14F-4D97-AF65-F5344CB8AC3E}">
        <p14:creationId xmlns:p14="http://schemas.microsoft.com/office/powerpoint/2010/main" val="902130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hlinkClick r:id="rId3" action="ppaction://hlinksldjump"/>
            <a:extLst>
              <a:ext uri="{FF2B5EF4-FFF2-40B4-BE49-F238E27FC236}">
                <a16:creationId xmlns:a16="http://schemas.microsoft.com/office/drawing/2014/main" id="{DC3A1BA7-4945-699C-E96A-4E46250F0F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CAEABE5-1427-6E76-04F9-C5AA2824F6C6}"/>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11" name="Picture 10">
            <a:extLst>
              <a:ext uri="{FF2B5EF4-FFF2-40B4-BE49-F238E27FC236}">
                <a16:creationId xmlns:a16="http://schemas.microsoft.com/office/drawing/2014/main" id="{3E2A0ADB-3823-8646-DC99-D85B2B70DBCE}"/>
              </a:ext>
            </a:extLst>
          </p:cNvPr>
          <p:cNvPicPr>
            <a:picLocks noChangeAspect="1"/>
          </p:cNvPicPr>
          <p:nvPr/>
        </p:nvPicPr>
        <p:blipFill>
          <a:blip r:embed="rId5"/>
          <a:stretch>
            <a:fillRect/>
          </a:stretch>
        </p:blipFill>
        <p:spPr>
          <a:xfrm>
            <a:off x="10411962" y="165516"/>
            <a:ext cx="1643964" cy="611879"/>
          </a:xfrm>
          <a:prstGeom prst="rect">
            <a:avLst/>
          </a:prstGeom>
        </p:spPr>
      </p:pic>
      <p:sp>
        <p:nvSpPr>
          <p:cNvPr id="5" name="Title 4">
            <a:extLst>
              <a:ext uri="{FF2B5EF4-FFF2-40B4-BE49-F238E27FC236}">
                <a16:creationId xmlns:a16="http://schemas.microsoft.com/office/drawing/2014/main" id="{9E9E3578-DBEC-79B1-44CE-C51FC9937C2F}"/>
              </a:ext>
            </a:extLst>
          </p:cNvPr>
          <p:cNvSpPr>
            <a:spLocks noGrp="1"/>
          </p:cNvSpPr>
          <p:nvPr>
            <p:ph type="title"/>
          </p:nvPr>
        </p:nvSpPr>
        <p:spPr>
          <a:xfrm>
            <a:off x="2760302" y="404586"/>
            <a:ext cx="4089975" cy="644554"/>
          </a:xfrm>
        </p:spPr>
        <p:txBody>
          <a:bodyPr>
            <a:normAutofit fontScale="90000"/>
          </a:bodyPr>
          <a:lstStyle/>
          <a:p>
            <a:r>
              <a:rPr lang="en-GB" b="1" dirty="0"/>
              <a:t>Events for Parents</a:t>
            </a:r>
          </a:p>
        </p:txBody>
      </p:sp>
      <p:sp>
        <p:nvSpPr>
          <p:cNvPr id="15" name="TextBox 14">
            <a:extLst>
              <a:ext uri="{FF2B5EF4-FFF2-40B4-BE49-F238E27FC236}">
                <a16:creationId xmlns:a16="http://schemas.microsoft.com/office/drawing/2014/main" id="{A665E9A9-7DF4-7BF3-F174-EEA8B1B6315E}"/>
              </a:ext>
            </a:extLst>
          </p:cNvPr>
          <p:cNvSpPr txBox="1"/>
          <p:nvPr/>
        </p:nvSpPr>
        <p:spPr>
          <a:xfrm>
            <a:off x="85322" y="3506943"/>
            <a:ext cx="4718723" cy="369332"/>
          </a:xfrm>
          <a:prstGeom prst="rect">
            <a:avLst/>
          </a:prstGeom>
          <a:noFill/>
        </p:spPr>
        <p:txBody>
          <a:bodyPr wrap="square">
            <a:spAutoFit/>
          </a:bodyPr>
          <a:lstStyle/>
          <a:p>
            <a:r>
              <a:rPr lang="en-GB" dirty="0">
                <a:hlinkClick r:id="rId6"/>
              </a:rPr>
              <a:t>www.justonenorfolk.nhs.uk/online-learning</a:t>
            </a:r>
            <a:r>
              <a:rPr lang="en-GB" dirty="0"/>
              <a:t> </a:t>
            </a:r>
          </a:p>
        </p:txBody>
      </p:sp>
      <p:pic>
        <p:nvPicPr>
          <p:cNvPr id="16" name="Picture 15">
            <a:extLst>
              <a:ext uri="{FF2B5EF4-FFF2-40B4-BE49-F238E27FC236}">
                <a16:creationId xmlns:a16="http://schemas.microsoft.com/office/drawing/2014/main" id="{7BA70855-CD66-1C3E-AE5E-E14015F4A803}"/>
              </a:ext>
            </a:extLst>
          </p:cNvPr>
          <p:cNvPicPr>
            <a:picLocks noChangeAspect="1"/>
          </p:cNvPicPr>
          <p:nvPr/>
        </p:nvPicPr>
        <p:blipFill>
          <a:blip r:embed="rId7"/>
          <a:stretch>
            <a:fillRect/>
          </a:stretch>
        </p:blipFill>
        <p:spPr>
          <a:xfrm>
            <a:off x="190794" y="1064087"/>
            <a:ext cx="3881775" cy="2433978"/>
          </a:xfrm>
          <a:prstGeom prst="rect">
            <a:avLst/>
          </a:prstGeom>
          <a:ln>
            <a:solidFill>
              <a:schemeClr val="tx1"/>
            </a:solidFill>
          </a:ln>
        </p:spPr>
      </p:pic>
      <p:sp>
        <p:nvSpPr>
          <p:cNvPr id="17" name="Star: 7 Points 16">
            <a:extLst>
              <a:ext uri="{FF2B5EF4-FFF2-40B4-BE49-F238E27FC236}">
                <a16:creationId xmlns:a16="http://schemas.microsoft.com/office/drawing/2014/main" id="{207F0F56-CFFD-0DC5-C485-C445B80D098B}"/>
              </a:ext>
            </a:extLst>
          </p:cNvPr>
          <p:cNvSpPr/>
          <p:nvPr/>
        </p:nvSpPr>
        <p:spPr>
          <a:xfrm rot="1012994">
            <a:off x="3721515" y="1566814"/>
            <a:ext cx="1569708" cy="1326535"/>
          </a:xfrm>
          <a:prstGeom prst="star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000" dirty="0"/>
              <a:t>Available to download for FREE using code: </a:t>
            </a:r>
            <a:r>
              <a:rPr lang="en-GB" sz="1400" b="1" dirty="0"/>
              <a:t>JON70</a:t>
            </a:r>
          </a:p>
        </p:txBody>
      </p:sp>
      <p:pic>
        <p:nvPicPr>
          <p:cNvPr id="3" name="Picture 2">
            <a:extLst>
              <a:ext uri="{FF2B5EF4-FFF2-40B4-BE49-F238E27FC236}">
                <a16:creationId xmlns:a16="http://schemas.microsoft.com/office/drawing/2014/main" id="{F1299BE3-1629-4DCA-8390-EC328DD04320}"/>
              </a:ext>
            </a:extLst>
          </p:cNvPr>
          <p:cNvPicPr>
            <a:picLocks noChangeAspect="1"/>
          </p:cNvPicPr>
          <p:nvPr/>
        </p:nvPicPr>
        <p:blipFill>
          <a:blip r:embed="rId8"/>
          <a:stretch>
            <a:fillRect/>
          </a:stretch>
        </p:blipFill>
        <p:spPr>
          <a:xfrm>
            <a:off x="6739823" y="609600"/>
            <a:ext cx="1502051" cy="943767"/>
          </a:xfrm>
          <a:prstGeom prst="rect">
            <a:avLst/>
          </a:prstGeom>
        </p:spPr>
      </p:pic>
      <p:sp>
        <p:nvSpPr>
          <p:cNvPr id="4" name="TextBox 3">
            <a:extLst>
              <a:ext uri="{FF2B5EF4-FFF2-40B4-BE49-F238E27FC236}">
                <a16:creationId xmlns:a16="http://schemas.microsoft.com/office/drawing/2014/main" id="{DF5A24FA-591B-4691-86F7-601D2940ABB7}"/>
              </a:ext>
            </a:extLst>
          </p:cNvPr>
          <p:cNvSpPr txBox="1"/>
          <p:nvPr/>
        </p:nvSpPr>
        <p:spPr>
          <a:xfrm>
            <a:off x="6096000" y="1154071"/>
            <a:ext cx="5442012" cy="2862322"/>
          </a:xfrm>
          <a:prstGeom prst="rect">
            <a:avLst/>
          </a:prstGeom>
          <a:noFill/>
        </p:spPr>
        <p:txBody>
          <a:bodyPr wrap="square" rtlCol="0">
            <a:spAutoFit/>
          </a:bodyPr>
          <a:lstStyle/>
          <a:p>
            <a:pPr algn="ctr"/>
            <a:r>
              <a:rPr lang="en-GB" b="1" u="sng" dirty="0">
                <a:solidFill>
                  <a:schemeClr val="accent2">
                    <a:lumMod val="75000"/>
                  </a:schemeClr>
                </a:solidFill>
                <a:latin typeface="Calibri" panose="020F0502020204030204" pitchFamily="34" charset="0"/>
                <a:cs typeface="Calibri" panose="020F0502020204030204" pitchFamily="34" charset="0"/>
              </a:rPr>
              <a:t>Workshops</a:t>
            </a:r>
          </a:p>
          <a:p>
            <a:r>
              <a:rPr lang="en-GB" dirty="0">
                <a:solidFill>
                  <a:schemeClr val="accent2">
                    <a:lumMod val="75000"/>
                  </a:schemeClr>
                </a:solidFill>
                <a:latin typeface="Calibri" panose="020F0502020204030204" pitchFamily="34" charset="0"/>
                <a:cs typeface="Calibri" panose="020F0502020204030204" pitchFamily="34" charset="0"/>
              </a:rPr>
              <a:t>Throughout the year we host workshops for Parents which are led by the Mental Health Support Team in Schools (MHSTS) and the School and Community Team (SCT). These cover a range of topics including understanding and managing  behaviour and anxiety in children. We send all parents a message about these about 2/3weeks in advance and you can sign up to attend. Refreshments are provided and little ones are welcome.</a:t>
            </a:r>
          </a:p>
        </p:txBody>
      </p:sp>
      <p:sp>
        <p:nvSpPr>
          <p:cNvPr id="7" name="TextBox 6">
            <a:extLst>
              <a:ext uri="{FF2B5EF4-FFF2-40B4-BE49-F238E27FC236}">
                <a16:creationId xmlns:a16="http://schemas.microsoft.com/office/drawing/2014/main" id="{9C860282-C112-425F-B25B-AA745789389B}"/>
              </a:ext>
            </a:extLst>
          </p:cNvPr>
          <p:cNvSpPr txBox="1"/>
          <p:nvPr/>
        </p:nvSpPr>
        <p:spPr>
          <a:xfrm>
            <a:off x="435872" y="4195608"/>
            <a:ext cx="5218422" cy="2308324"/>
          </a:xfrm>
          <a:prstGeom prst="rect">
            <a:avLst/>
          </a:prstGeom>
          <a:noFill/>
        </p:spPr>
        <p:txBody>
          <a:bodyPr wrap="square" rtlCol="0">
            <a:spAutoFit/>
          </a:bodyPr>
          <a:lstStyle/>
          <a:p>
            <a:pPr algn="ctr"/>
            <a:r>
              <a:rPr lang="en-GB" b="1" u="sng" dirty="0">
                <a:solidFill>
                  <a:schemeClr val="accent2">
                    <a:lumMod val="75000"/>
                  </a:schemeClr>
                </a:solidFill>
                <a:latin typeface="Calibri" panose="020F0502020204030204" pitchFamily="34" charset="0"/>
                <a:cs typeface="Calibri" panose="020F0502020204030204" pitchFamily="34" charset="0"/>
              </a:rPr>
              <a:t>Parent SEND Cafés</a:t>
            </a:r>
          </a:p>
          <a:p>
            <a:r>
              <a:rPr lang="en-GB" dirty="0">
                <a:solidFill>
                  <a:schemeClr val="accent2">
                    <a:lumMod val="75000"/>
                  </a:schemeClr>
                </a:solidFill>
                <a:latin typeface="Calibri" panose="020F0502020204030204" pitchFamily="34" charset="0"/>
                <a:cs typeface="Calibri" panose="020F0502020204030204" pitchFamily="34" charset="0"/>
              </a:rPr>
              <a:t>We host half-termly cafés at St Mary’s covering a range of topics requested by parents. We invite local external support agencies to offer guidance and support and they offer a good opportunity to meet with other families who have children with SEND and share experiences. Refreshments are provided and little ones are welcome.</a:t>
            </a:r>
          </a:p>
        </p:txBody>
      </p:sp>
      <p:pic>
        <p:nvPicPr>
          <p:cNvPr id="8" name="Picture 7">
            <a:extLst>
              <a:ext uri="{FF2B5EF4-FFF2-40B4-BE49-F238E27FC236}">
                <a16:creationId xmlns:a16="http://schemas.microsoft.com/office/drawing/2014/main" id="{50F63021-5CDA-45A9-BF8B-E03D20DEC30C}"/>
              </a:ext>
            </a:extLst>
          </p:cNvPr>
          <p:cNvPicPr>
            <a:picLocks noChangeAspect="1"/>
          </p:cNvPicPr>
          <p:nvPr/>
        </p:nvPicPr>
        <p:blipFill>
          <a:blip r:embed="rId9"/>
          <a:stretch>
            <a:fillRect/>
          </a:stretch>
        </p:blipFill>
        <p:spPr>
          <a:xfrm>
            <a:off x="1332706" y="3861461"/>
            <a:ext cx="666471" cy="684404"/>
          </a:xfrm>
          <a:prstGeom prst="rect">
            <a:avLst/>
          </a:prstGeom>
        </p:spPr>
      </p:pic>
      <p:sp>
        <p:nvSpPr>
          <p:cNvPr id="12" name="TextBox 11">
            <a:extLst>
              <a:ext uri="{FF2B5EF4-FFF2-40B4-BE49-F238E27FC236}">
                <a16:creationId xmlns:a16="http://schemas.microsoft.com/office/drawing/2014/main" id="{31C0F4C6-DDDE-4202-BBDD-12FB204CC31E}"/>
              </a:ext>
            </a:extLst>
          </p:cNvPr>
          <p:cNvSpPr txBox="1"/>
          <p:nvPr/>
        </p:nvSpPr>
        <p:spPr>
          <a:xfrm>
            <a:off x="6223156" y="4203663"/>
            <a:ext cx="4811788" cy="2031325"/>
          </a:xfrm>
          <a:prstGeom prst="rect">
            <a:avLst/>
          </a:prstGeom>
          <a:noFill/>
        </p:spPr>
        <p:txBody>
          <a:bodyPr wrap="square" rtlCol="0">
            <a:spAutoFit/>
          </a:bodyPr>
          <a:lstStyle/>
          <a:p>
            <a:pPr algn="ctr"/>
            <a:r>
              <a:rPr lang="en-GB" b="1" u="sng" dirty="0">
                <a:solidFill>
                  <a:schemeClr val="accent2">
                    <a:lumMod val="75000"/>
                  </a:schemeClr>
                </a:solidFill>
                <a:latin typeface="Calibri" panose="020F0502020204030204" pitchFamily="34" charset="0"/>
                <a:cs typeface="Calibri" panose="020F0502020204030204" pitchFamily="34" charset="0"/>
              </a:rPr>
              <a:t>Termly Reviews</a:t>
            </a:r>
          </a:p>
          <a:p>
            <a:r>
              <a:rPr lang="en-GB" dirty="0">
                <a:solidFill>
                  <a:schemeClr val="accent2">
                    <a:lumMod val="75000"/>
                  </a:schemeClr>
                </a:solidFill>
                <a:latin typeface="Calibri" panose="020F0502020204030204" pitchFamily="34" charset="0"/>
                <a:cs typeface="Calibri" panose="020F0502020204030204" pitchFamily="34" charset="0"/>
              </a:rPr>
              <a:t>Each term parents are invited to attend a SEND review meeting with the class teacher to review the provision and targets set for your child.  Your children are welcome to attend.  Local support agencies such as SENDIASS, SCT and MHSTS are available to offer further support and guidance. </a:t>
            </a:r>
          </a:p>
        </p:txBody>
      </p:sp>
    </p:spTree>
    <p:extLst>
      <p:ext uri="{BB962C8B-B14F-4D97-AF65-F5344CB8AC3E}">
        <p14:creationId xmlns:p14="http://schemas.microsoft.com/office/powerpoint/2010/main" val="2882914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hlinkClick r:id="rId3" action="ppaction://hlinksldjump"/>
            <a:extLst>
              <a:ext uri="{FF2B5EF4-FFF2-40B4-BE49-F238E27FC236}">
                <a16:creationId xmlns:a16="http://schemas.microsoft.com/office/drawing/2014/main" id="{DC3A1BA7-4945-699C-E96A-4E46250F0F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074" y="132446"/>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CAEABE5-1427-6E76-04F9-C5AA2824F6C6}"/>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11" name="Picture 10">
            <a:extLst>
              <a:ext uri="{FF2B5EF4-FFF2-40B4-BE49-F238E27FC236}">
                <a16:creationId xmlns:a16="http://schemas.microsoft.com/office/drawing/2014/main" id="{3E2A0ADB-3823-8646-DC99-D85B2B70DBCE}"/>
              </a:ext>
            </a:extLst>
          </p:cNvPr>
          <p:cNvPicPr>
            <a:picLocks noChangeAspect="1"/>
          </p:cNvPicPr>
          <p:nvPr/>
        </p:nvPicPr>
        <p:blipFill>
          <a:blip r:embed="rId5"/>
          <a:stretch>
            <a:fillRect/>
          </a:stretch>
        </p:blipFill>
        <p:spPr>
          <a:xfrm>
            <a:off x="10411962" y="165121"/>
            <a:ext cx="1643964" cy="611879"/>
          </a:xfrm>
          <a:prstGeom prst="rect">
            <a:avLst/>
          </a:prstGeom>
        </p:spPr>
      </p:pic>
      <p:sp>
        <p:nvSpPr>
          <p:cNvPr id="5" name="Title 4">
            <a:extLst>
              <a:ext uri="{FF2B5EF4-FFF2-40B4-BE49-F238E27FC236}">
                <a16:creationId xmlns:a16="http://schemas.microsoft.com/office/drawing/2014/main" id="{9E9E3578-DBEC-79B1-44CE-C51FC9937C2F}"/>
              </a:ext>
            </a:extLst>
          </p:cNvPr>
          <p:cNvSpPr>
            <a:spLocks noGrp="1"/>
          </p:cNvSpPr>
          <p:nvPr>
            <p:ph type="title"/>
          </p:nvPr>
        </p:nvSpPr>
        <p:spPr>
          <a:xfrm>
            <a:off x="503152" y="806120"/>
            <a:ext cx="8596668" cy="644554"/>
          </a:xfrm>
        </p:spPr>
        <p:txBody>
          <a:bodyPr/>
          <a:lstStyle/>
          <a:p>
            <a:r>
              <a:rPr lang="en-GB" b="1" dirty="0"/>
              <a:t>SEND Local Offer</a:t>
            </a:r>
          </a:p>
        </p:txBody>
      </p:sp>
      <p:pic>
        <p:nvPicPr>
          <p:cNvPr id="8" name="Picture 7">
            <a:extLst>
              <a:ext uri="{FF2B5EF4-FFF2-40B4-BE49-F238E27FC236}">
                <a16:creationId xmlns:a16="http://schemas.microsoft.com/office/drawing/2014/main" id="{7248D268-3BF1-F425-E53F-67F309DABD47}"/>
              </a:ext>
            </a:extLst>
          </p:cNvPr>
          <p:cNvPicPr>
            <a:picLocks noChangeAspect="1"/>
          </p:cNvPicPr>
          <p:nvPr/>
        </p:nvPicPr>
        <p:blipFill>
          <a:blip r:embed="rId6"/>
          <a:stretch>
            <a:fillRect/>
          </a:stretch>
        </p:blipFill>
        <p:spPr>
          <a:xfrm>
            <a:off x="413388" y="1467912"/>
            <a:ext cx="6721655" cy="4583967"/>
          </a:xfrm>
          <a:prstGeom prst="rect">
            <a:avLst/>
          </a:prstGeom>
          <a:ln>
            <a:solidFill>
              <a:schemeClr val="tx1"/>
            </a:solidFill>
          </a:ln>
        </p:spPr>
      </p:pic>
      <p:pic>
        <p:nvPicPr>
          <p:cNvPr id="14" name="Picture 13">
            <a:extLst>
              <a:ext uri="{FF2B5EF4-FFF2-40B4-BE49-F238E27FC236}">
                <a16:creationId xmlns:a16="http://schemas.microsoft.com/office/drawing/2014/main" id="{BDC2B234-CEFD-3C85-9449-AB6C859E6308}"/>
              </a:ext>
            </a:extLst>
          </p:cNvPr>
          <p:cNvPicPr>
            <a:picLocks noChangeAspect="1"/>
          </p:cNvPicPr>
          <p:nvPr/>
        </p:nvPicPr>
        <p:blipFill>
          <a:blip r:embed="rId7"/>
          <a:stretch>
            <a:fillRect/>
          </a:stretch>
        </p:blipFill>
        <p:spPr>
          <a:xfrm>
            <a:off x="7040508" y="2942073"/>
            <a:ext cx="5015418" cy="3859351"/>
          </a:xfrm>
          <a:prstGeom prst="rect">
            <a:avLst/>
          </a:prstGeom>
          <a:ln>
            <a:solidFill>
              <a:schemeClr val="tx1"/>
            </a:solidFill>
          </a:ln>
        </p:spPr>
      </p:pic>
      <p:sp>
        <p:nvSpPr>
          <p:cNvPr id="15" name="TextBox 14">
            <a:extLst>
              <a:ext uri="{FF2B5EF4-FFF2-40B4-BE49-F238E27FC236}">
                <a16:creationId xmlns:a16="http://schemas.microsoft.com/office/drawing/2014/main" id="{118FA0B8-3F9D-2B10-E58F-01BD9BB1E84C}"/>
              </a:ext>
            </a:extLst>
          </p:cNvPr>
          <p:cNvSpPr txBox="1"/>
          <p:nvPr/>
        </p:nvSpPr>
        <p:spPr>
          <a:xfrm>
            <a:off x="741455" y="6027003"/>
            <a:ext cx="4373155" cy="830997"/>
          </a:xfrm>
          <a:prstGeom prst="rect">
            <a:avLst/>
          </a:prstGeom>
          <a:noFill/>
        </p:spPr>
        <p:txBody>
          <a:bodyPr wrap="square">
            <a:spAutoFit/>
          </a:bodyPr>
          <a:lstStyle/>
          <a:p>
            <a:r>
              <a:rPr lang="en-GB" sz="2400" dirty="0">
                <a:hlinkClick r:id="rId8"/>
              </a:rPr>
              <a:t>www.norfolk.gov.uk/children-and-families/send-local-offer</a:t>
            </a:r>
            <a:r>
              <a:rPr lang="en-GB" sz="2400" dirty="0"/>
              <a:t> </a:t>
            </a:r>
          </a:p>
        </p:txBody>
      </p:sp>
    </p:spTree>
    <p:extLst>
      <p:ext uri="{BB962C8B-B14F-4D97-AF65-F5344CB8AC3E}">
        <p14:creationId xmlns:p14="http://schemas.microsoft.com/office/powerpoint/2010/main" val="280188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hlinkClick r:id="rId3" action="ppaction://hlinksldjump"/>
            <a:extLst>
              <a:ext uri="{FF2B5EF4-FFF2-40B4-BE49-F238E27FC236}">
                <a16:creationId xmlns:a16="http://schemas.microsoft.com/office/drawing/2014/main" id="{DC3A1BA7-4945-699C-E96A-4E46250F0F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CAEABE5-1427-6E76-04F9-C5AA2824F6C6}"/>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11" name="Picture 10">
            <a:extLst>
              <a:ext uri="{FF2B5EF4-FFF2-40B4-BE49-F238E27FC236}">
                <a16:creationId xmlns:a16="http://schemas.microsoft.com/office/drawing/2014/main" id="{3E2A0ADB-3823-8646-DC99-D85B2B70DBCE}"/>
              </a:ext>
            </a:extLst>
          </p:cNvPr>
          <p:cNvPicPr>
            <a:picLocks noChangeAspect="1"/>
          </p:cNvPicPr>
          <p:nvPr/>
        </p:nvPicPr>
        <p:blipFill>
          <a:blip r:embed="rId5"/>
          <a:stretch>
            <a:fillRect/>
          </a:stretch>
        </p:blipFill>
        <p:spPr>
          <a:xfrm>
            <a:off x="10408286" y="165516"/>
            <a:ext cx="1643964" cy="611879"/>
          </a:xfrm>
          <a:prstGeom prst="rect">
            <a:avLst/>
          </a:prstGeom>
        </p:spPr>
      </p:pic>
      <p:sp>
        <p:nvSpPr>
          <p:cNvPr id="5" name="Title 4">
            <a:extLst>
              <a:ext uri="{FF2B5EF4-FFF2-40B4-BE49-F238E27FC236}">
                <a16:creationId xmlns:a16="http://schemas.microsoft.com/office/drawing/2014/main" id="{9E9E3578-DBEC-79B1-44CE-C51FC9937C2F}"/>
              </a:ext>
            </a:extLst>
          </p:cNvPr>
          <p:cNvSpPr>
            <a:spLocks noGrp="1"/>
          </p:cNvSpPr>
          <p:nvPr>
            <p:ph type="title"/>
          </p:nvPr>
        </p:nvSpPr>
        <p:spPr>
          <a:xfrm>
            <a:off x="2490809" y="947057"/>
            <a:ext cx="8596668" cy="644554"/>
          </a:xfrm>
        </p:spPr>
        <p:txBody>
          <a:bodyPr/>
          <a:lstStyle/>
          <a:p>
            <a:r>
              <a:rPr lang="en-GB" b="1" dirty="0"/>
              <a:t>Where can I find out more?</a:t>
            </a:r>
          </a:p>
        </p:txBody>
      </p:sp>
      <p:pic>
        <p:nvPicPr>
          <p:cNvPr id="7" name="Picture 6">
            <a:extLst>
              <a:ext uri="{FF2B5EF4-FFF2-40B4-BE49-F238E27FC236}">
                <a16:creationId xmlns:a16="http://schemas.microsoft.com/office/drawing/2014/main" id="{F1D4B4E3-ED3D-D0BD-358F-F89CEEB1272C}"/>
              </a:ext>
            </a:extLst>
          </p:cNvPr>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406590" y="1776980"/>
            <a:ext cx="8294131" cy="3992137"/>
          </a:xfrm>
          <a:prstGeom prst="rect">
            <a:avLst/>
          </a:prstGeom>
          <a:noFill/>
          <a:ln>
            <a:solidFill>
              <a:schemeClr val="tx1"/>
            </a:solidFill>
          </a:ln>
        </p:spPr>
      </p:pic>
      <p:sp>
        <p:nvSpPr>
          <p:cNvPr id="2" name="TextBox 1">
            <a:extLst>
              <a:ext uri="{FF2B5EF4-FFF2-40B4-BE49-F238E27FC236}">
                <a16:creationId xmlns:a16="http://schemas.microsoft.com/office/drawing/2014/main" id="{AF7C453E-BC83-0265-0C78-DAEDDBAC042E}"/>
              </a:ext>
            </a:extLst>
          </p:cNvPr>
          <p:cNvSpPr txBox="1"/>
          <p:nvPr/>
        </p:nvSpPr>
        <p:spPr>
          <a:xfrm>
            <a:off x="1592262" y="5900480"/>
            <a:ext cx="7922785" cy="584775"/>
          </a:xfrm>
          <a:prstGeom prst="rect">
            <a:avLst/>
          </a:prstGeom>
          <a:noFill/>
        </p:spPr>
        <p:txBody>
          <a:bodyPr wrap="square" rtlCol="0">
            <a:spAutoFit/>
          </a:bodyPr>
          <a:lstStyle/>
          <a:p>
            <a:pPr algn="ctr"/>
            <a:r>
              <a:rPr lang="en-GB" sz="3200" dirty="0">
                <a:hlinkClick r:id="rId8"/>
              </a:rPr>
              <a:t>www.stmaryscoejunior.co.uk</a:t>
            </a:r>
            <a:r>
              <a:rPr lang="en-GB" sz="3200" dirty="0"/>
              <a:t> </a:t>
            </a:r>
          </a:p>
        </p:txBody>
      </p:sp>
    </p:spTree>
    <p:extLst>
      <p:ext uri="{BB962C8B-B14F-4D97-AF65-F5344CB8AC3E}">
        <p14:creationId xmlns:p14="http://schemas.microsoft.com/office/powerpoint/2010/main" val="472975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1624-E47C-4AB6-8ABA-AECB8AE66BF3}"/>
              </a:ext>
            </a:extLst>
          </p:cNvPr>
          <p:cNvSpPr>
            <a:spLocks noGrp="1"/>
          </p:cNvSpPr>
          <p:nvPr>
            <p:ph type="title"/>
          </p:nvPr>
        </p:nvSpPr>
        <p:spPr>
          <a:xfrm>
            <a:off x="4299423" y="680621"/>
            <a:ext cx="3326495" cy="695417"/>
          </a:xfrm>
        </p:spPr>
        <p:txBody>
          <a:bodyPr/>
          <a:lstStyle/>
          <a:p>
            <a:r>
              <a:rPr lang="en-GB" b="1" dirty="0"/>
              <a:t>Jargon Buster</a:t>
            </a:r>
          </a:p>
        </p:txBody>
      </p:sp>
      <p:sp>
        <p:nvSpPr>
          <p:cNvPr id="3" name="TextBox 2">
            <a:extLst>
              <a:ext uri="{FF2B5EF4-FFF2-40B4-BE49-F238E27FC236}">
                <a16:creationId xmlns:a16="http://schemas.microsoft.com/office/drawing/2014/main" id="{EB8A6A82-15AA-47EF-8C5E-5DBE184B3055}"/>
              </a:ext>
            </a:extLst>
          </p:cNvPr>
          <p:cNvSpPr txBox="1"/>
          <p:nvPr/>
        </p:nvSpPr>
        <p:spPr>
          <a:xfrm>
            <a:off x="677334" y="1509204"/>
            <a:ext cx="10768613" cy="5078313"/>
          </a:xfrm>
          <a:prstGeom prst="rect">
            <a:avLst/>
          </a:prstGeom>
          <a:noFill/>
        </p:spPr>
        <p:txBody>
          <a:bodyPr wrap="square" rtlCol="0">
            <a:spAutoFit/>
          </a:bodyPr>
          <a:lstStyle/>
          <a:p>
            <a:r>
              <a:rPr lang="en-GB" dirty="0">
                <a:solidFill>
                  <a:srgbClr val="002060"/>
                </a:solidFill>
              </a:rPr>
              <a:t>APDR – Assess/Plan/Do/Review</a:t>
            </a:r>
          </a:p>
          <a:p>
            <a:r>
              <a:rPr lang="en-GB" dirty="0">
                <a:solidFill>
                  <a:srgbClr val="002060"/>
                </a:solidFill>
              </a:rPr>
              <a:t>EHCP – Education, Health and Care Plan</a:t>
            </a:r>
          </a:p>
          <a:p>
            <a:r>
              <a:rPr lang="en-GB" dirty="0">
                <a:solidFill>
                  <a:srgbClr val="002060"/>
                </a:solidFill>
              </a:rPr>
              <a:t>LA – Local Authority</a:t>
            </a:r>
          </a:p>
          <a:p>
            <a:r>
              <a:rPr lang="en-GB" dirty="0">
                <a:solidFill>
                  <a:srgbClr val="002060"/>
                </a:solidFill>
              </a:rPr>
              <a:t>MHSTS – Mental Health Support Team in Schools</a:t>
            </a:r>
          </a:p>
          <a:p>
            <a:r>
              <a:rPr lang="en-GB" dirty="0">
                <a:solidFill>
                  <a:srgbClr val="002060"/>
                </a:solidFill>
              </a:rPr>
              <a:t>Pastoral Team – Responsible for support with personal problems</a:t>
            </a:r>
          </a:p>
          <a:p>
            <a:r>
              <a:rPr lang="en-GB" dirty="0">
                <a:solidFill>
                  <a:srgbClr val="002060"/>
                </a:solidFill>
              </a:rPr>
              <a:t>PEASS – Provision Expected at SEN Support</a:t>
            </a:r>
          </a:p>
          <a:p>
            <a:r>
              <a:rPr lang="en-GB" dirty="0">
                <a:solidFill>
                  <a:srgbClr val="002060"/>
                </a:solidFill>
              </a:rPr>
              <a:t>PiXL – As assessment tool used for reading, writing and maths</a:t>
            </a:r>
          </a:p>
          <a:p>
            <a:r>
              <a:rPr lang="en-GB" dirty="0">
                <a:solidFill>
                  <a:srgbClr val="002060"/>
                </a:solidFill>
              </a:rPr>
              <a:t>SCT – School and Community Team</a:t>
            </a:r>
          </a:p>
          <a:p>
            <a:r>
              <a:rPr lang="en-GB" dirty="0">
                <a:solidFill>
                  <a:srgbClr val="002060"/>
                </a:solidFill>
              </a:rPr>
              <a:t>SEMH – Social, Emotional and Mental Health Needs</a:t>
            </a:r>
          </a:p>
          <a:p>
            <a:r>
              <a:rPr lang="en-GB" dirty="0">
                <a:solidFill>
                  <a:srgbClr val="002060"/>
                </a:solidFill>
              </a:rPr>
              <a:t>SEN – Special Educational Needs</a:t>
            </a:r>
          </a:p>
          <a:p>
            <a:r>
              <a:rPr lang="en-GB" dirty="0">
                <a:solidFill>
                  <a:srgbClr val="002060"/>
                </a:solidFill>
              </a:rPr>
              <a:t>SEND – Special Educational Needs and Disabilities.</a:t>
            </a:r>
          </a:p>
          <a:p>
            <a:r>
              <a:rPr lang="en-GB" dirty="0">
                <a:solidFill>
                  <a:srgbClr val="002060"/>
                </a:solidFill>
              </a:rPr>
              <a:t>SENDCO – Special Educational Needs Co-ordinator</a:t>
            </a:r>
          </a:p>
          <a:p>
            <a:r>
              <a:rPr lang="en-GB" dirty="0">
                <a:solidFill>
                  <a:srgbClr val="002060"/>
                </a:solidFill>
              </a:rPr>
              <a:t>Universal Provision – support and resources available to all pupils</a:t>
            </a:r>
          </a:p>
          <a:p>
            <a:r>
              <a:rPr lang="en-GB" dirty="0">
                <a:solidFill>
                  <a:srgbClr val="002060"/>
                </a:solidFill>
              </a:rPr>
              <a:t>Zones of Regulation – A system used to support understanding of feelings and emotions and what to do to help yourself</a:t>
            </a:r>
          </a:p>
          <a:p>
            <a:endParaRPr lang="en-GB" dirty="0"/>
          </a:p>
          <a:p>
            <a:endParaRPr lang="en-GB" dirty="0"/>
          </a:p>
          <a:p>
            <a:endParaRPr lang="en-GB" dirty="0"/>
          </a:p>
        </p:txBody>
      </p:sp>
      <p:pic>
        <p:nvPicPr>
          <p:cNvPr id="4" name="Picture 2">
            <a:hlinkClick r:id="rId2" action="ppaction://hlinksldjump"/>
            <a:extLst>
              <a:ext uri="{FF2B5EF4-FFF2-40B4-BE49-F238E27FC236}">
                <a16:creationId xmlns:a16="http://schemas.microsoft.com/office/drawing/2014/main" id="{EF65E6AE-5851-4504-A710-FF4FD8C007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854" y="112540"/>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09B3C84-D5EC-4D7E-BB24-D1A8BA49BE87}"/>
              </a:ext>
            </a:extLst>
          </p:cNvPr>
          <p:cNvSpPr txBox="1"/>
          <p:nvPr/>
        </p:nvSpPr>
        <p:spPr>
          <a:xfrm>
            <a:off x="958056" y="169037"/>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spTree>
    <p:extLst>
      <p:ext uri="{BB962C8B-B14F-4D97-AF65-F5344CB8AC3E}">
        <p14:creationId xmlns:p14="http://schemas.microsoft.com/office/powerpoint/2010/main" val="223661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C171D7-1227-4C9A-AE1F-C866A2F949F1}"/>
              </a:ext>
            </a:extLst>
          </p:cNvPr>
          <p:cNvSpPr/>
          <p:nvPr/>
        </p:nvSpPr>
        <p:spPr>
          <a:xfrm>
            <a:off x="1340527" y="1486135"/>
            <a:ext cx="8842161" cy="2062103"/>
          </a:xfrm>
          <a:prstGeom prst="rect">
            <a:avLst/>
          </a:prstGeom>
        </p:spPr>
        <p:txBody>
          <a:bodyPr wrap="square">
            <a:spAutoFit/>
          </a:bodyPr>
          <a:lstStyle/>
          <a:p>
            <a:r>
              <a:rPr lang="en-GB" sz="3200" dirty="0">
                <a:solidFill>
                  <a:schemeClr val="accent2">
                    <a:lumMod val="75000"/>
                  </a:schemeClr>
                </a:solidFill>
                <a:latin typeface="Calibri" panose="020F0502020204030204" pitchFamily="34" charset="0"/>
                <a:cs typeface="Calibri" panose="020F0502020204030204" pitchFamily="34" charset="0"/>
              </a:rPr>
              <a:t>This information is available in other formats</a:t>
            </a:r>
            <a:br>
              <a:rPr lang="en-GB" sz="3200" dirty="0">
                <a:solidFill>
                  <a:schemeClr val="accent2">
                    <a:lumMod val="75000"/>
                  </a:schemeClr>
                </a:solidFill>
                <a:latin typeface="Calibri" panose="020F0502020204030204" pitchFamily="34" charset="0"/>
                <a:cs typeface="Calibri" panose="020F0502020204030204" pitchFamily="34" charset="0"/>
              </a:rPr>
            </a:br>
            <a:r>
              <a:rPr lang="en-GB" sz="3200" dirty="0">
                <a:solidFill>
                  <a:schemeClr val="accent2">
                    <a:lumMod val="75000"/>
                  </a:schemeClr>
                </a:solidFill>
                <a:latin typeface="Calibri" panose="020F0502020204030204" pitchFamily="34" charset="0"/>
                <a:cs typeface="Calibri" panose="020F0502020204030204" pitchFamily="34" charset="0"/>
              </a:rPr>
              <a:t>(Large print, other languages etc). Please ask if you require this. </a:t>
            </a:r>
          </a:p>
          <a:p>
            <a:pPr algn="ctr"/>
            <a:r>
              <a:rPr lang="en-GB" sz="3200" b="1" dirty="0">
                <a:solidFill>
                  <a:srgbClr val="00B0F0"/>
                </a:solidFill>
                <a:latin typeface="Calibri" panose="020F0502020204030204" pitchFamily="34" charset="0"/>
                <a:cs typeface="Calibri" panose="020F0502020204030204" pitchFamily="34" charset="0"/>
              </a:rPr>
              <a:t>Thank you</a:t>
            </a:r>
          </a:p>
        </p:txBody>
      </p:sp>
      <p:pic>
        <p:nvPicPr>
          <p:cNvPr id="3" name="Picture 2">
            <a:hlinkClick r:id="rId2" action="ppaction://hlinksldjump"/>
            <a:extLst>
              <a:ext uri="{FF2B5EF4-FFF2-40B4-BE49-F238E27FC236}">
                <a16:creationId xmlns:a16="http://schemas.microsoft.com/office/drawing/2014/main" id="{F38093DA-3489-405C-80B7-5828261B8E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366"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D1268F7-C1F8-4BCD-8A0A-24E915422A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7718" y="4505370"/>
            <a:ext cx="3277057" cy="1295581"/>
          </a:xfrm>
          <a:prstGeom prst="rect">
            <a:avLst/>
          </a:prstGeom>
        </p:spPr>
      </p:pic>
      <p:sp>
        <p:nvSpPr>
          <p:cNvPr id="5" name="Rectangle 4">
            <a:extLst>
              <a:ext uri="{FF2B5EF4-FFF2-40B4-BE49-F238E27FC236}">
                <a16:creationId xmlns:a16="http://schemas.microsoft.com/office/drawing/2014/main" id="{D60B9417-07EF-4001-B529-C371AD2AC20E}"/>
              </a:ext>
            </a:extLst>
          </p:cNvPr>
          <p:cNvSpPr/>
          <p:nvPr/>
        </p:nvSpPr>
        <p:spPr>
          <a:xfrm>
            <a:off x="2852691" y="5953991"/>
            <a:ext cx="6096000" cy="646331"/>
          </a:xfrm>
          <a:prstGeom prst="rect">
            <a:avLst/>
          </a:prstGeom>
        </p:spPr>
        <p:txBody>
          <a:bodyPr>
            <a:spAutoFit/>
          </a:bodyPr>
          <a:lstStyle/>
          <a:p>
            <a:pPr algn="ctr">
              <a:spcAft>
                <a:spcPts val="0"/>
              </a:spcAft>
            </a:pPr>
            <a:r>
              <a:rPr lang="en-GB" dirty="0">
                <a:solidFill>
                  <a:srgbClr val="00B0F0"/>
                </a:solidFill>
                <a:latin typeface="XCCW Joined 22a" panose="03050602040000000000" pitchFamily="66" charset="0"/>
                <a:ea typeface="Times New Roman" panose="02020603050405020304" pitchFamily="18" charset="0"/>
                <a:cs typeface="Times New Roman" panose="02020603050405020304" pitchFamily="18" charset="0"/>
              </a:rPr>
              <a:t>Nurture.  Respect.  Responsible.  Community.   Compassion.  Courage.</a:t>
            </a:r>
            <a:endParaRPr lang="en-GB" sz="16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AAF6F13-143D-41AA-80B0-7E8D97AF342D}"/>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spTree>
    <p:extLst>
      <p:ext uri="{BB962C8B-B14F-4D97-AF65-F5344CB8AC3E}">
        <p14:creationId xmlns:p14="http://schemas.microsoft.com/office/powerpoint/2010/main" val="419491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9C8DE-8B72-4E27-94F5-4D64C4419C81}"/>
              </a:ext>
            </a:extLst>
          </p:cNvPr>
          <p:cNvSpPr>
            <a:spLocks noGrp="1"/>
          </p:cNvSpPr>
          <p:nvPr>
            <p:ph type="title"/>
          </p:nvPr>
        </p:nvSpPr>
        <p:spPr>
          <a:xfrm>
            <a:off x="677334" y="609599"/>
            <a:ext cx="8596668" cy="3190044"/>
          </a:xfrm>
        </p:spPr>
        <p:txBody>
          <a:bodyPr>
            <a:normAutofit/>
          </a:bodyPr>
          <a:lstStyle/>
          <a:p>
            <a:pPr algn="ctr"/>
            <a:r>
              <a:rPr lang="en-GB" b="1" dirty="0">
                <a:solidFill>
                  <a:schemeClr val="accent2">
                    <a:lumMod val="50000"/>
                  </a:schemeClr>
                </a:solidFill>
              </a:rPr>
              <a:t>What is a Special Education Need?</a:t>
            </a:r>
            <a:br>
              <a:rPr lang="en-GB" b="1" dirty="0">
                <a:solidFill>
                  <a:schemeClr val="accent2">
                    <a:lumMod val="50000"/>
                  </a:schemeClr>
                </a:solidFill>
              </a:rPr>
            </a:br>
            <a:br>
              <a:rPr lang="en-GB" b="1" dirty="0">
                <a:solidFill>
                  <a:schemeClr val="accent2">
                    <a:lumMod val="50000"/>
                  </a:schemeClr>
                </a:solidFill>
              </a:rPr>
            </a:br>
            <a:r>
              <a:rPr lang="en-GB" sz="2400" dirty="0">
                <a:solidFill>
                  <a:schemeClr val="accent2">
                    <a:lumMod val="50000"/>
                  </a:schemeClr>
                </a:solidFill>
                <a:latin typeface="Calibri" panose="020F0502020204030204" pitchFamily="34" charset="0"/>
                <a:cs typeface="Calibri" panose="020F0502020204030204" pitchFamily="34" charset="0"/>
              </a:rPr>
              <a:t>The </a:t>
            </a:r>
            <a:r>
              <a:rPr lang="en-GB" sz="2400" dirty="0">
                <a:solidFill>
                  <a:schemeClr val="accent2">
                    <a:lumMod val="50000"/>
                  </a:schemeClr>
                </a:solidFill>
                <a:latin typeface="Calibri" panose="020F0502020204030204" pitchFamily="34" charset="0"/>
                <a:cs typeface="Calibri" panose="020F0502020204030204" pitchFamily="34" charset="0"/>
                <a:hlinkClick r:id="rId2"/>
              </a:rPr>
              <a:t>SEN Code of Practice </a:t>
            </a:r>
            <a:r>
              <a:rPr lang="en-GB" sz="2400" dirty="0">
                <a:solidFill>
                  <a:schemeClr val="accent2">
                    <a:lumMod val="50000"/>
                  </a:schemeClr>
                </a:solidFill>
                <a:latin typeface="Calibri" panose="020F0502020204030204" pitchFamily="34" charset="0"/>
                <a:cs typeface="Calibri" panose="020F0502020204030204" pitchFamily="34" charset="0"/>
              </a:rPr>
              <a:t>(2015) states:</a:t>
            </a:r>
            <a:endParaRPr lang="en-GB" dirty="0">
              <a:solidFill>
                <a:schemeClr val="accent2">
                  <a:lumMod val="50000"/>
                </a:schemeClr>
              </a:solidFill>
              <a:latin typeface="Calibri" panose="020F0502020204030204" pitchFamily="34" charset="0"/>
              <a:cs typeface="Calibri" panose="020F0502020204030204" pitchFamily="34" charset="0"/>
            </a:endParaRPr>
          </a:p>
        </p:txBody>
      </p:sp>
      <p:pic>
        <p:nvPicPr>
          <p:cNvPr id="4" name="Picture 2">
            <a:hlinkClick r:id="rId3" action="ppaction://hlinksldjump"/>
            <a:extLst>
              <a:ext uri="{FF2B5EF4-FFF2-40B4-BE49-F238E27FC236}">
                <a16:creationId xmlns:a16="http://schemas.microsoft.com/office/drawing/2014/main" id="{DA5A02AA-9421-499D-996D-BE712C5EC2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93" y="106488"/>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8220D96-759D-4EA1-81D2-353E00C16320}"/>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6" name="Picture 5">
            <a:extLst>
              <a:ext uri="{FF2B5EF4-FFF2-40B4-BE49-F238E27FC236}">
                <a16:creationId xmlns:a16="http://schemas.microsoft.com/office/drawing/2014/main" id="{89178DDF-7A6C-478F-9341-B465509D2766}"/>
              </a:ext>
            </a:extLst>
          </p:cNvPr>
          <p:cNvPicPr>
            <a:picLocks noChangeAspect="1"/>
          </p:cNvPicPr>
          <p:nvPr/>
        </p:nvPicPr>
        <p:blipFill>
          <a:blip r:embed="rId5"/>
          <a:stretch>
            <a:fillRect/>
          </a:stretch>
        </p:blipFill>
        <p:spPr>
          <a:xfrm>
            <a:off x="10411962" y="106488"/>
            <a:ext cx="1643964" cy="611879"/>
          </a:xfrm>
          <a:prstGeom prst="rect">
            <a:avLst/>
          </a:prstGeom>
        </p:spPr>
      </p:pic>
      <p:sp>
        <p:nvSpPr>
          <p:cNvPr id="7" name="Rounded Rectangular Callout 7">
            <a:extLst>
              <a:ext uri="{FF2B5EF4-FFF2-40B4-BE49-F238E27FC236}">
                <a16:creationId xmlns:a16="http://schemas.microsoft.com/office/drawing/2014/main" id="{267A047F-915F-47A8-AC08-CA4C0956C8D9}"/>
              </a:ext>
            </a:extLst>
          </p:cNvPr>
          <p:cNvSpPr>
            <a:spLocks noGrp="1"/>
          </p:cNvSpPr>
          <p:nvPr>
            <p:ph idx="1"/>
          </p:nvPr>
        </p:nvSpPr>
        <p:spPr>
          <a:xfrm>
            <a:off x="1562427" y="2444674"/>
            <a:ext cx="8596312" cy="3370200"/>
          </a:xfrm>
          <a:prstGeom prst="wedgeRoundRectCallout">
            <a:avLst>
              <a:gd name="adj1" fmla="val -20833"/>
              <a:gd name="adj2" fmla="val -47872"/>
              <a:gd name="adj3" fmla="val 16667"/>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buNone/>
            </a:pPr>
            <a:r>
              <a:rPr lang="en-GB" dirty="0">
                <a:solidFill>
                  <a:schemeClr val="accent2">
                    <a:lumMod val="50000"/>
                  </a:schemeClr>
                </a:solidFill>
                <a:latin typeface="Arial" panose="020B0604020202020204" pitchFamily="34" charset="0"/>
                <a:cs typeface="Arial" panose="020B0604020202020204" pitchFamily="34" charset="0"/>
              </a:rPr>
              <a:t>A child or young person has SEND if they have a learning difficulty or disability which calls for special educational provision to be made.  A child of compulsory school age or a young person has a learning difficulty or disability if they have:</a:t>
            </a:r>
          </a:p>
          <a:p>
            <a:pPr marL="285753" indent="-285753">
              <a:buFont typeface="Arial" panose="020B0604020202020204" pitchFamily="34" charset="0"/>
              <a:buChar char="•"/>
            </a:pPr>
            <a:r>
              <a:rPr lang="en-GB" dirty="0">
                <a:solidFill>
                  <a:schemeClr val="accent2">
                    <a:lumMod val="50000"/>
                  </a:schemeClr>
                </a:solidFill>
                <a:latin typeface="Arial" panose="020B0604020202020204" pitchFamily="34" charset="0"/>
                <a:cs typeface="Arial" panose="020B0604020202020204" pitchFamily="34" charset="0"/>
              </a:rPr>
              <a:t>a significantly greater difficulty in learning than the majority of others the same age, </a:t>
            </a:r>
          </a:p>
          <a:p>
            <a:pPr marL="285753" indent="-285753">
              <a:buFont typeface="Arial" panose="020B0604020202020204" pitchFamily="34" charset="0"/>
              <a:buChar char="•"/>
            </a:pPr>
            <a:r>
              <a:rPr lang="en-GB" dirty="0">
                <a:solidFill>
                  <a:schemeClr val="accent2">
                    <a:lumMod val="50000"/>
                  </a:schemeClr>
                </a:solidFill>
                <a:latin typeface="Arial" panose="020B0604020202020204" pitchFamily="34" charset="0"/>
                <a:cs typeface="Arial" panose="020B0604020202020204" pitchFamily="34" charset="0"/>
              </a:rPr>
              <a:t>a disability which prevents or hinders them from making the use of facilities of the kind generally provided for others the same age in mainstream schools or mainstream post-16 institutions. </a:t>
            </a:r>
          </a:p>
          <a:p>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4860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2942B7-F280-4CFC-A1F8-35CF631386D3}"/>
              </a:ext>
            </a:extLst>
          </p:cNvPr>
          <p:cNvSpPr>
            <a:spLocks noGrp="1"/>
          </p:cNvSpPr>
          <p:nvPr>
            <p:ph type="title"/>
          </p:nvPr>
        </p:nvSpPr>
        <p:spPr>
          <a:xfrm>
            <a:off x="837133" y="537206"/>
            <a:ext cx="8596668" cy="1320800"/>
          </a:xfrm>
        </p:spPr>
        <p:txBody>
          <a:bodyPr/>
          <a:lstStyle/>
          <a:p>
            <a:pPr algn="ctr"/>
            <a:r>
              <a:rPr lang="en-GB" b="1" dirty="0">
                <a:solidFill>
                  <a:schemeClr val="accent2">
                    <a:lumMod val="50000"/>
                  </a:schemeClr>
                </a:solidFill>
              </a:rPr>
              <a:t>        What are the Categories of Need?</a:t>
            </a:r>
          </a:p>
        </p:txBody>
      </p:sp>
      <p:graphicFrame>
        <p:nvGraphicFramePr>
          <p:cNvPr id="5" name="Table 4">
            <a:extLst>
              <a:ext uri="{FF2B5EF4-FFF2-40B4-BE49-F238E27FC236}">
                <a16:creationId xmlns:a16="http://schemas.microsoft.com/office/drawing/2014/main" id="{5DE0D374-DE8E-427B-8563-4E401A7DFCDB}"/>
              </a:ext>
            </a:extLst>
          </p:cNvPr>
          <p:cNvGraphicFramePr>
            <a:graphicFrameLocks noGrp="1"/>
          </p:cNvGraphicFramePr>
          <p:nvPr>
            <p:extLst>
              <p:ext uri="{D42A27DB-BD31-4B8C-83A1-F6EECF244321}">
                <p14:modId xmlns:p14="http://schemas.microsoft.com/office/powerpoint/2010/main" val="949097052"/>
              </p:ext>
            </p:extLst>
          </p:nvPr>
        </p:nvGraphicFramePr>
        <p:xfrm>
          <a:off x="604135" y="1197606"/>
          <a:ext cx="10750732" cy="5445633"/>
        </p:xfrm>
        <a:graphic>
          <a:graphicData uri="http://schemas.openxmlformats.org/drawingml/2006/table">
            <a:tbl>
              <a:tblPr firstRow="1" firstCol="1" bandRow="1">
                <a:tableStyleId>{5C22544A-7EE6-4342-B048-85BDC9FD1C3A}</a:tableStyleId>
              </a:tblPr>
              <a:tblGrid>
                <a:gridCol w="5375366">
                  <a:extLst>
                    <a:ext uri="{9D8B030D-6E8A-4147-A177-3AD203B41FA5}">
                      <a16:colId xmlns:a16="http://schemas.microsoft.com/office/drawing/2014/main" val="2011073171"/>
                    </a:ext>
                  </a:extLst>
                </a:gridCol>
                <a:gridCol w="5375366">
                  <a:extLst>
                    <a:ext uri="{9D8B030D-6E8A-4147-A177-3AD203B41FA5}">
                      <a16:colId xmlns:a16="http://schemas.microsoft.com/office/drawing/2014/main" val="639067643"/>
                    </a:ext>
                  </a:extLst>
                </a:gridCol>
              </a:tblGrid>
              <a:tr h="1862018">
                <a:tc>
                  <a:txBody>
                    <a:bodyPr/>
                    <a:lstStyle/>
                    <a:p>
                      <a:pPr indent="457200" algn="ctr">
                        <a:lnSpc>
                          <a:spcPct val="107000"/>
                        </a:lnSpc>
                        <a:spcAft>
                          <a:spcPts val="0"/>
                        </a:spcAft>
                      </a:pPr>
                      <a:endParaRPr lang="en-GB" sz="1400" b="1" u="sng" dirty="0">
                        <a:effectLst/>
                        <a:latin typeface="Arial" panose="020B0604020202020204" pitchFamily="34" charset="0"/>
                        <a:cs typeface="Arial" panose="020B0604020202020204" pitchFamily="34" charset="0"/>
                      </a:endParaRPr>
                    </a:p>
                    <a:p>
                      <a:pPr indent="457200" algn="ctr">
                        <a:lnSpc>
                          <a:spcPct val="107000"/>
                        </a:lnSpc>
                        <a:spcAft>
                          <a:spcPts val="0"/>
                        </a:spcAft>
                      </a:pPr>
                      <a:r>
                        <a:rPr lang="en-GB" sz="1400" b="1" u="sng" dirty="0">
                          <a:effectLst/>
                          <a:latin typeface="Arial" panose="020B0604020202020204" pitchFamily="34" charset="0"/>
                          <a:cs typeface="Arial" panose="020B0604020202020204" pitchFamily="34" charset="0"/>
                        </a:rPr>
                        <a:t>COGNITION AND LEARNING</a:t>
                      </a:r>
                      <a:r>
                        <a:rPr lang="en-GB" sz="1400" b="1" dirty="0">
                          <a:effectLst/>
                          <a:latin typeface="Arial" panose="020B0604020202020204" pitchFamily="34" charset="0"/>
                          <a:cs typeface="Arial" panose="020B0604020202020204" pitchFamily="34" charset="0"/>
                        </a:rPr>
                        <a:t> </a:t>
                      </a:r>
                    </a:p>
                    <a:p>
                      <a:pPr>
                        <a:lnSpc>
                          <a:spcPct val="107000"/>
                        </a:lnSpc>
                        <a:spcAft>
                          <a:spcPts val="0"/>
                        </a:spcAft>
                      </a:pPr>
                      <a:endParaRPr lang="en-GB" sz="1400" b="0" dirty="0">
                        <a:effectLst/>
                        <a:latin typeface="Arial" panose="020B0604020202020204" pitchFamily="34" charset="0"/>
                        <a:cs typeface="Arial" panose="020B0604020202020204" pitchFamily="34" charset="0"/>
                      </a:endParaRPr>
                    </a:p>
                    <a:p>
                      <a:pPr>
                        <a:lnSpc>
                          <a:spcPct val="107000"/>
                        </a:lnSpc>
                        <a:spcAft>
                          <a:spcPts val="0"/>
                        </a:spcAft>
                      </a:pPr>
                      <a:r>
                        <a:rPr lang="en-GB" sz="1400" b="0" dirty="0">
                          <a:effectLst/>
                          <a:latin typeface="Arial" panose="020B0604020202020204" pitchFamily="34" charset="0"/>
                          <a:cs typeface="Arial" panose="020B0604020202020204" pitchFamily="34" charset="0"/>
                        </a:rPr>
                        <a:t>Children might;</a:t>
                      </a:r>
                    </a:p>
                    <a:p>
                      <a:pPr marL="342900" lvl="0" indent="-342900">
                        <a:lnSpc>
                          <a:spcPct val="107000"/>
                        </a:lnSpc>
                        <a:spcAft>
                          <a:spcPts val="0"/>
                        </a:spcAft>
                        <a:buFont typeface="Arial" panose="020B0604020202020204" pitchFamily="34" charset="0"/>
                        <a:buChar char="•"/>
                        <a:tabLst>
                          <a:tab pos="457200" algn="l"/>
                        </a:tabLst>
                      </a:pPr>
                      <a:r>
                        <a:rPr lang="en-GB" sz="1400" b="0" dirty="0">
                          <a:effectLst/>
                          <a:latin typeface="Arial" panose="020B0604020202020204" pitchFamily="34" charset="0"/>
                          <a:cs typeface="Arial" panose="020B0604020202020204" pitchFamily="34" charset="0"/>
                        </a:rPr>
                        <a:t>learn at a slower pace</a:t>
                      </a:r>
                    </a:p>
                    <a:p>
                      <a:pPr marL="342900" lvl="0" indent="-342900">
                        <a:lnSpc>
                          <a:spcPct val="107000"/>
                        </a:lnSpc>
                        <a:spcAft>
                          <a:spcPts val="0"/>
                        </a:spcAft>
                        <a:buFont typeface="Arial" panose="020B0604020202020204" pitchFamily="34" charset="0"/>
                        <a:buChar char="•"/>
                        <a:tabLst>
                          <a:tab pos="457200" algn="l"/>
                        </a:tabLst>
                      </a:pPr>
                      <a:r>
                        <a:rPr lang="en-GB" sz="1400" b="0" dirty="0">
                          <a:effectLst/>
                          <a:latin typeface="Arial" panose="020B0604020202020204" pitchFamily="34" charset="0"/>
                          <a:cs typeface="Arial" panose="020B0604020202020204" pitchFamily="34" charset="0"/>
                        </a:rPr>
                        <a:t>find the curriculum difficult</a:t>
                      </a:r>
                    </a:p>
                    <a:p>
                      <a:pPr marL="342900" lvl="0" indent="-342900">
                        <a:lnSpc>
                          <a:spcPct val="107000"/>
                        </a:lnSpc>
                        <a:spcAft>
                          <a:spcPts val="0"/>
                        </a:spcAft>
                        <a:buFont typeface="Arial" panose="020B0604020202020204" pitchFamily="34" charset="0"/>
                        <a:buChar char="•"/>
                        <a:tabLst>
                          <a:tab pos="457200" algn="l"/>
                        </a:tabLst>
                      </a:pPr>
                      <a:r>
                        <a:rPr lang="en-GB" sz="1400" b="0" dirty="0">
                          <a:effectLst/>
                          <a:latin typeface="Arial" panose="020B0604020202020204" pitchFamily="34" charset="0"/>
                          <a:cs typeface="Arial" panose="020B0604020202020204" pitchFamily="34" charset="0"/>
                        </a:rPr>
                        <a:t>struggle with organisation and memory</a:t>
                      </a:r>
                    </a:p>
                    <a:p>
                      <a:pPr marL="342900" lvl="0" indent="-342900">
                        <a:lnSpc>
                          <a:spcPct val="107000"/>
                        </a:lnSpc>
                        <a:spcAft>
                          <a:spcPts val="0"/>
                        </a:spcAft>
                        <a:buFont typeface="Arial" panose="020B0604020202020204" pitchFamily="34" charset="0"/>
                        <a:buChar char="•"/>
                        <a:tabLst>
                          <a:tab pos="457200" algn="l"/>
                        </a:tabLst>
                      </a:pPr>
                      <a:r>
                        <a:rPr lang="en-GB" sz="1400" b="0" dirty="0">
                          <a:effectLst/>
                          <a:latin typeface="Arial" panose="020B0604020202020204" pitchFamily="34" charset="0"/>
                          <a:cs typeface="Arial" panose="020B0604020202020204" pitchFamily="34" charset="0"/>
                        </a:rPr>
                        <a:t>have a specific difficulty in literacy or numeracy </a:t>
                      </a:r>
                    </a:p>
                    <a:p>
                      <a:pPr>
                        <a:lnSpc>
                          <a:spcPct val="107000"/>
                        </a:lnSpc>
                        <a:spcAft>
                          <a:spcPts val="0"/>
                        </a:spcAft>
                      </a:pPr>
                      <a:r>
                        <a:rPr lang="en-GB" sz="1400" b="0" dirty="0">
                          <a:effectLst/>
                          <a:latin typeface="Arial" panose="020B0604020202020204" pitchFamily="34" charset="0"/>
                          <a:cs typeface="Arial" panose="020B0604020202020204" pitchFamily="34" charset="0"/>
                        </a:rPr>
                        <a:t> </a:t>
                      </a:r>
                      <a:endParaRPr lang="en-GB" sz="1400" b="0" dirty="0">
                        <a:effectLst/>
                        <a:latin typeface="Arial" panose="020B0604020202020204" pitchFamily="34" charset="0"/>
                        <a:ea typeface="Calibri" panose="020F0502020204030204" pitchFamily="34" charset="0"/>
                        <a:cs typeface="Arial" panose="020B0604020202020204" pitchFamily="34" charset="0"/>
                      </a:endParaRPr>
                    </a:p>
                  </a:txBody>
                  <a:tcPr marL="39889" marR="39889" marT="0" marB="0">
                    <a:solidFill>
                      <a:schemeClr val="accent2">
                        <a:lumMod val="75000"/>
                      </a:schemeClr>
                    </a:solidFill>
                  </a:tcPr>
                </a:tc>
                <a:tc>
                  <a:txBody>
                    <a:bodyPr/>
                    <a:lstStyle/>
                    <a:p>
                      <a:pPr indent="457200" algn="ctr">
                        <a:lnSpc>
                          <a:spcPct val="107000"/>
                        </a:lnSpc>
                        <a:spcAft>
                          <a:spcPts val="0"/>
                        </a:spcAft>
                      </a:pPr>
                      <a:endParaRPr lang="en-GB" sz="1400" b="1" u="sng" dirty="0">
                        <a:effectLst/>
                        <a:latin typeface="Arial" panose="020B0604020202020204" pitchFamily="34" charset="0"/>
                        <a:cs typeface="Arial" panose="020B0604020202020204" pitchFamily="34" charset="0"/>
                      </a:endParaRPr>
                    </a:p>
                    <a:p>
                      <a:pPr indent="457200" algn="ctr">
                        <a:lnSpc>
                          <a:spcPct val="107000"/>
                        </a:lnSpc>
                        <a:spcAft>
                          <a:spcPts val="0"/>
                        </a:spcAft>
                      </a:pPr>
                      <a:r>
                        <a:rPr lang="en-GB" sz="1400" b="1" u="sng" dirty="0">
                          <a:effectLst/>
                          <a:latin typeface="Arial" panose="020B0604020202020204" pitchFamily="34" charset="0"/>
                          <a:cs typeface="Arial" panose="020B0604020202020204" pitchFamily="34" charset="0"/>
                        </a:rPr>
                        <a:t>COMMUNICATION AND INTERACTION </a:t>
                      </a:r>
                    </a:p>
                    <a:p>
                      <a:pPr indent="457200" algn="ctr">
                        <a:lnSpc>
                          <a:spcPct val="107000"/>
                        </a:lnSpc>
                        <a:spcAft>
                          <a:spcPts val="0"/>
                        </a:spcAft>
                      </a:pPr>
                      <a:endParaRPr lang="en-GB" sz="1400" b="0" dirty="0">
                        <a:effectLst/>
                        <a:latin typeface="Arial" panose="020B0604020202020204" pitchFamily="34" charset="0"/>
                        <a:cs typeface="Arial" panose="020B0604020202020204" pitchFamily="34" charset="0"/>
                      </a:endParaRPr>
                    </a:p>
                    <a:p>
                      <a:pPr marL="0" lvl="0" indent="0">
                        <a:lnSpc>
                          <a:spcPct val="107000"/>
                        </a:lnSpc>
                        <a:spcAft>
                          <a:spcPts val="0"/>
                        </a:spcAft>
                        <a:buFont typeface="Arial" panose="020B0604020202020204" pitchFamily="34" charset="0"/>
                        <a:buNone/>
                        <a:tabLst>
                          <a:tab pos="457200" algn="l"/>
                        </a:tabLst>
                      </a:pPr>
                      <a:r>
                        <a:rPr lang="en-GB" sz="1400" b="0" dirty="0">
                          <a:effectLst/>
                          <a:latin typeface="Arial" panose="020B0604020202020204" pitchFamily="34" charset="0"/>
                          <a:cs typeface="Arial" panose="020B0604020202020204" pitchFamily="34" charset="0"/>
                        </a:rPr>
                        <a:t>Children might;</a:t>
                      </a:r>
                    </a:p>
                    <a:p>
                      <a:pPr marL="342900" lvl="0" indent="-342900">
                        <a:lnSpc>
                          <a:spcPct val="107000"/>
                        </a:lnSpc>
                        <a:spcAft>
                          <a:spcPts val="0"/>
                        </a:spcAft>
                        <a:buFont typeface="Arial" panose="020B0604020202020204" pitchFamily="34" charset="0"/>
                        <a:buChar char="•"/>
                        <a:tabLst>
                          <a:tab pos="457200" algn="l"/>
                        </a:tabLst>
                      </a:pPr>
                      <a:r>
                        <a:rPr lang="en-GB" sz="1400" b="0" dirty="0">
                          <a:effectLst/>
                          <a:latin typeface="Arial" panose="020B0604020202020204" pitchFamily="34" charset="0"/>
                          <a:cs typeface="Arial" panose="020B0604020202020204" pitchFamily="34" charset="0"/>
                        </a:rPr>
                        <a:t>struggle to talk or say what they want to</a:t>
                      </a:r>
                    </a:p>
                    <a:p>
                      <a:pPr marL="342900" lvl="0" indent="-342900">
                        <a:lnSpc>
                          <a:spcPct val="107000"/>
                        </a:lnSpc>
                        <a:spcAft>
                          <a:spcPts val="0"/>
                        </a:spcAft>
                        <a:buFont typeface="Arial" panose="020B0604020202020204" pitchFamily="34" charset="0"/>
                        <a:buChar char="•"/>
                        <a:tabLst>
                          <a:tab pos="457200" algn="l"/>
                        </a:tabLst>
                      </a:pPr>
                      <a:r>
                        <a:rPr lang="en-GB" sz="1400" b="0" dirty="0">
                          <a:effectLst/>
                          <a:latin typeface="Arial" panose="020B0604020202020204" pitchFamily="34" charset="0"/>
                          <a:cs typeface="Arial" panose="020B0604020202020204" pitchFamily="34" charset="0"/>
                        </a:rPr>
                        <a:t>find it hard to understand what others are saying</a:t>
                      </a:r>
                    </a:p>
                    <a:p>
                      <a:pPr marL="342900" lvl="0" indent="-342900">
                        <a:lnSpc>
                          <a:spcPct val="107000"/>
                        </a:lnSpc>
                        <a:spcAft>
                          <a:spcPts val="0"/>
                        </a:spcAft>
                        <a:buFont typeface="Arial" panose="020B0604020202020204" pitchFamily="34" charset="0"/>
                        <a:buChar char="•"/>
                        <a:tabLst>
                          <a:tab pos="457200" algn="l"/>
                        </a:tabLst>
                      </a:pPr>
                      <a:r>
                        <a:rPr lang="en-GB" sz="1400" b="0" dirty="0">
                          <a:effectLst/>
                          <a:latin typeface="Arial" panose="020B0604020202020204" pitchFamily="34" charset="0"/>
                          <a:cs typeface="Arial" panose="020B0604020202020204" pitchFamily="34" charset="0"/>
                        </a:rPr>
                        <a:t>find conversations and play confusing and challenging</a:t>
                      </a:r>
                    </a:p>
                    <a:p>
                      <a:pPr marL="342900" lvl="0" indent="-342900">
                        <a:lnSpc>
                          <a:spcPct val="107000"/>
                        </a:lnSpc>
                        <a:spcAft>
                          <a:spcPts val="0"/>
                        </a:spcAft>
                        <a:buFont typeface="Arial" panose="020B0604020202020204" pitchFamily="34" charset="0"/>
                        <a:buChar char="•"/>
                        <a:tabLst>
                          <a:tab pos="457200" algn="l"/>
                        </a:tabLst>
                      </a:pPr>
                      <a:r>
                        <a:rPr lang="en-GB" sz="1400" b="0" dirty="0">
                          <a:effectLst/>
                          <a:latin typeface="Arial" panose="020B0604020202020204" pitchFamily="34" charset="0"/>
                          <a:cs typeface="Arial" panose="020B0604020202020204" pitchFamily="34" charset="0"/>
                        </a:rPr>
                        <a:t>have a diagnosis of ASD</a:t>
                      </a:r>
                    </a:p>
                    <a:p>
                      <a:pPr marL="342900" lvl="0" indent="-342900">
                        <a:lnSpc>
                          <a:spcPct val="107000"/>
                        </a:lnSpc>
                        <a:spcAft>
                          <a:spcPts val="0"/>
                        </a:spcAft>
                        <a:buFont typeface="Arial" panose="020B0604020202020204" pitchFamily="34" charset="0"/>
                        <a:buChar char="•"/>
                        <a:tabLst>
                          <a:tab pos="457200" algn="l"/>
                        </a:tabLst>
                      </a:pPr>
                      <a:endParaRPr lang="en-GB" sz="1400" b="0" dirty="0">
                        <a:effectLst/>
                        <a:latin typeface="Arial" panose="020B0604020202020204" pitchFamily="34" charset="0"/>
                        <a:ea typeface="Calibri" panose="020F0502020204030204" pitchFamily="34" charset="0"/>
                        <a:cs typeface="Arial" panose="020B0604020202020204" pitchFamily="34" charset="0"/>
                      </a:endParaRPr>
                    </a:p>
                  </a:txBody>
                  <a:tcPr marL="39889" marR="39889" marT="0" marB="0">
                    <a:solidFill>
                      <a:schemeClr val="accent2">
                        <a:lumMod val="75000"/>
                      </a:schemeClr>
                    </a:solidFill>
                  </a:tcPr>
                </a:tc>
                <a:extLst>
                  <a:ext uri="{0D108BD9-81ED-4DB2-BD59-A6C34878D82A}">
                    <a16:rowId xmlns:a16="http://schemas.microsoft.com/office/drawing/2014/main" val="1483363907"/>
                  </a:ext>
                </a:extLst>
              </a:tr>
              <a:tr h="2981087">
                <a:tc>
                  <a:txBody>
                    <a:bodyPr/>
                    <a:lstStyle/>
                    <a:p>
                      <a:pPr indent="457200" algn="ctr">
                        <a:lnSpc>
                          <a:spcPct val="107000"/>
                        </a:lnSpc>
                        <a:spcAft>
                          <a:spcPts val="0"/>
                        </a:spcAft>
                      </a:pPr>
                      <a:endParaRPr lang="en-GB" sz="1400" b="1" u="sng" dirty="0">
                        <a:effectLst/>
                        <a:latin typeface="Arial" panose="020B0604020202020204" pitchFamily="34" charset="0"/>
                        <a:cs typeface="Arial" panose="020B0604020202020204" pitchFamily="34" charset="0"/>
                      </a:endParaRPr>
                    </a:p>
                    <a:p>
                      <a:pPr indent="457200" algn="ctr">
                        <a:lnSpc>
                          <a:spcPct val="107000"/>
                        </a:lnSpc>
                        <a:spcAft>
                          <a:spcPts val="0"/>
                        </a:spcAft>
                      </a:pPr>
                      <a:r>
                        <a:rPr lang="en-GB" sz="1400" b="1" u="sng" dirty="0">
                          <a:effectLst/>
                          <a:latin typeface="Arial" panose="020B0604020202020204" pitchFamily="34" charset="0"/>
                          <a:cs typeface="Arial" panose="020B0604020202020204" pitchFamily="34" charset="0"/>
                        </a:rPr>
                        <a:t>SOCIAL, EMOTIONAL &amp; MENTAL HEALTH DIFFICULTIES (SEMH)</a:t>
                      </a:r>
                      <a:endParaRPr lang="en-GB" sz="1400" b="1" dirty="0">
                        <a:effectLst/>
                        <a:latin typeface="Arial" panose="020B0604020202020204" pitchFamily="34" charset="0"/>
                        <a:cs typeface="Arial" panose="020B0604020202020204" pitchFamily="34" charset="0"/>
                      </a:endParaRPr>
                    </a:p>
                    <a:p>
                      <a:pPr>
                        <a:lnSpc>
                          <a:spcPct val="107000"/>
                        </a:lnSpc>
                        <a:spcAft>
                          <a:spcPts val="0"/>
                        </a:spcAft>
                      </a:pPr>
                      <a:endParaRPr lang="en-GB" sz="1400" b="0" dirty="0">
                        <a:effectLst/>
                        <a:latin typeface="Arial" panose="020B0604020202020204" pitchFamily="34" charset="0"/>
                        <a:cs typeface="Arial" panose="020B0604020202020204" pitchFamily="34" charset="0"/>
                      </a:endParaRPr>
                    </a:p>
                    <a:p>
                      <a:pPr>
                        <a:lnSpc>
                          <a:spcPct val="107000"/>
                        </a:lnSpc>
                        <a:spcAft>
                          <a:spcPts val="0"/>
                        </a:spcAft>
                      </a:pPr>
                      <a:r>
                        <a:rPr lang="en-GB" sz="1400" b="0" dirty="0">
                          <a:effectLst/>
                          <a:latin typeface="Arial" panose="020B0604020202020204" pitchFamily="34" charset="0"/>
                          <a:cs typeface="Arial" panose="020B0604020202020204" pitchFamily="34" charset="0"/>
                        </a:rPr>
                        <a:t>Children might:</a:t>
                      </a:r>
                    </a:p>
                    <a:p>
                      <a:pPr marL="342900" lvl="0" indent="-342900">
                        <a:lnSpc>
                          <a:spcPct val="107000"/>
                        </a:lnSpc>
                        <a:spcAft>
                          <a:spcPts val="0"/>
                        </a:spcAft>
                        <a:buFont typeface="Arial" panose="020B0604020202020204" pitchFamily="34" charset="0"/>
                        <a:buChar char="•"/>
                        <a:tabLst>
                          <a:tab pos="457200" algn="l"/>
                        </a:tabLst>
                      </a:pPr>
                      <a:r>
                        <a:rPr lang="en-GB" sz="1400" b="0" dirty="0">
                          <a:effectLst/>
                          <a:latin typeface="Arial" panose="020B0604020202020204" pitchFamily="34" charset="0"/>
                          <a:cs typeface="Arial" panose="020B0604020202020204" pitchFamily="34" charset="0"/>
                        </a:rPr>
                        <a:t>find relationships difficult, appear withdrawn or isolated</a:t>
                      </a:r>
                    </a:p>
                    <a:p>
                      <a:pPr marL="342900" lvl="0" indent="-342900">
                        <a:lnSpc>
                          <a:spcPct val="107000"/>
                        </a:lnSpc>
                        <a:spcAft>
                          <a:spcPts val="0"/>
                        </a:spcAft>
                        <a:buFont typeface="Arial" panose="020B0604020202020204" pitchFamily="34" charset="0"/>
                        <a:buChar char="•"/>
                        <a:tabLst>
                          <a:tab pos="457200" algn="l"/>
                        </a:tabLst>
                      </a:pPr>
                      <a:r>
                        <a:rPr lang="en-GB" sz="1400" b="0" dirty="0">
                          <a:effectLst/>
                          <a:latin typeface="Arial" panose="020B0604020202020204" pitchFamily="34" charset="0"/>
                          <a:cs typeface="Arial" panose="020B0604020202020204" pitchFamily="34" charset="0"/>
                        </a:rPr>
                        <a:t>behave in ways that affect their learning </a:t>
                      </a:r>
                      <a:r>
                        <a:rPr lang="en-GB" sz="1400" b="0" dirty="0" err="1">
                          <a:effectLst/>
                          <a:latin typeface="Arial" panose="020B0604020202020204" pitchFamily="34" charset="0"/>
                          <a:cs typeface="Arial" panose="020B0604020202020204" pitchFamily="34" charset="0"/>
                        </a:rPr>
                        <a:t>eg</a:t>
                      </a:r>
                      <a:r>
                        <a:rPr lang="en-GB" sz="1400" b="0" dirty="0">
                          <a:effectLst/>
                          <a:latin typeface="Arial" panose="020B0604020202020204" pitchFamily="34" charset="0"/>
                          <a:cs typeface="Arial" panose="020B0604020202020204" pitchFamily="34" charset="0"/>
                        </a:rPr>
                        <a:t>. being disruptive or challenging</a:t>
                      </a:r>
                    </a:p>
                    <a:p>
                      <a:pPr marL="342900" lvl="0" indent="-342900">
                        <a:lnSpc>
                          <a:spcPct val="107000"/>
                        </a:lnSpc>
                        <a:spcAft>
                          <a:spcPts val="0"/>
                        </a:spcAft>
                        <a:buFont typeface="Arial" panose="020B0604020202020204" pitchFamily="34" charset="0"/>
                        <a:buChar char="•"/>
                        <a:tabLst>
                          <a:tab pos="457200" algn="l"/>
                        </a:tabLst>
                      </a:pPr>
                      <a:r>
                        <a:rPr lang="en-GB" sz="1400" b="0" dirty="0">
                          <a:effectLst/>
                          <a:latin typeface="Arial" panose="020B0604020202020204" pitchFamily="34" charset="0"/>
                          <a:cs typeface="Arial" panose="020B0604020202020204" pitchFamily="34" charset="0"/>
                        </a:rPr>
                        <a:t>do things that impact on their health and wellbeing</a:t>
                      </a:r>
                    </a:p>
                    <a:p>
                      <a:pPr marL="342900" lvl="0" indent="-342900">
                        <a:lnSpc>
                          <a:spcPct val="107000"/>
                        </a:lnSpc>
                        <a:spcAft>
                          <a:spcPts val="0"/>
                        </a:spcAft>
                        <a:buFont typeface="Arial" panose="020B0604020202020204" pitchFamily="34" charset="0"/>
                        <a:buChar char="•"/>
                        <a:tabLst>
                          <a:tab pos="457200" algn="l"/>
                        </a:tabLst>
                      </a:pPr>
                      <a:r>
                        <a:rPr lang="en-GB" sz="1400" b="0" dirty="0">
                          <a:effectLst/>
                          <a:latin typeface="Arial" panose="020B0604020202020204" pitchFamily="34" charset="0"/>
                          <a:cs typeface="Arial" panose="020B0604020202020204" pitchFamily="34" charset="0"/>
                        </a:rPr>
                        <a:t>have underlying mental health difficulties such as anxiety, depression, self-harming, substance misuse, eating disorders or physical symptoms that are medically unexplained.</a:t>
                      </a:r>
                    </a:p>
                    <a:p>
                      <a:pPr marL="342900" lvl="0" indent="-342900">
                        <a:lnSpc>
                          <a:spcPct val="107000"/>
                        </a:lnSpc>
                        <a:spcAft>
                          <a:spcPts val="0"/>
                        </a:spcAft>
                        <a:buFont typeface="Arial" panose="020B0604020202020204" pitchFamily="34" charset="0"/>
                        <a:buChar char="•"/>
                        <a:tabLst>
                          <a:tab pos="457200" algn="l"/>
                        </a:tabLst>
                      </a:pPr>
                      <a:r>
                        <a:rPr lang="en-GB" sz="1400" b="0" dirty="0">
                          <a:effectLst/>
                          <a:latin typeface="Arial" panose="020B0604020202020204" pitchFamily="34" charset="0"/>
                          <a:cs typeface="Arial" panose="020B0604020202020204" pitchFamily="34" charset="0"/>
                        </a:rPr>
                        <a:t>have disorders </a:t>
                      </a:r>
                      <a:r>
                        <a:rPr lang="en-GB" sz="1400" b="0" dirty="0" err="1">
                          <a:effectLst/>
                          <a:latin typeface="Arial" panose="020B0604020202020204" pitchFamily="34" charset="0"/>
                          <a:cs typeface="Arial" panose="020B0604020202020204" pitchFamily="34" charset="0"/>
                        </a:rPr>
                        <a:t>eg</a:t>
                      </a:r>
                      <a:r>
                        <a:rPr lang="en-GB" sz="1400" b="0" dirty="0">
                          <a:effectLst/>
                          <a:latin typeface="Arial" panose="020B0604020202020204" pitchFamily="34" charset="0"/>
                          <a:cs typeface="Arial" panose="020B0604020202020204" pitchFamily="34" charset="0"/>
                        </a:rPr>
                        <a:t>. ADD, ADHD, attachment disorder that could negatively impact on their SEMH</a:t>
                      </a:r>
                    </a:p>
                    <a:p>
                      <a:pPr>
                        <a:lnSpc>
                          <a:spcPct val="107000"/>
                        </a:lnSpc>
                        <a:spcAft>
                          <a:spcPts val="0"/>
                        </a:spcAft>
                      </a:pPr>
                      <a:r>
                        <a:rPr lang="en-GB" sz="1400" b="0" dirty="0">
                          <a:effectLst/>
                          <a:latin typeface="Arial" panose="020B0604020202020204" pitchFamily="34" charset="0"/>
                          <a:cs typeface="Arial" panose="020B0604020202020204" pitchFamily="34" charset="0"/>
                        </a:rPr>
                        <a:t> </a:t>
                      </a:r>
                      <a:endParaRPr lang="en-GB" sz="1400" b="0" dirty="0">
                        <a:effectLst/>
                        <a:latin typeface="Arial" panose="020B0604020202020204" pitchFamily="34" charset="0"/>
                        <a:ea typeface="Calibri" panose="020F0502020204030204" pitchFamily="34" charset="0"/>
                        <a:cs typeface="Arial" panose="020B0604020202020204" pitchFamily="34" charset="0"/>
                      </a:endParaRPr>
                    </a:p>
                  </a:txBody>
                  <a:tcPr marL="39889" marR="39889" marT="0" marB="0">
                    <a:solidFill>
                      <a:schemeClr val="accent2">
                        <a:lumMod val="75000"/>
                      </a:schemeClr>
                    </a:solidFill>
                  </a:tcPr>
                </a:tc>
                <a:tc>
                  <a:txBody>
                    <a:bodyPr/>
                    <a:lstStyle/>
                    <a:p>
                      <a:pPr indent="457200" algn="ctr">
                        <a:lnSpc>
                          <a:spcPct val="107000"/>
                        </a:lnSpc>
                        <a:spcAft>
                          <a:spcPts val="800"/>
                        </a:spcAft>
                      </a:pPr>
                      <a:endParaRPr lang="en-GB" sz="1400" b="1" u="sng" dirty="0">
                        <a:solidFill>
                          <a:schemeClr val="bg1"/>
                        </a:solidFill>
                        <a:effectLst/>
                        <a:latin typeface="Arial" panose="020B0604020202020204" pitchFamily="34" charset="0"/>
                        <a:cs typeface="Arial" panose="020B0604020202020204" pitchFamily="34" charset="0"/>
                      </a:endParaRPr>
                    </a:p>
                    <a:p>
                      <a:pPr indent="457200" algn="ctr">
                        <a:lnSpc>
                          <a:spcPct val="107000"/>
                        </a:lnSpc>
                        <a:spcAft>
                          <a:spcPts val="800"/>
                        </a:spcAft>
                      </a:pPr>
                      <a:r>
                        <a:rPr lang="en-GB" sz="1400" b="1" u="sng" dirty="0">
                          <a:solidFill>
                            <a:schemeClr val="bg1"/>
                          </a:solidFill>
                          <a:effectLst/>
                          <a:latin typeface="Arial" panose="020B0604020202020204" pitchFamily="34" charset="0"/>
                          <a:cs typeface="Arial" panose="020B0604020202020204" pitchFamily="34" charset="0"/>
                        </a:rPr>
                        <a:t>SENSORY AND / OR PHYSICAL </a:t>
                      </a:r>
                      <a:endParaRPr lang="en-GB" sz="1400" b="1" dirty="0">
                        <a:solidFill>
                          <a:schemeClr val="bg1"/>
                        </a:solidFill>
                        <a:effectLst/>
                        <a:latin typeface="Arial" panose="020B0604020202020204" pitchFamily="34" charset="0"/>
                        <a:cs typeface="Arial" panose="020B0604020202020204" pitchFamily="34" charset="0"/>
                      </a:endParaRPr>
                    </a:p>
                    <a:p>
                      <a:pPr>
                        <a:lnSpc>
                          <a:spcPct val="107000"/>
                        </a:lnSpc>
                        <a:spcAft>
                          <a:spcPts val="800"/>
                        </a:spcAft>
                      </a:pPr>
                      <a:r>
                        <a:rPr lang="en-GB" sz="1400" b="0" dirty="0">
                          <a:solidFill>
                            <a:schemeClr val="bg1"/>
                          </a:solidFill>
                          <a:effectLst/>
                          <a:latin typeface="Arial" panose="020B0604020202020204" pitchFamily="34" charset="0"/>
                          <a:cs typeface="Arial" panose="020B0604020202020204" pitchFamily="34" charset="0"/>
                        </a:rPr>
                        <a:t>Children might;</a:t>
                      </a:r>
                    </a:p>
                    <a:p>
                      <a:pPr marL="342900" lvl="0" indent="-342900">
                        <a:lnSpc>
                          <a:spcPct val="107000"/>
                        </a:lnSpc>
                        <a:spcAft>
                          <a:spcPts val="0"/>
                        </a:spcAft>
                        <a:buFont typeface="Symbol" panose="05050102010706020507" pitchFamily="18" charset="2"/>
                        <a:buChar char=""/>
                      </a:pPr>
                      <a:r>
                        <a:rPr lang="en-GB" sz="1400" b="0" dirty="0">
                          <a:solidFill>
                            <a:schemeClr val="bg1"/>
                          </a:solidFill>
                          <a:effectLst/>
                          <a:latin typeface="Arial" panose="020B0604020202020204" pitchFamily="34" charset="0"/>
                          <a:cs typeface="Arial" panose="020B0604020202020204" pitchFamily="34" charset="0"/>
                        </a:rPr>
                        <a:t>have a disability such as a visual or hearing impairment</a:t>
                      </a:r>
                    </a:p>
                    <a:p>
                      <a:pPr marL="342900" lvl="0" indent="-342900">
                        <a:lnSpc>
                          <a:spcPct val="107000"/>
                        </a:lnSpc>
                        <a:spcAft>
                          <a:spcPts val="0"/>
                        </a:spcAft>
                        <a:buFont typeface="Symbol" panose="05050102010706020507" pitchFamily="18" charset="2"/>
                        <a:buChar char=""/>
                      </a:pPr>
                      <a:r>
                        <a:rPr lang="en-GB" sz="1400" b="0" dirty="0">
                          <a:solidFill>
                            <a:schemeClr val="bg1"/>
                          </a:solidFill>
                          <a:effectLst/>
                          <a:latin typeface="Arial" panose="020B0604020202020204" pitchFamily="34" charset="0"/>
                          <a:cs typeface="Arial" panose="020B0604020202020204" pitchFamily="34" charset="0"/>
                        </a:rPr>
                        <a:t>a physical difficulty</a:t>
                      </a:r>
                    </a:p>
                    <a:p>
                      <a:pPr marL="342900" lvl="0" indent="-342900">
                        <a:lnSpc>
                          <a:spcPct val="107000"/>
                        </a:lnSpc>
                        <a:spcAft>
                          <a:spcPts val="0"/>
                        </a:spcAft>
                        <a:buFont typeface="Symbol" panose="05050102010706020507" pitchFamily="18" charset="2"/>
                        <a:buChar char=""/>
                      </a:pPr>
                      <a:r>
                        <a:rPr lang="en-GB" sz="1400" b="0" dirty="0">
                          <a:solidFill>
                            <a:schemeClr val="bg1"/>
                          </a:solidFill>
                          <a:effectLst/>
                          <a:latin typeface="Arial" panose="020B0604020202020204" pitchFamily="34" charset="0"/>
                          <a:cs typeface="Arial" panose="020B0604020202020204" pitchFamily="34" charset="0"/>
                        </a:rPr>
                        <a:t>a multi-sensory impairment</a:t>
                      </a:r>
                    </a:p>
                    <a:p>
                      <a:pPr marL="342900" lvl="0" indent="-342900">
                        <a:lnSpc>
                          <a:spcPct val="107000"/>
                        </a:lnSpc>
                        <a:spcAft>
                          <a:spcPts val="0"/>
                        </a:spcAft>
                        <a:buFont typeface="Symbol" panose="05050102010706020507" pitchFamily="18" charset="2"/>
                        <a:buChar char=""/>
                      </a:pPr>
                      <a:r>
                        <a:rPr lang="en-GB" sz="1400" b="0" dirty="0">
                          <a:solidFill>
                            <a:schemeClr val="bg1"/>
                          </a:solidFill>
                          <a:effectLst/>
                          <a:latin typeface="Arial" panose="020B0604020202020204" pitchFamily="34" charset="0"/>
                          <a:cs typeface="Arial" panose="020B0604020202020204" pitchFamily="34" charset="0"/>
                        </a:rPr>
                        <a:t>a medical need which requires adaptations to be made in order to access education</a:t>
                      </a:r>
                    </a:p>
                  </a:txBody>
                  <a:tcPr marL="39889" marR="39889" marT="0" marB="0">
                    <a:solidFill>
                      <a:schemeClr val="accent2">
                        <a:lumMod val="75000"/>
                      </a:schemeClr>
                    </a:solidFill>
                  </a:tcPr>
                </a:tc>
                <a:extLst>
                  <a:ext uri="{0D108BD9-81ED-4DB2-BD59-A6C34878D82A}">
                    <a16:rowId xmlns:a16="http://schemas.microsoft.com/office/drawing/2014/main" val="4120561095"/>
                  </a:ext>
                </a:extLst>
              </a:tr>
            </a:tbl>
          </a:graphicData>
        </a:graphic>
      </p:graphicFrame>
      <p:pic>
        <p:nvPicPr>
          <p:cNvPr id="6" name="Picture 2">
            <a:hlinkClick r:id="rId2" action="ppaction://hlinksldjump"/>
            <a:extLst>
              <a:ext uri="{FF2B5EF4-FFF2-40B4-BE49-F238E27FC236}">
                <a16:creationId xmlns:a16="http://schemas.microsoft.com/office/drawing/2014/main" id="{0722CD5E-27CA-4F49-A995-D8528664A5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000" y="133122"/>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00D3752-FA30-4946-A75E-055F59015B60}"/>
              </a:ext>
            </a:extLst>
          </p:cNvPr>
          <p:cNvSpPr/>
          <p:nvPr/>
        </p:nvSpPr>
        <p:spPr>
          <a:xfrm>
            <a:off x="924789" y="133122"/>
            <a:ext cx="4822859" cy="369332"/>
          </a:xfrm>
          <a:prstGeom prst="rect">
            <a:avLst/>
          </a:prstGeom>
        </p:spPr>
        <p:txBody>
          <a:bodyPr wrap="none">
            <a:spAutoFit/>
          </a:bodyPr>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8" name="Picture 7">
            <a:extLst>
              <a:ext uri="{FF2B5EF4-FFF2-40B4-BE49-F238E27FC236}">
                <a16:creationId xmlns:a16="http://schemas.microsoft.com/office/drawing/2014/main" id="{87BB039A-EFFB-4FD9-BCA1-D44A8FE76154}"/>
              </a:ext>
            </a:extLst>
          </p:cNvPr>
          <p:cNvPicPr>
            <a:picLocks noChangeAspect="1"/>
          </p:cNvPicPr>
          <p:nvPr/>
        </p:nvPicPr>
        <p:blipFill>
          <a:blip r:embed="rId4"/>
          <a:stretch>
            <a:fillRect/>
          </a:stretch>
        </p:blipFill>
        <p:spPr>
          <a:xfrm>
            <a:off x="10301032" y="133122"/>
            <a:ext cx="1643964" cy="611879"/>
          </a:xfrm>
          <a:prstGeom prst="rect">
            <a:avLst/>
          </a:prstGeom>
        </p:spPr>
      </p:pic>
    </p:spTree>
    <p:extLst>
      <p:ext uri="{BB962C8B-B14F-4D97-AF65-F5344CB8AC3E}">
        <p14:creationId xmlns:p14="http://schemas.microsoft.com/office/powerpoint/2010/main" val="2207152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AA970AC-2B2B-4063-9E31-E7AF42114F97}"/>
              </a:ext>
            </a:extLst>
          </p:cNvPr>
          <p:cNvSpPr txBox="1"/>
          <p:nvPr/>
        </p:nvSpPr>
        <p:spPr>
          <a:xfrm>
            <a:off x="10519265" y="809759"/>
            <a:ext cx="1429355" cy="2246769"/>
          </a:xfrm>
          <a:prstGeom prst="rect">
            <a:avLst/>
          </a:prstGeom>
          <a:solidFill>
            <a:schemeClr val="bg1"/>
          </a:solidFill>
        </p:spPr>
        <p:txBody>
          <a:bodyPr wrap="square" rtlCol="0">
            <a:spAutoFit/>
          </a:bodyPr>
          <a:lstStyle/>
          <a:p>
            <a:endParaRPr lang="en-GB" dirty="0"/>
          </a:p>
          <a:p>
            <a:endParaRPr lang="en-GB" dirty="0"/>
          </a:p>
          <a:p>
            <a:endParaRPr lang="en-GB" dirty="0"/>
          </a:p>
          <a:p>
            <a:endParaRPr lang="en-GB" dirty="0"/>
          </a:p>
          <a:p>
            <a:endParaRPr lang="en-GB" dirty="0"/>
          </a:p>
          <a:p>
            <a:endParaRPr lang="en-GB" dirty="0"/>
          </a:p>
          <a:p>
            <a:pPr algn="ctr"/>
            <a:r>
              <a:rPr lang="en-GB" sz="1400" dirty="0"/>
              <a:t>SENDCO – Mrs Laura Ketley</a:t>
            </a:r>
          </a:p>
        </p:txBody>
      </p:sp>
      <p:sp>
        <p:nvSpPr>
          <p:cNvPr id="4" name="Title 3">
            <a:extLst>
              <a:ext uri="{FF2B5EF4-FFF2-40B4-BE49-F238E27FC236}">
                <a16:creationId xmlns:a16="http://schemas.microsoft.com/office/drawing/2014/main" id="{31DE35AB-91F1-8BA1-1689-68AAA7ED06BF}"/>
              </a:ext>
            </a:extLst>
          </p:cNvPr>
          <p:cNvSpPr>
            <a:spLocks noGrp="1"/>
          </p:cNvSpPr>
          <p:nvPr>
            <p:ph type="title"/>
          </p:nvPr>
        </p:nvSpPr>
        <p:spPr>
          <a:xfrm>
            <a:off x="863018" y="585490"/>
            <a:ext cx="8596668" cy="1278822"/>
          </a:xfrm>
        </p:spPr>
        <p:txBody>
          <a:bodyPr>
            <a:normAutofit/>
          </a:bodyPr>
          <a:lstStyle/>
          <a:p>
            <a:r>
              <a:rPr lang="en-GB" b="1" dirty="0">
                <a:solidFill>
                  <a:srgbClr val="0070C0"/>
                </a:solidFill>
              </a:rPr>
              <a:t>What do I do if I think my child has a special educational need or disability?</a:t>
            </a:r>
            <a:endParaRPr lang="en-GB" b="1" dirty="0">
              <a:solidFill>
                <a:srgbClr val="0070C0"/>
              </a:solidFill>
              <a:highlight>
                <a:srgbClr val="FFFF00"/>
              </a:highlight>
            </a:endParaRPr>
          </a:p>
        </p:txBody>
      </p:sp>
      <p:pic>
        <p:nvPicPr>
          <p:cNvPr id="9" name="Picture 2">
            <a:hlinkClick r:id="rId3" action="ppaction://hlinksldjump"/>
            <a:extLst>
              <a:ext uri="{FF2B5EF4-FFF2-40B4-BE49-F238E27FC236}">
                <a16:creationId xmlns:a16="http://schemas.microsoft.com/office/drawing/2014/main" id="{DC3A1BA7-4945-699C-E96A-4E46250F0F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CAEABE5-1427-6E76-04F9-C5AA2824F6C6}"/>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11" name="Picture 10">
            <a:extLst>
              <a:ext uri="{FF2B5EF4-FFF2-40B4-BE49-F238E27FC236}">
                <a16:creationId xmlns:a16="http://schemas.microsoft.com/office/drawing/2014/main" id="{3E2A0ADB-3823-8646-DC99-D85B2B70DBCE}"/>
              </a:ext>
            </a:extLst>
          </p:cNvPr>
          <p:cNvPicPr>
            <a:picLocks noChangeAspect="1"/>
          </p:cNvPicPr>
          <p:nvPr/>
        </p:nvPicPr>
        <p:blipFill>
          <a:blip r:embed="rId5"/>
          <a:stretch>
            <a:fillRect/>
          </a:stretch>
        </p:blipFill>
        <p:spPr>
          <a:xfrm>
            <a:off x="10411962" y="106488"/>
            <a:ext cx="1643964" cy="611879"/>
          </a:xfrm>
          <a:prstGeom prst="rect">
            <a:avLst/>
          </a:prstGeom>
        </p:spPr>
      </p:pic>
      <p:sp>
        <p:nvSpPr>
          <p:cNvPr id="2" name="TextBox 1">
            <a:extLst>
              <a:ext uri="{FF2B5EF4-FFF2-40B4-BE49-F238E27FC236}">
                <a16:creationId xmlns:a16="http://schemas.microsoft.com/office/drawing/2014/main" id="{A301B832-A1D6-15BD-43B1-B7B3D09547B5}"/>
              </a:ext>
            </a:extLst>
          </p:cNvPr>
          <p:cNvSpPr txBox="1"/>
          <p:nvPr/>
        </p:nvSpPr>
        <p:spPr>
          <a:xfrm>
            <a:off x="685838" y="1719834"/>
            <a:ext cx="9046299" cy="4708981"/>
          </a:xfrm>
          <a:prstGeom prst="rect">
            <a:avLst/>
          </a:prstGeom>
          <a:noFill/>
        </p:spPr>
        <p:txBody>
          <a:bodyPr wrap="square" rtlCol="0">
            <a:spAutoFit/>
          </a:bodyPr>
          <a:lstStyle/>
          <a:p>
            <a:r>
              <a:rPr lang="en-GB" sz="2000" dirty="0">
                <a:solidFill>
                  <a:srgbClr val="002060"/>
                </a:solidFill>
                <a:latin typeface="Calibri" panose="020F0502020204030204" pitchFamily="34" charset="0"/>
                <a:cs typeface="Calibri" panose="020F0502020204030204" pitchFamily="34" charset="0"/>
              </a:rPr>
              <a:t>If you think your child may have special educational needs, please speak to their  </a:t>
            </a:r>
            <a:r>
              <a:rPr lang="en-GB" sz="2000" b="1" dirty="0">
                <a:solidFill>
                  <a:srgbClr val="002060"/>
                </a:solidFill>
                <a:latin typeface="Calibri" panose="020F0502020204030204" pitchFamily="34" charset="0"/>
                <a:cs typeface="Calibri" panose="020F0502020204030204" pitchFamily="34" charset="0"/>
              </a:rPr>
              <a:t>class teacher in the first instance</a:t>
            </a:r>
            <a:r>
              <a:rPr lang="en-GB" sz="2000" dirty="0">
                <a:solidFill>
                  <a:srgbClr val="002060"/>
                </a:solidFill>
                <a:latin typeface="Calibri" panose="020F0502020204030204" pitchFamily="34" charset="0"/>
                <a:cs typeface="Calibri" panose="020F0502020204030204" pitchFamily="34" charset="0"/>
              </a:rPr>
              <a:t>, then contact Mrs Laura Ketley,  our SENDCO.</a:t>
            </a:r>
          </a:p>
          <a:p>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Contact details are:</a:t>
            </a:r>
          </a:p>
          <a:p>
            <a:r>
              <a:rPr lang="en-GB" sz="2000" dirty="0">
                <a:solidFill>
                  <a:srgbClr val="002060"/>
                </a:solidFill>
                <a:latin typeface="Calibri" panose="020F0502020204030204" pitchFamily="34" charset="0"/>
                <a:cs typeface="Calibri" panose="020F0502020204030204" pitchFamily="34" charset="0"/>
                <a:sym typeface="Wingdings" panose="05000000000000000000" pitchFamily="2" charset="2"/>
              </a:rPr>
              <a:t> </a:t>
            </a:r>
            <a:r>
              <a:rPr lang="en-GB" sz="2000" dirty="0">
                <a:solidFill>
                  <a:srgbClr val="002060"/>
                </a:solidFill>
                <a:latin typeface="Calibri" panose="020F0502020204030204" pitchFamily="34" charset="0"/>
                <a:cs typeface="Calibri" panose="020F0502020204030204" pitchFamily="34" charset="0"/>
              </a:rPr>
              <a:t>Telephone: </a:t>
            </a:r>
            <a:r>
              <a:rPr lang="en-GB" sz="2000" dirty="0">
                <a:solidFill>
                  <a:srgbClr val="00B0F0"/>
                </a:solidFill>
                <a:latin typeface="Calibri" panose="020F0502020204030204" pitchFamily="34" charset="0"/>
                <a:cs typeface="Calibri" panose="020F0502020204030204" pitchFamily="34" charset="0"/>
              </a:rPr>
              <a:t>01508 530459</a:t>
            </a:r>
            <a:endParaRPr lang="en-GB" sz="2000" b="0" i="0" strike="noStrike" dirty="0">
              <a:solidFill>
                <a:srgbClr val="00B0F0"/>
              </a:solidFill>
              <a:effectLst/>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GB" sz="2000" dirty="0">
                <a:solidFill>
                  <a:srgbClr val="002060"/>
                </a:solidFill>
                <a:latin typeface="Calibri" panose="020F0502020204030204" pitchFamily="34" charset="0"/>
                <a:cs typeface="Calibri" panose="020F0502020204030204" pitchFamily="34" charset="0"/>
              </a:rPr>
              <a:t>Email: </a:t>
            </a:r>
            <a:r>
              <a:rPr lang="en-GB" sz="2000" dirty="0">
                <a:solidFill>
                  <a:srgbClr val="00B0F0"/>
                </a:solidFill>
                <a:latin typeface="Calibri" panose="020F0502020204030204" pitchFamily="34" charset="0"/>
                <a:cs typeface="Calibri" panose="020F0502020204030204" pitchFamily="34" charset="0"/>
              </a:rPr>
              <a:t>lketley</a:t>
            </a:r>
            <a:r>
              <a:rPr lang="en-GB" sz="2000" dirty="0">
                <a:solidFill>
                  <a:srgbClr val="00B0F0"/>
                </a:solidFill>
                <a:latin typeface="Calibri" panose="020F0502020204030204" pitchFamily="34" charset="0"/>
                <a:cs typeface="Calibri" panose="020F0502020204030204" pitchFamily="34" charset="0"/>
                <a:hlinkClick r:id="rId6"/>
              </a:rPr>
              <a:t>@stmarys.stbenets.org</a:t>
            </a:r>
            <a:r>
              <a:rPr lang="en-GB" sz="2000" dirty="0">
                <a:solidFill>
                  <a:srgbClr val="00B0F0"/>
                </a:solidFill>
                <a:latin typeface="Calibri" panose="020F0502020204030204" pitchFamily="34" charset="0"/>
                <a:cs typeface="Calibri" panose="020F0502020204030204" pitchFamily="34" charset="0"/>
              </a:rPr>
              <a:t> </a:t>
            </a:r>
          </a:p>
          <a:p>
            <a:pPr marL="342900" indent="-342900">
              <a:buFont typeface="Wingdings" panose="05000000000000000000" pitchFamily="2" charset="2"/>
              <a:buChar char=":"/>
            </a:pPr>
            <a:r>
              <a:rPr lang="en-GB" sz="2000" dirty="0">
                <a:solidFill>
                  <a:srgbClr val="002060"/>
                </a:solidFill>
                <a:latin typeface="Calibri" panose="020F0502020204030204" pitchFamily="34" charset="0"/>
                <a:cs typeface="Calibri" panose="020F0502020204030204" pitchFamily="34" charset="0"/>
              </a:rPr>
              <a:t>Address: St. Mary’s Church of England Junior Academy, </a:t>
            </a:r>
            <a:r>
              <a:rPr lang="en-GB" sz="2000" b="0" i="0" dirty="0">
                <a:solidFill>
                  <a:srgbClr val="002060"/>
                </a:solidFill>
                <a:effectLst/>
                <a:latin typeface="Calibri" panose="020F0502020204030204" pitchFamily="34" charset="0"/>
                <a:cs typeface="Calibri" panose="020F0502020204030204" pitchFamily="34" charset="0"/>
              </a:rPr>
              <a:t>Swan Lane, Long Stratton, NR15 2UY</a:t>
            </a:r>
          </a:p>
          <a:p>
            <a:pPr marL="342900" indent="-342900">
              <a:buFont typeface="Wingdings" panose="05000000000000000000" pitchFamily="2" charset="2"/>
              <a:buChar char=":"/>
            </a:pPr>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Watch this video for more information on SEN</a:t>
            </a:r>
          </a:p>
          <a:p>
            <a:r>
              <a:rPr lang="en-GB" sz="2000" dirty="0">
                <a:solidFill>
                  <a:srgbClr val="002060"/>
                </a:solidFill>
                <a:latin typeface="Calibri" panose="020F0502020204030204" pitchFamily="34" charset="0"/>
                <a:cs typeface="Calibri" panose="020F0502020204030204" pitchFamily="34" charset="0"/>
              </a:rPr>
              <a:t>Support in schools. </a:t>
            </a:r>
          </a:p>
          <a:p>
            <a:endParaRPr lang="en-GB" sz="2000" dirty="0">
              <a:solidFill>
                <a:srgbClr val="002060"/>
              </a:solidFill>
              <a:latin typeface="Calibri" panose="020F0502020204030204" pitchFamily="34" charset="0"/>
              <a:cs typeface="Calibri" panose="020F0502020204030204" pitchFamily="34" charset="0"/>
            </a:endParaRPr>
          </a:p>
          <a:p>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If you have specific questions about the </a:t>
            </a:r>
            <a:r>
              <a:rPr lang="en-GB" sz="2000" dirty="0">
                <a:solidFill>
                  <a:srgbClr val="002060"/>
                </a:solidFill>
                <a:latin typeface="Calibri" panose="020F0502020204030204" pitchFamily="34" charset="0"/>
                <a:cs typeface="Calibri" panose="020F0502020204030204" pitchFamily="34" charset="0"/>
                <a:hlinkClick r:id="rId7"/>
              </a:rPr>
              <a:t>Norfolk Local Offer </a:t>
            </a:r>
            <a:r>
              <a:rPr lang="en-GB" sz="2000" dirty="0">
                <a:solidFill>
                  <a:srgbClr val="002060"/>
                </a:solidFill>
                <a:latin typeface="Calibri" panose="020F0502020204030204" pitchFamily="34" charset="0"/>
                <a:cs typeface="Calibri" panose="020F0502020204030204" pitchFamily="34" charset="0"/>
              </a:rPr>
              <a:t>please look at the Frequently Asked Questions.</a:t>
            </a:r>
          </a:p>
        </p:txBody>
      </p:sp>
      <p:pic>
        <p:nvPicPr>
          <p:cNvPr id="3" name="Picture 2">
            <a:extLst>
              <a:ext uri="{FF2B5EF4-FFF2-40B4-BE49-F238E27FC236}">
                <a16:creationId xmlns:a16="http://schemas.microsoft.com/office/drawing/2014/main" id="{7A51F47C-06F9-4F06-89BC-1A1E7845AD75}"/>
              </a:ext>
            </a:extLst>
          </p:cNvPr>
          <p:cNvPicPr>
            <a:picLocks noChangeAspect="1"/>
          </p:cNvPicPr>
          <p:nvPr/>
        </p:nvPicPr>
        <p:blipFill>
          <a:blip r:embed="rId8"/>
          <a:stretch>
            <a:fillRect/>
          </a:stretch>
        </p:blipFill>
        <p:spPr>
          <a:xfrm>
            <a:off x="9732137" y="4165717"/>
            <a:ext cx="2459863" cy="2585795"/>
          </a:xfrm>
          <a:prstGeom prst="rect">
            <a:avLst/>
          </a:prstGeom>
        </p:spPr>
      </p:pic>
      <p:pic>
        <p:nvPicPr>
          <p:cNvPr id="8" name="Picture 7">
            <a:extLst>
              <a:ext uri="{FF2B5EF4-FFF2-40B4-BE49-F238E27FC236}">
                <a16:creationId xmlns:a16="http://schemas.microsoft.com/office/drawing/2014/main" id="{5B947683-2E8C-4142-91FE-404B5C6751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04540" y="960742"/>
            <a:ext cx="1273781" cy="1480617"/>
          </a:xfrm>
          <a:prstGeom prst="rect">
            <a:avLst/>
          </a:prstGeom>
        </p:spPr>
      </p:pic>
      <p:pic>
        <p:nvPicPr>
          <p:cNvPr id="13" name="Content Placeholder 3">
            <a:hlinkClick r:id="rId10"/>
            <a:extLst>
              <a:ext uri="{FF2B5EF4-FFF2-40B4-BE49-F238E27FC236}">
                <a16:creationId xmlns:a16="http://schemas.microsoft.com/office/drawing/2014/main" id="{C02DDF69-A547-439B-A3F8-9D002C0EF245}"/>
              </a:ext>
            </a:extLst>
          </p:cNvPr>
          <p:cNvPicPr>
            <a:picLocks noGrp="1" noChangeAspect="1"/>
          </p:cNvPicPr>
          <p:nvPr>
            <p:ph idx="1"/>
          </p:nvPr>
        </p:nvPicPr>
        <p:blipFill rotWithShape="1">
          <a:blip r:embed="rId11"/>
          <a:srcRect l="13139" t="40856" r="51223" b="23464"/>
          <a:stretch/>
        </p:blipFill>
        <p:spPr>
          <a:xfrm>
            <a:off x="5851534" y="4074324"/>
            <a:ext cx="2786440" cy="1569258"/>
          </a:xfrm>
          <a:prstGeom prst="rect">
            <a:avLst/>
          </a:prstGeom>
        </p:spPr>
      </p:pic>
    </p:spTree>
    <p:extLst>
      <p:ext uri="{BB962C8B-B14F-4D97-AF65-F5344CB8AC3E}">
        <p14:creationId xmlns:p14="http://schemas.microsoft.com/office/powerpoint/2010/main" val="2823308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3" action="ppaction://hlinksldjump"/>
            <a:extLst>
              <a:ext uri="{FF2B5EF4-FFF2-40B4-BE49-F238E27FC236}">
                <a16:creationId xmlns:a16="http://schemas.microsoft.com/office/drawing/2014/main" id="{6B58C9FE-DAA2-8592-ABC8-7E04D6B7DF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4D5BF2F-4CD3-154D-B9C2-3E315F11E08A}"/>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6" name="Picture 5">
            <a:extLst>
              <a:ext uri="{FF2B5EF4-FFF2-40B4-BE49-F238E27FC236}">
                <a16:creationId xmlns:a16="http://schemas.microsoft.com/office/drawing/2014/main" id="{CB0B5136-88F1-F116-FCD0-F6A9C95C1274}"/>
              </a:ext>
            </a:extLst>
          </p:cNvPr>
          <p:cNvPicPr>
            <a:picLocks noChangeAspect="1"/>
          </p:cNvPicPr>
          <p:nvPr/>
        </p:nvPicPr>
        <p:blipFill>
          <a:blip r:embed="rId5"/>
          <a:stretch>
            <a:fillRect/>
          </a:stretch>
        </p:blipFill>
        <p:spPr>
          <a:xfrm>
            <a:off x="10411962" y="106488"/>
            <a:ext cx="1643964" cy="611879"/>
          </a:xfrm>
          <a:prstGeom prst="rect">
            <a:avLst/>
          </a:prstGeom>
        </p:spPr>
      </p:pic>
      <p:sp>
        <p:nvSpPr>
          <p:cNvPr id="7" name="TextBox 6">
            <a:extLst>
              <a:ext uri="{FF2B5EF4-FFF2-40B4-BE49-F238E27FC236}">
                <a16:creationId xmlns:a16="http://schemas.microsoft.com/office/drawing/2014/main" id="{94C21512-643A-9D13-1FCC-299AA8AE38A4}"/>
              </a:ext>
            </a:extLst>
          </p:cNvPr>
          <p:cNvSpPr txBox="1"/>
          <p:nvPr/>
        </p:nvSpPr>
        <p:spPr>
          <a:xfrm>
            <a:off x="958056" y="476979"/>
            <a:ext cx="9624127" cy="646331"/>
          </a:xfrm>
          <a:prstGeom prst="rect">
            <a:avLst/>
          </a:prstGeom>
          <a:noFill/>
        </p:spPr>
        <p:txBody>
          <a:bodyPr wrap="square" rtlCol="0">
            <a:spAutoFit/>
          </a:bodyPr>
          <a:lstStyle/>
          <a:p>
            <a:pPr algn="ctr"/>
            <a:r>
              <a:rPr lang="en-GB" sz="3600" b="1" dirty="0">
                <a:solidFill>
                  <a:schemeClr val="accent1">
                    <a:lumMod val="50000"/>
                  </a:schemeClr>
                </a:solidFill>
                <a:latin typeface="Calibri" panose="020F0502020204030204" pitchFamily="34" charset="0"/>
                <a:cs typeface="Calibri" panose="020F0502020204030204" pitchFamily="34" charset="0"/>
              </a:rPr>
              <a:t>What is the SEND profile at St Mary’s?</a:t>
            </a:r>
          </a:p>
        </p:txBody>
      </p:sp>
      <p:sp>
        <p:nvSpPr>
          <p:cNvPr id="8" name="TextBox 7">
            <a:extLst>
              <a:ext uri="{FF2B5EF4-FFF2-40B4-BE49-F238E27FC236}">
                <a16:creationId xmlns:a16="http://schemas.microsoft.com/office/drawing/2014/main" id="{17496C0F-B61A-FFA9-9E3F-9FEFFCF01698}"/>
              </a:ext>
            </a:extLst>
          </p:cNvPr>
          <p:cNvSpPr txBox="1"/>
          <p:nvPr/>
        </p:nvSpPr>
        <p:spPr>
          <a:xfrm>
            <a:off x="7118552" y="5460748"/>
            <a:ext cx="4660060" cy="1323439"/>
          </a:xfrm>
          <a:prstGeom prst="rect">
            <a:avLst/>
          </a:prstGeom>
          <a:noFill/>
        </p:spPr>
        <p:txBody>
          <a:bodyPr wrap="square" rtlCol="0">
            <a:spAutoFit/>
          </a:bodyPr>
          <a:lstStyle/>
          <a:p>
            <a:r>
              <a:rPr lang="en-GB" sz="2000" dirty="0">
                <a:solidFill>
                  <a:srgbClr val="002060"/>
                </a:solidFill>
                <a:latin typeface="Calibri" panose="020F0502020204030204" pitchFamily="34" charset="0"/>
                <a:cs typeface="Calibri" panose="020F0502020204030204" pitchFamily="34" charset="0"/>
              </a:rPr>
              <a:t>Some children may have needs in more than one category which are not represented in this data.</a:t>
            </a:r>
          </a:p>
          <a:p>
            <a:endParaRPr lang="en-GB" sz="2000" dirty="0">
              <a:latin typeface="Calibri" panose="020F0502020204030204" pitchFamily="34" charset="0"/>
              <a:cs typeface="Calibri" panose="020F0502020204030204" pitchFamily="34" charset="0"/>
            </a:endParaRPr>
          </a:p>
        </p:txBody>
      </p:sp>
      <p:graphicFrame>
        <p:nvGraphicFramePr>
          <p:cNvPr id="9" name="Table 8">
            <a:extLst>
              <a:ext uri="{FF2B5EF4-FFF2-40B4-BE49-F238E27FC236}">
                <a16:creationId xmlns:a16="http://schemas.microsoft.com/office/drawing/2014/main" id="{688346A6-CEED-473F-ADD5-8EF18F003C2D}"/>
              </a:ext>
            </a:extLst>
          </p:cNvPr>
          <p:cNvGraphicFramePr>
            <a:graphicFrameLocks noGrp="1"/>
          </p:cNvGraphicFramePr>
          <p:nvPr>
            <p:extLst>
              <p:ext uri="{D42A27DB-BD31-4B8C-83A1-F6EECF244321}">
                <p14:modId xmlns:p14="http://schemas.microsoft.com/office/powerpoint/2010/main" val="3496826116"/>
              </p:ext>
            </p:extLst>
          </p:nvPr>
        </p:nvGraphicFramePr>
        <p:xfrm>
          <a:off x="413388" y="4199607"/>
          <a:ext cx="6074450" cy="2584580"/>
        </p:xfrm>
        <a:graphic>
          <a:graphicData uri="http://schemas.openxmlformats.org/drawingml/2006/table">
            <a:tbl>
              <a:tblPr firstRow="1" bandRow="1">
                <a:tableStyleId>{5C22544A-7EE6-4342-B048-85BDC9FD1C3A}</a:tableStyleId>
              </a:tblPr>
              <a:tblGrid>
                <a:gridCol w="3037225">
                  <a:extLst>
                    <a:ext uri="{9D8B030D-6E8A-4147-A177-3AD203B41FA5}">
                      <a16:colId xmlns:a16="http://schemas.microsoft.com/office/drawing/2014/main" val="2817371854"/>
                    </a:ext>
                  </a:extLst>
                </a:gridCol>
                <a:gridCol w="3037225">
                  <a:extLst>
                    <a:ext uri="{9D8B030D-6E8A-4147-A177-3AD203B41FA5}">
                      <a16:colId xmlns:a16="http://schemas.microsoft.com/office/drawing/2014/main" val="3486239719"/>
                    </a:ext>
                  </a:extLst>
                </a:gridCol>
              </a:tblGrid>
              <a:tr h="477107">
                <a:tc>
                  <a:txBody>
                    <a:bodyPr/>
                    <a:lstStyle/>
                    <a:p>
                      <a:pPr algn="ctr"/>
                      <a:r>
                        <a:rPr lang="en-GB" sz="1600" dirty="0">
                          <a:solidFill>
                            <a:schemeClr val="tx1"/>
                          </a:solidFill>
                        </a:rPr>
                        <a:t>Broad category of 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a:tcPr>
                </a:tc>
                <a:tc>
                  <a:txBody>
                    <a:bodyPr/>
                    <a:lstStyle/>
                    <a:p>
                      <a:pPr algn="ctr"/>
                      <a:r>
                        <a:rPr lang="en-GB" sz="1600" dirty="0">
                          <a:solidFill>
                            <a:schemeClr val="tx1"/>
                          </a:solidFill>
                        </a:rPr>
                        <a:t>% of pupils within our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a:tcPr>
                </a:tc>
                <a:extLst>
                  <a:ext uri="{0D108BD9-81ED-4DB2-BD59-A6C34878D82A}">
                    <a16:rowId xmlns:a16="http://schemas.microsoft.com/office/drawing/2014/main" val="1089480165"/>
                  </a:ext>
                </a:extLst>
              </a:tr>
              <a:tr h="5094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Social Emotional Mental Health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a:tcPr>
                </a:tc>
                <a:tc>
                  <a:txBody>
                    <a:bodyPr/>
                    <a:lstStyle/>
                    <a:p>
                      <a:pPr algn="ctr"/>
                      <a:r>
                        <a:rPr lang="en-GB" sz="1600" dirty="0">
                          <a:solidFill>
                            <a:schemeClr val="tx1"/>
                          </a:solidFill>
                        </a:rPr>
                        <a:t>29.1 %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a:tcPr>
                </a:tc>
                <a:extLst>
                  <a:ext uri="{0D108BD9-81ED-4DB2-BD59-A6C34878D82A}">
                    <a16:rowId xmlns:a16="http://schemas.microsoft.com/office/drawing/2014/main" val="677274663"/>
                  </a:ext>
                </a:extLst>
              </a:tr>
              <a:tr h="5094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Cognition and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a:tcPr>
                </a:tc>
                <a:tc>
                  <a:txBody>
                    <a:bodyPr/>
                    <a:lstStyle/>
                    <a:p>
                      <a:pPr algn="ctr"/>
                      <a:r>
                        <a:rPr lang="en-GB" sz="1600" dirty="0">
                          <a:solidFill>
                            <a:schemeClr val="tx1"/>
                          </a:solidFill>
                        </a:rPr>
                        <a:t>22.3 %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a:tcPr>
                </a:tc>
                <a:extLst>
                  <a:ext uri="{0D108BD9-81ED-4DB2-BD59-A6C34878D82A}">
                    <a16:rowId xmlns:a16="http://schemas.microsoft.com/office/drawing/2014/main" val="284577068"/>
                  </a:ext>
                </a:extLst>
              </a:tr>
              <a:tr h="5094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Communication and Interaction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a:tcPr>
                </a:tc>
                <a:tc>
                  <a:txBody>
                    <a:bodyPr/>
                    <a:lstStyle/>
                    <a:p>
                      <a:pPr algn="ctr"/>
                      <a:r>
                        <a:rPr lang="en-GB" sz="1600" dirty="0">
                          <a:solidFill>
                            <a:schemeClr val="tx1"/>
                          </a:solidFill>
                        </a:rPr>
                        <a:t>22.3 %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a:tcPr>
                </a:tc>
                <a:extLst>
                  <a:ext uri="{0D108BD9-81ED-4DB2-BD59-A6C34878D82A}">
                    <a16:rowId xmlns:a16="http://schemas.microsoft.com/office/drawing/2014/main" val="3405515571"/>
                  </a:ext>
                </a:extLst>
              </a:tr>
              <a:tr h="509451">
                <a:tc>
                  <a:txBody>
                    <a:bodyPr/>
                    <a:lstStyle/>
                    <a:p>
                      <a:pPr algn="ctr"/>
                      <a:r>
                        <a:rPr lang="en-GB" sz="1600" dirty="0">
                          <a:solidFill>
                            <a:schemeClr val="tx1"/>
                          </a:solidFill>
                        </a:rPr>
                        <a:t>Sensory and/or Physical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a:tcPr>
                </a:tc>
                <a:tc>
                  <a:txBody>
                    <a:bodyPr/>
                    <a:lstStyle/>
                    <a:p>
                      <a:pPr algn="ctr"/>
                      <a:r>
                        <a:rPr lang="en-GB" sz="1600" dirty="0">
                          <a:solidFill>
                            <a:schemeClr val="tx1"/>
                          </a:solidFill>
                        </a:rPr>
                        <a:t>12.8 %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a:tcPr>
                </a:tc>
                <a:extLst>
                  <a:ext uri="{0D108BD9-81ED-4DB2-BD59-A6C34878D82A}">
                    <a16:rowId xmlns:a16="http://schemas.microsoft.com/office/drawing/2014/main" val="1157138329"/>
                  </a:ext>
                </a:extLst>
              </a:tr>
            </a:tbl>
          </a:graphicData>
        </a:graphic>
      </p:graphicFrame>
      <p:sp>
        <p:nvSpPr>
          <p:cNvPr id="3" name="Rectangle 2">
            <a:extLst>
              <a:ext uri="{FF2B5EF4-FFF2-40B4-BE49-F238E27FC236}">
                <a16:creationId xmlns:a16="http://schemas.microsoft.com/office/drawing/2014/main" id="{821048EA-FFC4-4312-A354-29CD849C7656}"/>
              </a:ext>
            </a:extLst>
          </p:cNvPr>
          <p:cNvSpPr/>
          <p:nvPr/>
        </p:nvSpPr>
        <p:spPr>
          <a:xfrm>
            <a:off x="389663" y="1546951"/>
            <a:ext cx="9484896" cy="400110"/>
          </a:xfrm>
          <a:prstGeom prst="rect">
            <a:avLst/>
          </a:prstGeom>
        </p:spPr>
        <p:txBody>
          <a:bodyPr wrap="square">
            <a:spAutoFit/>
          </a:bodyPr>
          <a:lstStyle/>
          <a:p>
            <a:r>
              <a:rPr lang="en-GB" sz="2000" dirty="0">
                <a:latin typeface="Calibri" panose="020F0502020204030204" pitchFamily="34" charset="0"/>
                <a:cs typeface="Calibri" panose="020F0502020204030204" pitchFamily="34" charset="0"/>
              </a:rPr>
              <a:t>The below table shows percentages of pupils within our school with SEND.</a:t>
            </a:r>
          </a:p>
        </p:txBody>
      </p:sp>
      <p:graphicFrame>
        <p:nvGraphicFramePr>
          <p:cNvPr id="10" name="Table 9">
            <a:extLst>
              <a:ext uri="{FF2B5EF4-FFF2-40B4-BE49-F238E27FC236}">
                <a16:creationId xmlns:a16="http://schemas.microsoft.com/office/drawing/2014/main" id="{7B3F58A5-67FB-4816-B7F1-73D3EF6742C1}"/>
              </a:ext>
            </a:extLst>
          </p:cNvPr>
          <p:cNvGraphicFramePr>
            <a:graphicFrameLocks noGrp="1"/>
          </p:cNvGraphicFramePr>
          <p:nvPr>
            <p:extLst>
              <p:ext uri="{D42A27DB-BD31-4B8C-83A1-F6EECF244321}">
                <p14:modId xmlns:p14="http://schemas.microsoft.com/office/powerpoint/2010/main" val="4164713106"/>
              </p:ext>
            </p:extLst>
          </p:nvPr>
        </p:nvGraphicFramePr>
        <p:xfrm>
          <a:off x="626287" y="1960353"/>
          <a:ext cx="5578568" cy="2022628"/>
        </p:xfrm>
        <a:graphic>
          <a:graphicData uri="http://schemas.openxmlformats.org/drawingml/2006/table">
            <a:tbl>
              <a:tblPr>
                <a:tableStyleId>{00A15C55-8517-42AA-B614-E9B94910E393}</a:tableStyleId>
              </a:tblPr>
              <a:tblGrid>
                <a:gridCol w="929761">
                  <a:extLst>
                    <a:ext uri="{9D8B030D-6E8A-4147-A177-3AD203B41FA5}">
                      <a16:colId xmlns:a16="http://schemas.microsoft.com/office/drawing/2014/main" val="2304956228"/>
                    </a:ext>
                  </a:extLst>
                </a:gridCol>
                <a:gridCol w="929761">
                  <a:extLst>
                    <a:ext uri="{9D8B030D-6E8A-4147-A177-3AD203B41FA5}">
                      <a16:colId xmlns:a16="http://schemas.microsoft.com/office/drawing/2014/main" val="1965545160"/>
                    </a:ext>
                  </a:extLst>
                </a:gridCol>
                <a:gridCol w="929761">
                  <a:extLst>
                    <a:ext uri="{9D8B030D-6E8A-4147-A177-3AD203B41FA5}">
                      <a16:colId xmlns:a16="http://schemas.microsoft.com/office/drawing/2014/main" val="3540984344"/>
                    </a:ext>
                  </a:extLst>
                </a:gridCol>
                <a:gridCol w="929761">
                  <a:extLst>
                    <a:ext uri="{9D8B030D-6E8A-4147-A177-3AD203B41FA5}">
                      <a16:colId xmlns:a16="http://schemas.microsoft.com/office/drawing/2014/main" val="198142461"/>
                    </a:ext>
                  </a:extLst>
                </a:gridCol>
                <a:gridCol w="929761">
                  <a:extLst>
                    <a:ext uri="{9D8B030D-6E8A-4147-A177-3AD203B41FA5}">
                      <a16:colId xmlns:a16="http://schemas.microsoft.com/office/drawing/2014/main" val="1237495879"/>
                    </a:ext>
                  </a:extLst>
                </a:gridCol>
                <a:gridCol w="929763">
                  <a:extLst>
                    <a:ext uri="{9D8B030D-6E8A-4147-A177-3AD203B41FA5}">
                      <a16:colId xmlns:a16="http://schemas.microsoft.com/office/drawing/2014/main" val="1842602522"/>
                    </a:ext>
                  </a:extLst>
                </a:gridCol>
              </a:tblGrid>
              <a:tr h="314429">
                <a:tc gridSpan="6">
                  <a:txBody>
                    <a:bodyPr/>
                    <a:lstStyle/>
                    <a:p>
                      <a:pPr algn="ctr" fontAlgn="b"/>
                      <a:r>
                        <a:rPr lang="en-GB" sz="1600" b="1" u="none" strike="noStrike" dirty="0">
                          <a:solidFill>
                            <a:schemeClr val="bg1"/>
                          </a:solidFill>
                          <a:effectLst/>
                        </a:rPr>
                        <a:t>School Compared to Local &amp; National Data % (Jan 2025)</a:t>
                      </a:r>
                      <a:endParaRPr lang="en-GB" sz="1600" b="1" i="0" u="none" strike="noStrike" dirty="0">
                        <a:solidFill>
                          <a:schemeClr val="bg1"/>
                        </a:solidFill>
                        <a:effectLst/>
                        <a:latin typeface="Calibri" panose="020F0502020204030204" pitchFamily="34" charset="0"/>
                      </a:endParaRPr>
                    </a:p>
                  </a:txBody>
                  <a:tcPr marL="7620" marR="7620" marT="7620" marB="0" anchor="b">
                    <a:solidFill>
                      <a:schemeClr val="accent1">
                        <a:lumMod val="75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58010506"/>
                  </a:ext>
                </a:extLst>
              </a:tr>
              <a:tr h="290243">
                <a:tc>
                  <a:txBody>
                    <a:bodyPr/>
                    <a:lstStyle/>
                    <a:p>
                      <a:pPr algn="l" fontAlgn="ctr"/>
                      <a:r>
                        <a:rPr lang="en-GB" sz="1200" u="none" strike="noStrike" dirty="0">
                          <a:effectLst/>
                        </a:rPr>
                        <a:t> </a:t>
                      </a:r>
                      <a:endParaRPr lang="en-GB" sz="1200" b="0" i="0" u="none" strike="noStrike" dirty="0">
                        <a:solidFill>
                          <a:srgbClr val="002060"/>
                        </a:solidFill>
                        <a:effectLst/>
                        <a:latin typeface="Calibri" panose="020F0502020204030204" pitchFamily="34" charset="0"/>
                      </a:endParaRPr>
                    </a:p>
                  </a:txBody>
                  <a:tcPr marL="7620" marR="7620" marT="7620" marB="0" anchor="ctr"/>
                </a:tc>
                <a:tc>
                  <a:txBody>
                    <a:bodyPr/>
                    <a:lstStyle/>
                    <a:p>
                      <a:pPr algn="l" fontAlgn="ctr"/>
                      <a:r>
                        <a:rPr lang="en-GB" sz="1200" u="none" strike="noStrike" dirty="0">
                          <a:solidFill>
                            <a:srgbClr val="002060"/>
                          </a:solidFill>
                          <a:effectLst/>
                        </a:rPr>
                        <a:t> </a:t>
                      </a:r>
                      <a:endParaRPr lang="en-GB" sz="1200" b="0" i="0" u="none" strike="noStrike" dirty="0">
                        <a:solidFill>
                          <a:srgbClr val="002060"/>
                        </a:solidFill>
                        <a:effectLst/>
                        <a:latin typeface="Calibri" panose="020F0502020204030204" pitchFamily="34" charset="0"/>
                      </a:endParaRPr>
                    </a:p>
                  </a:txBody>
                  <a:tcPr marL="7620" marR="7620" marT="7620" marB="0" anchor="ctr"/>
                </a:tc>
                <a:tc>
                  <a:txBody>
                    <a:bodyPr/>
                    <a:lstStyle/>
                    <a:p>
                      <a:pPr algn="ctr" fontAlgn="b"/>
                      <a:r>
                        <a:rPr lang="en-GB" sz="1600" u="none" strike="noStrike" dirty="0">
                          <a:solidFill>
                            <a:srgbClr val="002060"/>
                          </a:solidFill>
                          <a:effectLst/>
                        </a:rPr>
                        <a:t>School</a:t>
                      </a:r>
                      <a:endParaRPr lang="en-GB" sz="1600" b="1" i="0" u="none" strike="noStrike" dirty="0">
                        <a:solidFill>
                          <a:srgbClr val="002060"/>
                        </a:solidFill>
                        <a:effectLst/>
                        <a:latin typeface="Calibri" panose="020F0502020204030204" pitchFamily="34" charset="0"/>
                      </a:endParaRPr>
                    </a:p>
                  </a:txBody>
                  <a:tcPr marL="7620" marR="7620" marT="7620" marB="0" anchor="b"/>
                </a:tc>
                <a:tc>
                  <a:txBody>
                    <a:bodyPr/>
                    <a:lstStyle/>
                    <a:p>
                      <a:pPr algn="ctr" fontAlgn="b"/>
                      <a:r>
                        <a:rPr lang="en-GB" sz="1600" u="none" strike="noStrike" dirty="0">
                          <a:solidFill>
                            <a:srgbClr val="002060"/>
                          </a:solidFill>
                          <a:effectLst/>
                        </a:rPr>
                        <a:t>Trust*</a:t>
                      </a:r>
                      <a:endParaRPr lang="en-GB" sz="1600" b="1" i="0" u="none" strike="noStrike" dirty="0">
                        <a:solidFill>
                          <a:srgbClr val="002060"/>
                        </a:solidFill>
                        <a:effectLst/>
                        <a:latin typeface="Calibri" panose="020F0502020204030204" pitchFamily="34" charset="0"/>
                      </a:endParaRPr>
                    </a:p>
                  </a:txBody>
                  <a:tcPr marL="7620" marR="7620" marT="7620" marB="0" anchor="b"/>
                </a:tc>
                <a:tc>
                  <a:txBody>
                    <a:bodyPr/>
                    <a:lstStyle/>
                    <a:p>
                      <a:pPr algn="ctr" fontAlgn="b"/>
                      <a:r>
                        <a:rPr lang="en-GB" sz="1600" u="none" strike="noStrike" dirty="0">
                          <a:solidFill>
                            <a:srgbClr val="002060"/>
                          </a:solidFill>
                          <a:effectLst/>
                        </a:rPr>
                        <a:t>Norfolk*</a:t>
                      </a:r>
                      <a:endParaRPr lang="en-GB" sz="1600" b="1" i="0" u="none" strike="noStrike" dirty="0">
                        <a:solidFill>
                          <a:srgbClr val="002060"/>
                        </a:solidFill>
                        <a:effectLst/>
                        <a:latin typeface="Calibri" panose="020F0502020204030204" pitchFamily="34" charset="0"/>
                      </a:endParaRPr>
                    </a:p>
                  </a:txBody>
                  <a:tcPr marL="7620" marR="7620" marT="7620" marB="0" anchor="b"/>
                </a:tc>
                <a:tc>
                  <a:txBody>
                    <a:bodyPr/>
                    <a:lstStyle/>
                    <a:p>
                      <a:pPr algn="ctr" fontAlgn="b"/>
                      <a:r>
                        <a:rPr lang="en-GB" sz="1600" u="none" strike="noStrike">
                          <a:solidFill>
                            <a:srgbClr val="002060"/>
                          </a:solidFill>
                          <a:effectLst/>
                        </a:rPr>
                        <a:t>England*</a:t>
                      </a:r>
                      <a:endParaRPr lang="en-GB" sz="1600" b="1" i="0" u="none" strike="noStrike">
                        <a:solidFill>
                          <a:srgbClr val="00206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8565433"/>
                  </a:ext>
                </a:extLst>
              </a:tr>
              <a:tr h="290243">
                <a:tc gridSpan="2">
                  <a:txBody>
                    <a:bodyPr/>
                    <a:lstStyle/>
                    <a:p>
                      <a:pPr algn="l" fontAlgn="ctr"/>
                      <a:r>
                        <a:rPr lang="en-GB" sz="1600" u="none" strike="noStrike" dirty="0">
                          <a:solidFill>
                            <a:srgbClr val="002060"/>
                          </a:solidFill>
                          <a:effectLst/>
                        </a:rPr>
                        <a:t>SEN Support</a:t>
                      </a:r>
                      <a:endParaRPr lang="en-GB" sz="1600" b="1" i="0" u="none" strike="noStrike" dirty="0">
                        <a:solidFill>
                          <a:srgbClr val="002060"/>
                        </a:solidFill>
                        <a:effectLst/>
                        <a:latin typeface="Calibri" panose="020F0502020204030204" pitchFamily="34" charset="0"/>
                      </a:endParaRPr>
                    </a:p>
                  </a:txBody>
                  <a:tcPr marL="7620" marR="7620" marT="7620" marB="0" anchor="ctr"/>
                </a:tc>
                <a:tc hMerge="1">
                  <a:txBody>
                    <a:bodyPr/>
                    <a:lstStyle/>
                    <a:p>
                      <a:endParaRPr lang="en-GB"/>
                    </a:p>
                  </a:txBody>
                  <a:tcPr/>
                </a:tc>
                <a:tc>
                  <a:txBody>
                    <a:bodyPr/>
                    <a:lstStyle/>
                    <a:p>
                      <a:pPr algn="ctr" fontAlgn="b"/>
                      <a:r>
                        <a:rPr lang="en-GB" sz="1600" b="0" i="0" u="none" strike="noStrike" dirty="0">
                          <a:solidFill>
                            <a:srgbClr val="002060"/>
                          </a:solidFill>
                          <a:effectLst/>
                          <a:latin typeface="Calibri" panose="020F0502020204030204" pitchFamily="34" charset="0"/>
                        </a:rPr>
                        <a:t>27</a:t>
                      </a:r>
                    </a:p>
                  </a:txBody>
                  <a:tcPr marL="7620" marR="7620" marT="7620" marB="0" anchor="b"/>
                </a:tc>
                <a:tc>
                  <a:txBody>
                    <a:bodyPr/>
                    <a:lstStyle/>
                    <a:p>
                      <a:pPr algn="ctr" fontAlgn="b"/>
                      <a:r>
                        <a:rPr lang="en-GB" sz="1600" u="none" strike="noStrike" dirty="0">
                          <a:solidFill>
                            <a:srgbClr val="002060"/>
                          </a:solidFill>
                          <a:effectLst/>
                        </a:rPr>
                        <a:t>14.5</a:t>
                      </a:r>
                      <a:endParaRPr lang="en-GB" sz="1600" b="0" i="0" u="none" strike="noStrike" dirty="0">
                        <a:solidFill>
                          <a:srgbClr val="002060"/>
                        </a:solidFill>
                        <a:effectLst/>
                        <a:latin typeface="Calibri" panose="020F0502020204030204" pitchFamily="34" charset="0"/>
                      </a:endParaRPr>
                    </a:p>
                  </a:txBody>
                  <a:tcPr marL="7620" marR="7620" marT="7620" marB="0" anchor="b"/>
                </a:tc>
                <a:tc>
                  <a:txBody>
                    <a:bodyPr/>
                    <a:lstStyle/>
                    <a:p>
                      <a:pPr algn="ctr" fontAlgn="b"/>
                      <a:r>
                        <a:rPr lang="en-GB" sz="1600" b="0" i="0" u="none" strike="noStrike" dirty="0">
                          <a:solidFill>
                            <a:srgbClr val="002060"/>
                          </a:solidFill>
                          <a:effectLst/>
                          <a:latin typeface="Calibri" panose="020F0502020204030204" pitchFamily="34" charset="0"/>
                        </a:rPr>
                        <a:t>14.3</a:t>
                      </a:r>
                    </a:p>
                  </a:txBody>
                  <a:tcPr marL="7620" marR="7620" marT="7620" marB="0" anchor="b"/>
                </a:tc>
                <a:tc>
                  <a:txBody>
                    <a:bodyPr/>
                    <a:lstStyle/>
                    <a:p>
                      <a:pPr algn="ctr" fontAlgn="b"/>
                      <a:r>
                        <a:rPr lang="en-GB" sz="1600" b="0" i="0" u="none" strike="noStrike" dirty="0">
                          <a:solidFill>
                            <a:srgbClr val="002060"/>
                          </a:solidFill>
                          <a:effectLst/>
                          <a:latin typeface="Calibri" panose="020F0502020204030204" pitchFamily="34" charset="0"/>
                        </a:rPr>
                        <a:t>14.2</a:t>
                      </a:r>
                    </a:p>
                  </a:txBody>
                  <a:tcPr marL="7620" marR="7620" marT="7620" marB="0" anchor="b"/>
                </a:tc>
                <a:extLst>
                  <a:ext uri="{0D108BD9-81ED-4DB2-BD59-A6C34878D82A}">
                    <a16:rowId xmlns:a16="http://schemas.microsoft.com/office/drawing/2014/main" val="136725805"/>
                  </a:ext>
                </a:extLst>
              </a:tr>
              <a:tr h="293266">
                <a:tc>
                  <a:txBody>
                    <a:bodyPr/>
                    <a:lstStyle/>
                    <a:p>
                      <a:pPr algn="l" fontAlgn="ctr"/>
                      <a:r>
                        <a:rPr lang="en-GB" sz="1600" u="none" strike="noStrike" dirty="0">
                          <a:solidFill>
                            <a:srgbClr val="002060"/>
                          </a:solidFill>
                          <a:effectLst/>
                        </a:rPr>
                        <a:t>EHCP</a:t>
                      </a:r>
                      <a:endParaRPr lang="en-GB" sz="1600" b="1" i="0" u="none" strike="noStrike" dirty="0">
                        <a:solidFill>
                          <a:srgbClr val="002060"/>
                        </a:solidFill>
                        <a:effectLst/>
                        <a:latin typeface="Calibri" panose="020F0502020204030204" pitchFamily="34" charset="0"/>
                      </a:endParaRPr>
                    </a:p>
                  </a:txBody>
                  <a:tcPr marL="7620" marR="7620" marT="7620" marB="0" anchor="ctr"/>
                </a:tc>
                <a:tc>
                  <a:txBody>
                    <a:bodyPr/>
                    <a:lstStyle/>
                    <a:p>
                      <a:pPr algn="l" fontAlgn="ctr"/>
                      <a:r>
                        <a:rPr lang="en-GB" sz="1600" u="none" strike="noStrike" dirty="0">
                          <a:solidFill>
                            <a:srgbClr val="002060"/>
                          </a:solidFill>
                          <a:effectLst/>
                        </a:rPr>
                        <a:t> </a:t>
                      </a:r>
                      <a:endParaRPr lang="en-GB" sz="1600" b="1" i="0" u="none" strike="noStrike" dirty="0">
                        <a:solidFill>
                          <a:srgbClr val="002060"/>
                        </a:solidFill>
                        <a:effectLst/>
                        <a:latin typeface="Calibri" panose="020F0502020204030204" pitchFamily="34" charset="0"/>
                      </a:endParaRPr>
                    </a:p>
                  </a:txBody>
                  <a:tcPr marL="7620" marR="7620" marT="7620" marB="0" anchor="ctr"/>
                </a:tc>
                <a:tc>
                  <a:txBody>
                    <a:bodyPr/>
                    <a:lstStyle/>
                    <a:p>
                      <a:pPr algn="ctr" fontAlgn="b"/>
                      <a:r>
                        <a:rPr lang="en-GB" sz="1600" b="0" i="0" u="none" strike="noStrike" dirty="0">
                          <a:solidFill>
                            <a:srgbClr val="002060"/>
                          </a:solidFill>
                          <a:effectLst/>
                          <a:latin typeface="Calibri" panose="020F0502020204030204" pitchFamily="34" charset="0"/>
                        </a:rPr>
                        <a:t>10.1</a:t>
                      </a:r>
                    </a:p>
                  </a:txBody>
                  <a:tcPr marL="7620" marR="7620" marT="7620" marB="0" anchor="b"/>
                </a:tc>
                <a:tc>
                  <a:txBody>
                    <a:bodyPr/>
                    <a:lstStyle/>
                    <a:p>
                      <a:pPr algn="ctr" fontAlgn="b"/>
                      <a:r>
                        <a:rPr lang="en-GB" sz="1600" b="0" i="0" u="none" strike="noStrike" dirty="0">
                          <a:solidFill>
                            <a:srgbClr val="002060"/>
                          </a:solidFill>
                          <a:effectLst/>
                          <a:latin typeface="Calibri" panose="020F0502020204030204" pitchFamily="34" charset="0"/>
                        </a:rPr>
                        <a:t>5.1</a:t>
                      </a:r>
                    </a:p>
                  </a:txBody>
                  <a:tcPr marL="7620" marR="7620" marT="7620" marB="0" anchor="b"/>
                </a:tc>
                <a:tc>
                  <a:txBody>
                    <a:bodyPr/>
                    <a:lstStyle/>
                    <a:p>
                      <a:pPr algn="ctr" fontAlgn="b"/>
                      <a:r>
                        <a:rPr lang="en-GB" sz="1600" b="0" i="0" u="none" strike="noStrike" dirty="0">
                          <a:solidFill>
                            <a:srgbClr val="002060"/>
                          </a:solidFill>
                          <a:effectLst/>
                          <a:latin typeface="Calibri" panose="020F0502020204030204" pitchFamily="34" charset="0"/>
                        </a:rPr>
                        <a:t>5.6</a:t>
                      </a:r>
                    </a:p>
                  </a:txBody>
                  <a:tcPr marL="7620" marR="7620" marT="7620" marB="0" anchor="b"/>
                </a:tc>
                <a:tc>
                  <a:txBody>
                    <a:bodyPr/>
                    <a:lstStyle/>
                    <a:p>
                      <a:pPr algn="ctr" fontAlgn="b"/>
                      <a:r>
                        <a:rPr lang="en-GB" sz="1600" u="none" strike="noStrike" dirty="0">
                          <a:solidFill>
                            <a:srgbClr val="002060"/>
                          </a:solidFill>
                          <a:effectLst/>
                        </a:rPr>
                        <a:t>5.3</a:t>
                      </a:r>
                      <a:endParaRPr lang="en-GB" sz="1600" b="0" i="0" u="none" strike="noStrike" dirty="0">
                        <a:solidFill>
                          <a:srgbClr val="00206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67607981"/>
                  </a:ext>
                </a:extLst>
              </a:tr>
              <a:tr h="544204">
                <a:tc>
                  <a:txBody>
                    <a:bodyPr/>
                    <a:lstStyle/>
                    <a:p>
                      <a:pPr algn="l" fontAlgn="ctr"/>
                      <a:r>
                        <a:rPr lang="en-GB" sz="1600" u="none" strike="noStrike" dirty="0">
                          <a:solidFill>
                            <a:srgbClr val="002060"/>
                          </a:solidFill>
                          <a:effectLst/>
                        </a:rPr>
                        <a:t>Total     SEND</a:t>
                      </a:r>
                      <a:endParaRPr lang="en-GB" sz="1600" b="1" i="0" u="none" strike="noStrike" dirty="0">
                        <a:solidFill>
                          <a:srgbClr val="002060"/>
                        </a:solidFill>
                        <a:effectLst/>
                        <a:latin typeface="Calibri" panose="020F0502020204030204" pitchFamily="34" charset="0"/>
                      </a:endParaRPr>
                    </a:p>
                  </a:txBody>
                  <a:tcPr marL="7620" marR="7620" marT="7620" marB="0" anchor="ctr"/>
                </a:tc>
                <a:tc>
                  <a:txBody>
                    <a:bodyPr/>
                    <a:lstStyle/>
                    <a:p>
                      <a:pPr algn="l" fontAlgn="ctr"/>
                      <a:r>
                        <a:rPr lang="en-GB" sz="1600" u="none" strike="noStrike" dirty="0">
                          <a:solidFill>
                            <a:srgbClr val="002060"/>
                          </a:solidFill>
                          <a:effectLst/>
                        </a:rPr>
                        <a:t> </a:t>
                      </a:r>
                      <a:endParaRPr lang="en-GB" sz="1600" b="1" i="0" u="none" strike="noStrike" dirty="0">
                        <a:solidFill>
                          <a:srgbClr val="002060"/>
                        </a:solidFill>
                        <a:effectLst/>
                        <a:latin typeface="Calibri" panose="020F0502020204030204" pitchFamily="34" charset="0"/>
                      </a:endParaRPr>
                    </a:p>
                  </a:txBody>
                  <a:tcPr marL="7620" marR="7620" marT="7620" marB="0" anchor="ctr"/>
                </a:tc>
                <a:tc>
                  <a:txBody>
                    <a:bodyPr/>
                    <a:lstStyle/>
                    <a:p>
                      <a:pPr algn="ctr" fontAlgn="b"/>
                      <a:r>
                        <a:rPr lang="en-GB" sz="1600" b="1" i="0" u="none" strike="noStrike" dirty="0">
                          <a:solidFill>
                            <a:srgbClr val="002060"/>
                          </a:solidFill>
                          <a:effectLst/>
                          <a:latin typeface="Calibri" panose="020F0502020204030204" pitchFamily="34" charset="0"/>
                        </a:rPr>
                        <a:t>37.1</a:t>
                      </a:r>
                    </a:p>
                  </a:txBody>
                  <a:tcPr marL="7620" marR="7620" marT="7620" marB="0" anchor="b"/>
                </a:tc>
                <a:tc>
                  <a:txBody>
                    <a:bodyPr/>
                    <a:lstStyle/>
                    <a:p>
                      <a:pPr algn="ctr" fontAlgn="b"/>
                      <a:r>
                        <a:rPr lang="en-GB" sz="1600" b="1" i="0" u="none" strike="noStrike" dirty="0">
                          <a:solidFill>
                            <a:srgbClr val="002060"/>
                          </a:solidFill>
                          <a:effectLst/>
                          <a:latin typeface="Calibri" panose="020F0502020204030204" pitchFamily="34" charset="0"/>
                        </a:rPr>
                        <a:t>19.6</a:t>
                      </a:r>
                    </a:p>
                  </a:txBody>
                  <a:tcPr marL="7620" marR="7620" marT="7620" marB="0" anchor="b"/>
                </a:tc>
                <a:tc>
                  <a:txBody>
                    <a:bodyPr/>
                    <a:lstStyle/>
                    <a:p>
                      <a:pPr algn="ctr" fontAlgn="b"/>
                      <a:r>
                        <a:rPr lang="en-GB" sz="1600" b="1" u="none" strike="noStrike" dirty="0">
                          <a:solidFill>
                            <a:srgbClr val="002060"/>
                          </a:solidFill>
                          <a:effectLst/>
                        </a:rPr>
                        <a:t>19.9</a:t>
                      </a:r>
                      <a:endParaRPr lang="en-GB" sz="1600" b="1" i="0" u="none" strike="noStrike" dirty="0">
                        <a:solidFill>
                          <a:srgbClr val="002060"/>
                        </a:solidFill>
                        <a:effectLst/>
                        <a:latin typeface="Calibri" panose="020F0502020204030204" pitchFamily="34" charset="0"/>
                      </a:endParaRPr>
                    </a:p>
                  </a:txBody>
                  <a:tcPr marL="7620" marR="7620" marT="7620" marB="0" anchor="b"/>
                </a:tc>
                <a:tc>
                  <a:txBody>
                    <a:bodyPr/>
                    <a:lstStyle/>
                    <a:p>
                      <a:pPr algn="ctr" fontAlgn="b"/>
                      <a:r>
                        <a:rPr lang="en-GB" sz="1600" b="1" u="none" strike="noStrike" dirty="0">
                          <a:solidFill>
                            <a:srgbClr val="002060"/>
                          </a:solidFill>
                          <a:effectLst/>
                        </a:rPr>
                        <a:t>19.5</a:t>
                      </a:r>
                      <a:endParaRPr lang="en-GB" sz="1600" b="1" i="0" u="none" strike="noStrike" dirty="0">
                        <a:solidFill>
                          <a:srgbClr val="00206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50638762"/>
                  </a:ext>
                </a:extLst>
              </a:tr>
              <a:tr h="290243">
                <a:tc gridSpan="5">
                  <a:txBody>
                    <a:bodyPr/>
                    <a:lstStyle/>
                    <a:p>
                      <a:pPr algn="l" fontAlgn="b"/>
                      <a:r>
                        <a:rPr lang="en-GB" sz="900" u="none" strike="noStrike" dirty="0">
                          <a:effectLst/>
                        </a:rPr>
                        <a:t>* Primary &amp; Secondary Schools combined data. See Figure 2</a:t>
                      </a:r>
                      <a:endParaRPr lang="en-GB" sz="900" b="0" i="1" u="none" strike="noStrike" dirty="0">
                        <a:solidFill>
                          <a:srgbClr val="002060"/>
                        </a:solidFill>
                        <a:effectLst/>
                        <a:latin typeface="Calibri" panose="020F0502020204030204" pitchFamily="34" charset="0"/>
                      </a:endParaRPr>
                    </a:p>
                  </a:txBody>
                  <a:tcPr marL="7620" marR="7620" marT="7620" marB="0" anchor="b"/>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r>
                        <a:rPr lang="en-GB" sz="1100" u="none" strike="noStrike" dirty="0">
                          <a:effectLst/>
                        </a:rPr>
                        <a:t> </a:t>
                      </a:r>
                      <a:endParaRPr lang="en-GB" sz="1100" b="0" i="0" u="none" strike="noStrike" dirty="0">
                        <a:solidFill>
                          <a:srgbClr val="00206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66957194"/>
                  </a:ext>
                </a:extLst>
              </a:tr>
            </a:tbl>
          </a:graphicData>
        </a:graphic>
      </p:graphicFrame>
      <p:graphicFrame>
        <p:nvGraphicFramePr>
          <p:cNvPr id="11" name="Chart 10">
            <a:extLst>
              <a:ext uri="{FF2B5EF4-FFF2-40B4-BE49-F238E27FC236}">
                <a16:creationId xmlns:a16="http://schemas.microsoft.com/office/drawing/2014/main" id="{00000000-0008-0000-0400-00000A000000}"/>
              </a:ext>
            </a:extLst>
          </p:cNvPr>
          <p:cNvGraphicFramePr>
            <a:graphicFrameLocks/>
          </p:cNvGraphicFramePr>
          <p:nvPr>
            <p:extLst>
              <p:ext uri="{D42A27DB-BD31-4B8C-83A1-F6EECF244321}">
                <p14:modId xmlns:p14="http://schemas.microsoft.com/office/powerpoint/2010/main" val="816896706"/>
              </p:ext>
            </p:extLst>
          </p:nvPr>
        </p:nvGraphicFramePr>
        <p:xfrm>
          <a:off x="7014074" y="2081784"/>
          <a:ext cx="4551639" cy="330320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75160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3" action="ppaction://hlinksldjump"/>
            <a:extLst>
              <a:ext uri="{FF2B5EF4-FFF2-40B4-BE49-F238E27FC236}">
                <a16:creationId xmlns:a16="http://schemas.microsoft.com/office/drawing/2014/main" id="{6B58C9FE-DAA2-8592-ABC8-7E04D6B7DF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4D5BF2F-4CD3-154D-B9C2-3E315F11E08A}"/>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6" name="Picture 5">
            <a:extLst>
              <a:ext uri="{FF2B5EF4-FFF2-40B4-BE49-F238E27FC236}">
                <a16:creationId xmlns:a16="http://schemas.microsoft.com/office/drawing/2014/main" id="{CB0B5136-88F1-F116-FCD0-F6A9C95C1274}"/>
              </a:ext>
            </a:extLst>
          </p:cNvPr>
          <p:cNvPicPr>
            <a:picLocks noChangeAspect="1"/>
          </p:cNvPicPr>
          <p:nvPr/>
        </p:nvPicPr>
        <p:blipFill>
          <a:blip r:embed="rId5"/>
          <a:stretch>
            <a:fillRect/>
          </a:stretch>
        </p:blipFill>
        <p:spPr>
          <a:xfrm>
            <a:off x="10411962" y="106488"/>
            <a:ext cx="1643964" cy="611879"/>
          </a:xfrm>
          <a:prstGeom prst="rect">
            <a:avLst/>
          </a:prstGeom>
        </p:spPr>
      </p:pic>
      <p:sp>
        <p:nvSpPr>
          <p:cNvPr id="7" name="TextBox 6">
            <a:extLst>
              <a:ext uri="{FF2B5EF4-FFF2-40B4-BE49-F238E27FC236}">
                <a16:creationId xmlns:a16="http://schemas.microsoft.com/office/drawing/2014/main" id="{94C21512-643A-9D13-1FCC-299AA8AE38A4}"/>
              </a:ext>
            </a:extLst>
          </p:cNvPr>
          <p:cNvSpPr txBox="1"/>
          <p:nvPr/>
        </p:nvSpPr>
        <p:spPr>
          <a:xfrm>
            <a:off x="958056" y="471456"/>
            <a:ext cx="8886843" cy="1077218"/>
          </a:xfrm>
          <a:prstGeom prst="rect">
            <a:avLst/>
          </a:prstGeom>
          <a:noFill/>
        </p:spPr>
        <p:txBody>
          <a:bodyPr wrap="square" rtlCol="0">
            <a:spAutoFit/>
          </a:bodyPr>
          <a:lstStyle/>
          <a:p>
            <a:r>
              <a:rPr lang="en-GB" sz="3200" b="1" dirty="0">
                <a:solidFill>
                  <a:schemeClr val="accent1">
                    <a:lumMod val="50000"/>
                  </a:schemeClr>
                </a:solidFill>
                <a:latin typeface="Calibri" panose="020F0502020204030204" pitchFamily="34" charset="0"/>
                <a:cs typeface="Calibri" panose="020F0502020204030204" pitchFamily="34" charset="0"/>
              </a:rPr>
              <a:t>How do we identify and assess pupils with special educational needs at St Mary’s?</a:t>
            </a:r>
          </a:p>
        </p:txBody>
      </p:sp>
      <p:pic>
        <p:nvPicPr>
          <p:cNvPr id="14" name="Picture 13" descr="Shape, arrow&#10;&#10;Description automatically generated">
            <a:extLst>
              <a:ext uri="{FF2B5EF4-FFF2-40B4-BE49-F238E27FC236}">
                <a16:creationId xmlns:a16="http://schemas.microsoft.com/office/drawing/2014/main" id="{2A02950F-C170-44A7-BE04-D6AA2A44EB04}"/>
              </a:ext>
            </a:extLst>
          </p:cNvPr>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59653" y="1099924"/>
            <a:ext cx="920143" cy="897499"/>
          </a:xfrm>
          <a:prstGeom prst="rect">
            <a:avLst/>
          </a:prstGeom>
          <a:noFill/>
          <a:ln>
            <a:noFill/>
          </a:ln>
        </p:spPr>
      </p:pic>
      <p:sp>
        <p:nvSpPr>
          <p:cNvPr id="2" name="Rectangle 1">
            <a:extLst>
              <a:ext uri="{FF2B5EF4-FFF2-40B4-BE49-F238E27FC236}">
                <a16:creationId xmlns:a16="http://schemas.microsoft.com/office/drawing/2014/main" id="{9F762229-B08E-4B5D-B5A0-9AF409F7E37F}"/>
              </a:ext>
            </a:extLst>
          </p:cNvPr>
          <p:cNvSpPr/>
          <p:nvPr/>
        </p:nvSpPr>
        <p:spPr>
          <a:xfrm>
            <a:off x="478165" y="1467177"/>
            <a:ext cx="10941559" cy="5078313"/>
          </a:xfrm>
          <a:prstGeom prst="rect">
            <a:avLst/>
          </a:prstGeom>
        </p:spPr>
        <p:txBody>
          <a:bodyPr wrap="square">
            <a:spAutoFit/>
          </a:bodyPr>
          <a:lstStyle/>
          <a:p>
            <a:r>
              <a:rPr lang="en-GB" dirty="0">
                <a:solidFill>
                  <a:schemeClr val="accent2">
                    <a:lumMod val="50000"/>
                  </a:schemeClr>
                </a:solidFill>
                <a:latin typeface="Calibri" panose="020F0502020204030204" pitchFamily="34" charset="0"/>
                <a:cs typeface="Calibri" panose="020F0502020204030204" pitchFamily="34" charset="0"/>
              </a:rPr>
              <a:t>Our learners with SEN are entitled to an education that meets their needs, promotes high standards and helps them to achieve their best. Teachers make adaptations to ensure access to a broad and balanced curriculum for all children in their class through quality first teaching.</a:t>
            </a:r>
            <a:r>
              <a:rPr lang="en-GB" dirty="0">
                <a:solidFill>
                  <a:schemeClr val="accent2">
                    <a:lumMod val="50000"/>
                  </a:schemeClr>
                </a:solidFill>
                <a:latin typeface="Arial" panose="020B0604020202020204" pitchFamily="34" charset="0"/>
                <a:cs typeface="Arial" panose="020B0604020202020204" pitchFamily="34" charset="0"/>
              </a:rPr>
              <a:t> </a:t>
            </a:r>
          </a:p>
          <a:p>
            <a:endParaRPr lang="en-GB" dirty="0">
              <a:solidFill>
                <a:schemeClr val="accent2">
                  <a:lumMod val="50000"/>
                </a:schemeClr>
              </a:solidFill>
              <a:latin typeface="Arial" panose="020B0604020202020204" pitchFamily="34" charset="0"/>
              <a:cs typeface="Arial" panose="020B0604020202020204" pitchFamily="34" charset="0"/>
            </a:endParaRPr>
          </a:p>
          <a:p>
            <a:r>
              <a:rPr lang="en-GB" dirty="0">
                <a:solidFill>
                  <a:schemeClr val="accent2">
                    <a:lumMod val="50000"/>
                  </a:schemeClr>
                </a:solidFill>
                <a:latin typeface="Calibri" panose="020F0502020204030204" pitchFamily="34" charset="0"/>
                <a:cs typeface="Calibri" panose="020F0502020204030204" pitchFamily="34" charset="0"/>
              </a:rPr>
              <a:t>Our identification process is illustrated in our </a:t>
            </a:r>
            <a:r>
              <a:rPr lang="en-GB" dirty="0">
                <a:solidFill>
                  <a:schemeClr val="accent2">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Identifying SEND using 7C Flow Chart </a:t>
            </a:r>
            <a:r>
              <a:rPr lang="en-GB" dirty="0">
                <a:solidFill>
                  <a:schemeClr val="accent2">
                    <a:lumMod val="50000"/>
                  </a:schemeClr>
                </a:solidFill>
                <a:latin typeface="Calibri" panose="020F0502020204030204" pitchFamily="34" charset="0"/>
                <a:cs typeface="Calibri" panose="020F0502020204030204" pitchFamily="34" charset="0"/>
              </a:rPr>
              <a:t>.</a:t>
            </a:r>
          </a:p>
          <a:p>
            <a:endParaRPr lang="en-GB" dirty="0">
              <a:solidFill>
                <a:srgbClr val="002060"/>
              </a:solidFill>
              <a:latin typeface="Calibri" panose="020F0502020204030204" pitchFamily="34" charset="0"/>
              <a:cs typeface="Calibri" panose="020F0502020204030204" pitchFamily="34" charset="0"/>
            </a:endParaRPr>
          </a:p>
          <a:p>
            <a:r>
              <a:rPr lang="en-GB" dirty="0">
                <a:solidFill>
                  <a:srgbClr val="002060"/>
                </a:solidFill>
                <a:latin typeface="Calibri" panose="020F0502020204030204" pitchFamily="34" charset="0"/>
                <a:cs typeface="Calibri" panose="020F0502020204030204" pitchFamily="34" charset="0"/>
              </a:rPr>
              <a:t>Once a child with SEND has been identified, St Mary’s uses the </a:t>
            </a:r>
            <a:r>
              <a:rPr lang="en-GB" b="1" dirty="0">
                <a:solidFill>
                  <a:srgbClr val="002060"/>
                </a:solidFill>
                <a:latin typeface="Calibri" panose="020F0502020204030204" pitchFamily="34" charset="0"/>
                <a:cs typeface="Calibri" panose="020F0502020204030204" pitchFamily="34" charset="0"/>
              </a:rPr>
              <a:t>graduated approach (Assess/Plan/Do/ Review) </a:t>
            </a:r>
            <a:r>
              <a:rPr lang="en-GB" dirty="0">
                <a:solidFill>
                  <a:srgbClr val="002060"/>
                </a:solidFill>
                <a:latin typeface="Calibri" panose="020F0502020204030204" pitchFamily="34" charset="0"/>
                <a:cs typeface="Calibri" panose="020F0502020204030204" pitchFamily="34" charset="0"/>
              </a:rPr>
              <a:t>to meet individual needs by:</a:t>
            </a:r>
          </a:p>
          <a:p>
            <a:endParaRPr lang="en-GB"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Clearly </a:t>
            </a:r>
            <a:r>
              <a:rPr lang="en-GB" b="1" dirty="0">
                <a:solidFill>
                  <a:srgbClr val="002060"/>
                </a:solidFill>
                <a:latin typeface="Calibri" panose="020F0502020204030204" pitchFamily="34" charset="0"/>
                <a:cs typeface="Calibri" panose="020F0502020204030204" pitchFamily="34" charset="0"/>
              </a:rPr>
              <a:t>assessing each child’s needs every term </a:t>
            </a:r>
            <a:r>
              <a:rPr lang="en-GB" dirty="0">
                <a:solidFill>
                  <a:srgbClr val="002060"/>
                </a:solidFill>
                <a:latin typeface="Calibri" panose="020F0502020204030204" pitchFamily="34" charset="0"/>
                <a:cs typeface="Calibri" panose="020F0502020204030204" pitchFamily="34" charset="0"/>
              </a:rPr>
              <a:t>using the </a:t>
            </a:r>
            <a:r>
              <a:rPr lang="en-GB" b="1" dirty="0">
                <a:solidFill>
                  <a:srgbClr val="002060"/>
                </a:solidFill>
                <a:latin typeface="Calibri" panose="020F0502020204030204" pitchFamily="34" charset="0"/>
                <a:cs typeface="Calibri" panose="020F0502020204030204" pitchFamily="34" charset="0"/>
              </a:rPr>
              <a:t>7Cs approach</a:t>
            </a:r>
            <a:r>
              <a:rPr lang="en-GB" dirty="0">
                <a:solidFill>
                  <a:srgbClr val="002060"/>
                </a:solidFill>
                <a:latin typeface="Calibri" panose="020F0502020204030204" pitchFamily="34" charset="0"/>
                <a:cs typeface="Calibri" panose="020F0502020204030204" pitchFamily="34" charset="0"/>
              </a:rPr>
              <a:t>.</a:t>
            </a:r>
          </a:p>
          <a:p>
            <a:endParaRPr lang="en-GB"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Working with your child’s teacher, SENDCO, parents and</a:t>
            </a:r>
            <a:r>
              <a:rPr lang="en-GB" b="1" dirty="0">
                <a:solidFill>
                  <a:srgbClr val="002060"/>
                </a:solidFill>
                <a:latin typeface="Calibri" panose="020F0502020204030204" pitchFamily="34" charset="0"/>
                <a:cs typeface="Calibri" panose="020F0502020204030204" pitchFamily="34" charset="0"/>
              </a:rPr>
              <a:t> listening to your child</a:t>
            </a:r>
            <a:r>
              <a:rPr lang="en-GB" dirty="0">
                <a:solidFill>
                  <a:srgbClr val="002060"/>
                </a:solidFill>
                <a:latin typeface="Calibri" panose="020F0502020204030204" pitchFamily="34" charset="0"/>
                <a:cs typeface="Calibri" panose="020F0502020204030204" pitchFamily="34" charset="0"/>
              </a:rPr>
              <a:t>, in order to assess their needs.</a:t>
            </a:r>
          </a:p>
          <a:p>
            <a:endParaRPr lang="en-GB"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Together, creating an </a:t>
            </a:r>
            <a:r>
              <a:rPr lang="en-GB" b="1" dirty="0">
                <a:solidFill>
                  <a:srgbClr val="002060"/>
                </a:solidFill>
                <a:latin typeface="Calibri" panose="020F0502020204030204" pitchFamily="34" charset="0"/>
                <a:cs typeface="Calibri" panose="020F0502020204030204" pitchFamily="34" charset="0"/>
              </a:rPr>
              <a:t>Individual SEN Support Plan </a:t>
            </a:r>
            <a:r>
              <a:rPr lang="en-GB" dirty="0">
                <a:solidFill>
                  <a:srgbClr val="002060"/>
                </a:solidFill>
                <a:latin typeface="Calibri" panose="020F0502020204030204" pitchFamily="34" charset="0"/>
                <a:cs typeface="Calibri" panose="020F0502020204030204" pitchFamily="34" charset="0"/>
              </a:rPr>
              <a:t>which outlines </a:t>
            </a:r>
            <a:r>
              <a:rPr lang="en-GB" b="1" dirty="0">
                <a:solidFill>
                  <a:srgbClr val="002060"/>
                </a:solidFill>
                <a:latin typeface="Calibri" panose="020F0502020204030204" pitchFamily="34" charset="0"/>
                <a:cs typeface="Calibri" panose="020F0502020204030204" pitchFamily="34" charset="0"/>
              </a:rPr>
              <a:t>support, adjustments and interventions</a:t>
            </a:r>
            <a:r>
              <a:rPr lang="en-GB" dirty="0">
                <a:solidFill>
                  <a:srgbClr val="002060"/>
                </a:solidFill>
                <a:latin typeface="Calibri" panose="020F0502020204030204" pitchFamily="34" charset="0"/>
                <a:cs typeface="Calibri" panose="020F0502020204030204" pitchFamily="34" charset="0"/>
              </a:rPr>
              <a:t> to help your </a:t>
            </a:r>
            <a:r>
              <a:rPr lang="en-GB" b="1" dirty="0">
                <a:solidFill>
                  <a:srgbClr val="002060"/>
                </a:solidFill>
                <a:latin typeface="Calibri" panose="020F0502020204030204" pitchFamily="34" charset="0"/>
                <a:cs typeface="Calibri" panose="020F0502020204030204" pitchFamily="34" charset="0"/>
              </a:rPr>
              <a:t>child make progress</a:t>
            </a:r>
            <a:r>
              <a:rPr lang="en-GB" dirty="0">
                <a:solidFill>
                  <a:srgbClr val="002060"/>
                </a:solidFill>
                <a:latin typeface="Calibri" panose="020F0502020204030204" pitchFamily="34" charset="0"/>
                <a:cs typeface="Calibri" panose="020F0502020204030204" pitchFamily="34" charset="0"/>
              </a:rPr>
              <a:t>.</a:t>
            </a:r>
          </a:p>
          <a:p>
            <a:endParaRPr lang="en-GB"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b="1" dirty="0">
                <a:solidFill>
                  <a:srgbClr val="002060"/>
                </a:solidFill>
                <a:latin typeface="Calibri" panose="020F0502020204030204" pitchFamily="34" charset="0"/>
                <a:cs typeface="Calibri" panose="020F0502020204030204" pitchFamily="34" charset="0"/>
              </a:rPr>
              <a:t>Parent/ Teacher/ Pupil SEN meetings every term </a:t>
            </a:r>
            <a:r>
              <a:rPr lang="en-GB" dirty="0">
                <a:solidFill>
                  <a:srgbClr val="002060"/>
                </a:solidFill>
                <a:latin typeface="Calibri" panose="020F0502020204030204" pitchFamily="34" charset="0"/>
                <a:cs typeface="Calibri" panose="020F0502020204030204" pitchFamily="34" charset="0"/>
              </a:rPr>
              <a:t>to </a:t>
            </a:r>
            <a:r>
              <a:rPr lang="en-GB" b="1" dirty="0">
                <a:solidFill>
                  <a:srgbClr val="002060"/>
                </a:solidFill>
                <a:latin typeface="Calibri" panose="020F0502020204030204" pitchFamily="34" charset="0"/>
                <a:cs typeface="Calibri" panose="020F0502020204030204" pitchFamily="34" charset="0"/>
              </a:rPr>
              <a:t>together review how provision is meeting needs</a:t>
            </a:r>
            <a:r>
              <a:rPr lang="en-GB" dirty="0">
                <a:solidFill>
                  <a:srgbClr val="002060"/>
                </a:solidFill>
                <a:latin typeface="Calibri" panose="020F0502020204030204" pitchFamily="34" charset="0"/>
                <a:cs typeface="Calibri" panose="020F0502020204030204" pitchFamily="34" charset="0"/>
              </a:rPr>
              <a:t>, and making any necessary changes.</a:t>
            </a:r>
          </a:p>
        </p:txBody>
      </p:sp>
    </p:spTree>
    <p:extLst>
      <p:ext uri="{BB962C8B-B14F-4D97-AF65-F5344CB8AC3E}">
        <p14:creationId xmlns:p14="http://schemas.microsoft.com/office/powerpoint/2010/main" val="2494983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E93C63-50E5-4FC5-A93D-6DE0D01F574C}"/>
              </a:ext>
            </a:extLst>
          </p:cNvPr>
          <p:cNvPicPr>
            <a:picLocks noChangeAspect="1"/>
          </p:cNvPicPr>
          <p:nvPr/>
        </p:nvPicPr>
        <p:blipFill>
          <a:blip r:embed="rId3"/>
          <a:stretch>
            <a:fillRect/>
          </a:stretch>
        </p:blipFill>
        <p:spPr>
          <a:xfrm>
            <a:off x="8482336" y="240858"/>
            <a:ext cx="2845269" cy="2876309"/>
          </a:xfrm>
          <a:prstGeom prst="rect">
            <a:avLst/>
          </a:prstGeom>
        </p:spPr>
      </p:pic>
      <p:pic>
        <p:nvPicPr>
          <p:cNvPr id="4" name="Picture 2">
            <a:hlinkClick r:id="rId4" action="ppaction://hlinksldjump"/>
            <a:extLst>
              <a:ext uri="{FF2B5EF4-FFF2-40B4-BE49-F238E27FC236}">
                <a16:creationId xmlns:a16="http://schemas.microsoft.com/office/drawing/2014/main" id="{6B58C9FE-DAA2-8592-ABC8-7E04D6B7DF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322" y="73813"/>
            <a:ext cx="656133" cy="64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4D5BF2F-4CD3-154D-B9C2-3E315F11E08A}"/>
              </a:ext>
            </a:extLst>
          </p:cNvPr>
          <p:cNvSpPr txBox="1"/>
          <p:nvPr/>
        </p:nvSpPr>
        <p:spPr>
          <a:xfrm>
            <a:off x="958056" y="73813"/>
            <a:ext cx="4174055" cy="397643"/>
          </a:xfrm>
          <a:prstGeom prst="rect">
            <a:avLst/>
          </a:prstGeom>
          <a:noFill/>
        </p:spPr>
        <p:txBody>
          <a:bodyPr wrap="none"/>
          <a:lstStyle/>
          <a:p>
            <a:pPr>
              <a:defRPr/>
            </a:pPr>
            <a:r>
              <a:rPr lang="en-GB" dirty="0">
                <a:ln w="0">
                  <a:solidFill>
                    <a:srgbClr val="0070C0"/>
                  </a:solidFill>
                </a:ln>
                <a:solidFill>
                  <a:srgbClr val="00B0F0"/>
                </a:solidFill>
                <a:effectLst>
                  <a:outerShdw blurRad="38100" dist="25400" dir="5400000" algn="ctr" rotWithShape="0">
                    <a:srgbClr val="6E747A">
                      <a:alpha val="43000"/>
                    </a:srgbClr>
                  </a:outerShdw>
                </a:effectLst>
                <a:latin typeface="Arial" pitchFamily="34" charset="0"/>
                <a:cs typeface="Arial" pitchFamily="34" charset="0"/>
              </a:rPr>
              <a:t>St Mary’s Church of England Junior Academy</a:t>
            </a:r>
          </a:p>
        </p:txBody>
      </p:sp>
      <p:pic>
        <p:nvPicPr>
          <p:cNvPr id="6" name="Picture 5">
            <a:extLst>
              <a:ext uri="{FF2B5EF4-FFF2-40B4-BE49-F238E27FC236}">
                <a16:creationId xmlns:a16="http://schemas.microsoft.com/office/drawing/2014/main" id="{CB0B5136-88F1-F116-FCD0-F6A9C95C1274}"/>
              </a:ext>
            </a:extLst>
          </p:cNvPr>
          <p:cNvPicPr>
            <a:picLocks noChangeAspect="1"/>
          </p:cNvPicPr>
          <p:nvPr/>
        </p:nvPicPr>
        <p:blipFill>
          <a:blip r:embed="rId6"/>
          <a:stretch>
            <a:fillRect/>
          </a:stretch>
        </p:blipFill>
        <p:spPr>
          <a:xfrm>
            <a:off x="10411962" y="106488"/>
            <a:ext cx="1643964" cy="611879"/>
          </a:xfrm>
          <a:prstGeom prst="rect">
            <a:avLst/>
          </a:prstGeom>
        </p:spPr>
      </p:pic>
      <p:sp>
        <p:nvSpPr>
          <p:cNvPr id="2" name="Rectangle 1">
            <a:extLst>
              <a:ext uri="{FF2B5EF4-FFF2-40B4-BE49-F238E27FC236}">
                <a16:creationId xmlns:a16="http://schemas.microsoft.com/office/drawing/2014/main" id="{9F762229-B08E-4B5D-B5A0-9AF409F7E37F}"/>
              </a:ext>
            </a:extLst>
          </p:cNvPr>
          <p:cNvSpPr/>
          <p:nvPr/>
        </p:nvSpPr>
        <p:spPr>
          <a:xfrm>
            <a:off x="17692" y="687637"/>
            <a:ext cx="9534819" cy="6924973"/>
          </a:xfrm>
          <a:prstGeom prst="rect">
            <a:avLst/>
          </a:prstGeom>
        </p:spPr>
        <p:txBody>
          <a:bodyPr wrap="square">
            <a:spAutoFit/>
          </a:bodyPr>
          <a:lstStyle/>
          <a:p>
            <a:pPr marL="342900" indent="-34290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At St Mary’s, we use the </a:t>
            </a:r>
            <a:r>
              <a:rPr lang="en-GB" b="1" dirty="0">
                <a:solidFill>
                  <a:srgbClr val="002060"/>
                </a:solidFill>
                <a:latin typeface="Calibri" panose="020F0502020204030204" pitchFamily="34" charset="0"/>
                <a:cs typeface="Calibri" panose="020F0502020204030204" pitchFamily="34" charset="0"/>
              </a:rPr>
              <a:t>7Cs Strengths based approach </a:t>
            </a:r>
            <a:r>
              <a:rPr lang="en-GB" dirty="0">
                <a:solidFill>
                  <a:srgbClr val="002060"/>
                </a:solidFill>
                <a:latin typeface="Calibri" panose="020F0502020204030204" pitchFamily="34" charset="0"/>
                <a:cs typeface="Calibri" panose="020F0502020204030204" pitchFamily="34" charset="0"/>
              </a:rPr>
              <a:t>which aims to </a:t>
            </a:r>
            <a:r>
              <a:rPr lang="en-GB" b="1" dirty="0">
                <a:solidFill>
                  <a:srgbClr val="002060"/>
                </a:solidFill>
                <a:latin typeface="Calibri" panose="020F0502020204030204" pitchFamily="34" charset="0"/>
                <a:cs typeface="Calibri" panose="020F0502020204030204" pitchFamily="34" charset="0"/>
              </a:rPr>
              <a:t>target and support underlying barriers to learning. </a:t>
            </a:r>
            <a:r>
              <a:rPr lang="en-GB" dirty="0">
                <a:solidFill>
                  <a:srgbClr val="002060"/>
                </a:solidFill>
                <a:latin typeface="Calibri" panose="020F0502020204030204" pitchFamily="34" charset="0"/>
                <a:cs typeface="Calibri" panose="020F0502020204030204" pitchFamily="34" charset="0"/>
              </a:rPr>
              <a:t>The</a:t>
            </a:r>
            <a:r>
              <a:rPr lang="en-GB" b="1" dirty="0">
                <a:solidFill>
                  <a:srgbClr val="002060"/>
                </a:solidFill>
                <a:latin typeface="Calibri" panose="020F0502020204030204" pitchFamily="34" charset="0"/>
                <a:cs typeface="Calibri" panose="020F0502020204030204" pitchFamily="34" charset="0"/>
              </a:rPr>
              <a:t> </a:t>
            </a:r>
            <a:r>
              <a:rPr lang="en-GB" dirty="0">
                <a:solidFill>
                  <a:srgbClr val="002060"/>
                </a:solidFill>
                <a:latin typeface="Calibri" panose="020F0502020204030204" pitchFamily="34" charset="0"/>
                <a:cs typeface="Calibri" panose="020F0502020204030204" pitchFamily="34" charset="0"/>
              </a:rPr>
              <a:t>7Cs broad areas of need include: Cognition, Communication, Creativity, Control, Compassion, Co-ordination and Curriculum.</a:t>
            </a:r>
          </a:p>
          <a:p>
            <a:endParaRPr lang="en-GB"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b="1" dirty="0">
                <a:solidFill>
                  <a:srgbClr val="002060"/>
                </a:solidFill>
                <a:latin typeface="Calibri" panose="020F0502020204030204" pitchFamily="34" charset="0"/>
                <a:cs typeface="Calibri" panose="020F0502020204030204" pitchFamily="34" charset="0"/>
              </a:rPr>
              <a:t>Impact of SEN provision is measured </a:t>
            </a:r>
            <a:r>
              <a:rPr lang="en-GB" dirty="0">
                <a:solidFill>
                  <a:srgbClr val="002060"/>
                </a:solidFill>
                <a:latin typeface="Calibri" panose="020F0502020204030204" pitchFamily="34" charset="0"/>
                <a:cs typeface="Calibri" panose="020F0502020204030204" pitchFamily="34" charset="0"/>
              </a:rPr>
              <a:t>using a </a:t>
            </a:r>
            <a:r>
              <a:rPr lang="en-GB" b="1" dirty="0">
                <a:solidFill>
                  <a:srgbClr val="002060"/>
                </a:solidFill>
                <a:latin typeface="Calibri" panose="020F0502020204030204" pitchFamily="34" charset="0"/>
                <a:cs typeface="Calibri" panose="020F0502020204030204" pitchFamily="34" charset="0"/>
              </a:rPr>
              <a:t>7Cs tracker </a:t>
            </a:r>
            <a:r>
              <a:rPr lang="en-GB" dirty="0">
                <a:solidFill>
                  <a:srgbClr val="002060"/>
                </a:solidFill>
                <a:latin typeface="Calibri" panose="020F0502020204030204" pitchFamily="34" charset="0"/>
                <a:cs typeface="Calibri" panose="020F0502020204030204" pitchFamily="34" charset="0"/>
              </a:rPr>
              <a:t>which enables us to </a:t>
            </a:r>
            <a:r>
              <a:rPr lang="en-GB" b="1" dirty="0">
                <a:solidFill>
                  <a:srgbClr val="002060"/>
                </a:solidFill>
                <a:latin typeface="Calibri" panose="020F0502020204030204" pitchFamily="34" charset="0"/>
                <a:cs typeface="Calibri" panose="020F0502020204030204" pitchFamily="34" charset="0"/>
              </a:rPr>
              <a:t>capture </a:t>
            </a:r>
          </a:p>
          <a:p>
            <a:r>
              <a:rPr lang="en-GB" b="1" dirty="0">
                <a:solidFill>
                  <a:srgbClr val="002060"/>
                </a:solidFill>
                <a:latin typeface="Calibri" panose="020F0502020204030204" pitchFamily="34" charset="0"/>
                <a:cs typeface="Calibri" panose="020F0502020204030204" pitchFamily="34" charset="0"/>
              </a:rPr>
              <a:t>       small steps of progress and to plan for next steps and future provision.</a:t>
            </a:r>
          </a:p>
          <a:p>
            <a:pPr marL="285750" indent="-285750">
              <a:buFont typeface="Arial" panose="020B0604020202020204" pitchFamily="34" charset="0"/>
              <a:buChar char="•"/>
            </a:pPr>
            <a:endParaRPr lang="en-GB" b="1"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Every child’s progress in English and maths (including children with SEN where possible) is also assessed and measured using </a:t>
            </a:r>
            <a:r>
              <a:rPr lang="en-GB" b="1" dirty="0">
                <a:solidFill>
                  <a:srgbClr val="002060"/>
                </a:solidFill>
                <a:latin typeface="Calibri" panose="020F0502020204030204" pitchFamily="34" charset="0"/>
                <a:cs typeface="Calibri" panose="020F0502020204030204" pitchFamily="34" charset="0"/>
              </a:rPr>
              <a:t>PiXL </a:t>
            </a:r>
            <a:r>
              <a:rPr lang="en-GB" dirty="0">
                <a:solidFill>
                  <a:srgbClr val="002060"/>
                </a:solidFill>
                <a:latin typeface="Calibri" panose="020F0502020204030204" pitchFamily="34" charset="0"/>
                <a:cs typeface="Calibri" panose="020F0502020204030204" pitchFamily="34" charset="0"/>
              </a:rPr>
              <a:t>and recorded on </a:t>
            </a:r>
            <a:r>
              <a:rPr lang="en-GB" b="1" dirty="0">
                <a:solidFill>
                  <a:srgbClr val="002060"/>
                </a:solidFill>
                <a:latin typeface="Calibri" panose="020F0502020204030204" pitchFamily="34" charset="0"/>
                <a:cs typeface="Calibri" panose="020F0502020204030204" pitchFamily="34" charset="0"/>
              </a:rPr>
              <a:t>Pupil Asset</a:t>
            </a:r>
            <a:r>
              <a:rPr lang="en-GB" dirty="0">
                <a:solidFill>
                  <a:srgbClr val="002060"/>
                </a:solidFill>
                <a:latin typeface="Calibri" panose="020F0502020204030204" pitchFamily="34" charset="0"/>
                <a:cs typeface="Calibri" panose="020F0502020204030204" pitchFamily="34" charset="0"/>
              </a:rPr>
              <a:t>. This helps us to check how well we are supporting your child’s progress and to </a:t>
            </a:r>
            <a:r>
              <a:rPr lang="en-GB" b="1" dirty="0">
                <a:solidFill>
                  <a:srgbClr val="002060"/>
                </a:solidFill>
                <a:latin typeface="Calibri" panose="020F0502020204030204" pitchFamily="34" charset="0"/>
                <a:cs typeface="Calibri" panose="020F0502020204030204" pitchFamily="34" charset="0"/>
              </a:rPr>
              <a:t>draw comparisons with other schools</a:t>
            </a:r>
            <a:r>
              <a:rPr lang="en-GB" dirty="0">
                <a:solidFill>
                  <a:srgbClr val="002060"/>
                </a:solidFill>
                <a:latin typeface="Calibri" panose="020F0502020204030204" pitchFamily="34" charset="0"/>
                <a:cs typeface="Calibri" panose="020F0502020204030204" pitchFamily="34" charset="0"/>
              </a:rPr>
              <a:t>. </a:t>
            </a:r>
          </a:p>
          <a:p>
            <a:endParaRPr lang="en-GB"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We also make use of specialist SEN assessment tools such as the </a:t>
            </a:r>
            <a:r>
              <a:rPr lang="en-GB" b="1" dirty="0">
                <a:solidFill>
                  <a:srgbClr val="002060"/>
                </a:solidFill>
                <a:latin typeface="Calibri" panose="020F0502020204030204" pitchFamily="34" charset="0"/>
                <a:cs typeface="Calibri" panose="020F0502020204030204" pitchFamily="34" charset="0"/>
              </a:rPr>
              <a:t>Salford Sentence and Reading Comprehension Test</a:t>
            </a:r>
            <a:r>
              <a:rPr lang="en-GB" dirty="0">
                <a:solidFill>
                  <a:srgbClr val="002060"/>
                </a:solidFill>
                <a:latin typeface="Calibri" panose="020F0502020204030204" pitchFamily="34" charset="0"/>
                <a:cs typeface="Calibri" panose="020F0502020204030204" pitchFamily="34" charset="0"/>
              </a:rPr>
              <a:t>,  </a:t>
            </a:r>
            <a:r>
              <a:rPr lang="en-GB" b="1" dirty="0">
                <a:solidFill>
                  <a:srgbClr val="002060"/>
                </a:solidFill>
                <a:latin typeface="Calibri" panose="020F0502020204030204" pitchFamily="34" charset="0"/>
                <a:cs typeface="Calibri" panose="020F0502020204030204" pitchFamily="34" charset="0"/>
              </a:rPr>
              <a:t>Sandwell Maths, PhAB 2 (</a:t>
            </a:r>
            <a:r>
              <a:rPr lang="en-GB" dirty="0">
                <a:solidFill>
                  <a:srgbClr val="002060"/>
                </a:solidFill>
                <a:latin typeface="Calibri" panose="020F0502020204030204" pitchFamily="34" charset="0"/>
                <a:cs typeface="Calibri" panose="020F0502020204030204" pitchFamily="34" charset="0"/>
              </a:rPr>
              <a:t>phonological awareness assessment) and the </a:t>
            </a:r>
            <a:r>
              <a:rPr lang="en-GB" b="1" dirty="0">
                <a:solidFill>
                  <a:srgbClr val="002060"/>
                </a:solidFill>
                <a:latin typeface="Calibri" panose="020F0502020204030204" pitchFamily="34" charset="0"/>
                <a:cs typeface="Calibri" panose="020F0502020204030204" pitchFamily="34" charset="0"/>
              </a:rPr>
              <a:t>British Picture Vocabulary Scale </a:t>
            </a:r>
            <a:r>
              <a:rPr lang="en-GB" dirty="0">
                <a:solidFill>
                  <a:srgbClr val="002060"/>
                </a:solidFill>
                <a:latin typeface="Calibri" panose="020F0502020204030204" pitchFamily="34" charset="0"/>
                <a:cs typeface="Calibri" panose="020F0502020204030204" pitchFamily="34" charset="0"/>
              </a:rPr>
              <a:t>(BPVS) to assess language needs. </a:t>
            </a:r>
          </a:p>
          <a:p>
            <a:endParaRPr lang="en-GB"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a:solidFill>
                  <a:srgbClr val="002060"/>
                </a:solidFill>
                <a:latin typeface="Calibri" panose="020F0502020204030204" pitchFamily="34" charset="0"/>
                <a:cs typeface="Calibri" panose="020F0502020204030204" pitchFamily="34" charset="0"/>
              </a:rPr>
              <a:t>These tools also help us to </a:t>
            </a:r>
            <a:r>
              <a:rPr lang="en-GB" b="1" dirty="0">
                <a:solidFill>
                  <a:srgbClr val="002060"/>
                </a:solidFill>
                <a:latin typeface="Calibri" panose="020F0502020204030204" pitchFamily="34" charset="0"/>
                <a:cs typeface="Calibri" panose="020F0502020204030204" pitchFamily="34" charset="0"/>
              </a:rPr>
              <a:t>identify gaps in knowledge and understanding</a:t>
            </a:r>
            <a:r>
              <a:rPr lang="en-GB" dirty="0">
                <a:solidFill>
                  <a:srgbClr val="002060"/>
                </a:solidFill>
                <a:latin typeface="Calibri" panose="020F0502020204030204" pitchFamily="34" charset="0"/>
                <a:cs typeface="Calibri" panose="020F0502020204030204" pitchFamily="34" charset="0"/>
              </a:rPr>
              <a:t> and plan </a:t>
            </a:r>
            <a:r>
              <a:rPr lang="en-GB" b="1" dirty="0">
                <a:solidFill>
                  <a:srgbClr val="002060"/>
                </a:solidFill>
                <a:latin typeface="Calibri" panose="020F0502020204030204" pitchFamily="34" charset="0"/>
                <a:cs typeface="Calibri" panose="020F0502020204030204" pitchFamily="34" charset="0"/>
              </a:rPr>
              <a:t>focus groups</a:t>
            </a:r>
            <a:r>
              <a:rPr lang="en-GB" dirty="0">
                <a:solidFill>
                  <a:srgbClr val="002060"/>
                </a:solidFill>
                <a:latin typeface="Calibri" panose="020F0502020204030204" pitchFamily="34" charset="0"/>
                <a:cs typeface="Calibri" panose="020F0502020204030204" pitchFamily="34" charset="0"/>
              </a:rPr>
              <a:t> for </a:t>
            </a:r>
            <a:r>
              <a:rPr lang="en-GB" b="1" dirty="0">
                <a:solidFill>
                  <a:srgbClr val="002060"/>
                </a:solidFill>
                <a:latin typeface="Calibri" panose="020F0502020204030204" pitchFamily="34" charset="0"/>
                <a:cs typeface="Calibri" panose="020F0502020204030204" pitchFamily="34" charset="0"/>
              </a:rPr>
              <a:t>targeted interventions. </a:t>
            </a:r>
          </a:p>
          <a:p>
            <a:endParaRPr lang="en-GB" b="1"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dirty="0">
                <a:solidFill>
                  <a:schemeClr val="accent2">
                    <a:lumMod val="50000"/>
                  </a:schemeClr>
                </a:solidFill>
                <a:latin typeface="Calibri" panose="020F0502020204030204" pitchFamily="34" charset="0"/>
                <a:cs typeface="Calibri" panose="020F0502020204030204" pitchFamily="34" charset="0"/>
              </a:rPr>
              <a:t>Our teachers also use various strategies to adapt access and remove barriers to learning using guidance from the </a:t>
            </a:r>
            <a:r>
              <a:rPr lang="en-GB" dirty="0">
                <a:solidFill>
                  <a:schemeClr val="accent2">
                    <a:lumMod val="50000"/>
                  </a:schemeClr>
                </a:solidFill>
                <a:latin typeface="Calibri" panose="020F0502020204030204" pitchFamily="34" charset="0"/>
                <a:cs typeface="Calibri" panose="020F0502020204030204" pitchFamily="34" charset="0"/>
                <a:hlinkClick r:id="rId7"/>
              </a:rPr>
              <a:t>Norfolk Provision Expected At SEN Support (PEASS) document.</a:t>
            </a:r>
            <a:endParaRPr lang="en-GB" dirty="0">
              <a:solidFill>
                <a:schemeClr val="accent2">
                  <a:lumMod val="50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b="1"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b="1"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2400" dirty="0">
              <a:solidFill>
                <a:srgbClr val="00206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68316CC-6BB3-41AE-BF01-AADAA2040DC0}"/>
              </a:ext>
            </a:extLst>
          </p:cNvPr>
          <p:cNvPicPr>
            <a:picLocks noChangeAspect="1"/>
          </p:cNvPicPr>
          <p:nvPr/>
        </p:nvPicPr>
        <p:blipFill>
          <a:blip r:embed="rId8"/>
          <a:stretch>
            <a:fillRect/>
          </a:stretch>
        </p:blipFill>
        <p:spPr>
          <a:xfrm>
            <a:off x="10061510" y="5300344"/>
            <a:ext cx="1994416" cy="1360773"/>
          </a:xfrm>
          <a:prstGeom prst="rect">
            <a:avLst/>
          </a:prstGeom>
        </p:spPr>
      </p:pic>
      <p:pic>
        <p:nvPicPr>
          <p:cNvPr id="11" name="Picture 10">
            <a:extLst>
              <a:ext uri="{FF2B5EF4-FFF2-40B4-BE49-F238E27FC236}">
                <a16:creationId xmlns:a16="http://schemas.microsoft.com/office/drawing/2014/main" id="{724FEB42-3B2C-44BC-80FE-7E61684E38E7}"/>
              </a:ext>
            </a:extLst>
          </p:cNvPr>
          <p:cNvPicPr>
            <a:picLocks noChangeAspect="1"/>
          </p:cNvPicPr>
          <p:nvPr/>
        </p:nvPicPr>
        <p:blipFill>
          <a:blip r:embed="rId9"/>
          <a:stretch>
            <a:fillRect/>
          </a:stretch>
        </p:blipFill>
        <p:spPr>
          <a:xfrm>
            <a:off x="10178256" y="3595462"/>
            <a:ext cx="1851621" cy="1528037"/>
          </a:xfrm>
          <a:prstGeom prst="rect">
            <a:avLst/>
          </a:prstGeom>
        </p:spPr>
      </p:pic>
      <p:sp>
        <p:nvSpPr>
          <p:cNvPr id="9" name="Rectangle 3">
            <a:extLst>
              <a:ext uri="{FF2B5EF4-FFF2-40B4-BE49-F238E27FC236}">
                <a16:creationId xmlns:a16="http://schemas.microsoft.com/office/drawing/2014/main" id="{6157F5C3-DB9A-46AD-B02C-FAC0D48190EE}"/>
              </a:ext>
            </a:extLst>
          </p:cNvPr>
          <p:cNvSpPr txBox="1">
            <a:spLocks noChangeArrowheads="1"/>
          </p:cNvSpPr>
          <p:nvPr/>
        </p:nvSpPr>
        <p:spPr>
          <a:xfrm>
            <a:off x="413388" y="5812046"/>
            <a:ext cx="8999632" cy="3311189"/>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80000"/>
              </a:lnSpc>
            </a:pPr>
            <a:endParaRPr lang="en-GB"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211238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7862</TotalTime>
  <Words>5926</Words>
  <Application>Microsoft Office PowerPoint</Application>
  <PresentationFormat>Widescreen</PresentationFormat>
  <Paragraphs>550</Paragraphs>
  <Slides>36</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Arial MT</vt:lpstr>
      <vt:lpstr>Calibri</vt:lpstr>
      <vt:lpstr>Symbol</vt:lpstr>
      <vt:lpstr>Times New Roman</vt:lpstr>
      <vt:lpstr>Trebuchet MS</vt:lpstr>
      <vt:lpstr>Wingdings</vt:lpstr>
      <vt:lpstr>Wingdings 3</vt:lpstr>
      <vt:lpstr>XCCW Joined 22a</vt:lpstr>
      <vt:lpstr>Facet</vt:lpstr>
      <vt:lpstr>PowerPoint Presentation</vt:lpstr>
      <vt:lpstr>PowerPoint Presentation</vt:lpstr>
      <vt:lpstr>PowerPoint Presentation</vt:lpstr>
      <vt:lpstr>What is a Special Education Need?  The SEN Code of Practice (2015) states:</vt:lpstr>
      <vt:lpstr>        What are the Categories of Need?</vt:lpstr>
      <vt:lpstr>What do I do if I think my child has a special educational need or disability?</vt:lpstr>
      <vt:lpstr>PowerPoint Presentation</vt:lpstr>
      <vt:lpstr>PowerPoint Presentation</vt:lpstr>
      <vt:lpstr>PowerPoint Presentation</vt:lpstr>
      <vt:lpstr>PowerPoint Presentation</vt:lpstr>
      <vt:lpstr>What does a 7Cs SEND Support Plan look like?  </vt:lpstr>
      <vt:lpstr>PowerPoint Presentation</vt:lpstr>
      <vt:lpstr>How will parents be consulted and involved in arrangements for children with special educational needs?</vt:lpstr>
      <vt:lpstr>PowerPoint Presentation</vt:lpstr>
      <vt:lpstr>PowerPoint Presentation</vt:lpstr>
      <vt:lpstr>PowerPoint Presentation</vt:lpstr>
      <vt:lpstr>What expertise and training have staff had in relation to supporting children with special educational needs?</vt:lpstr>
      <vt:lpstr>Recent SEND training opportunities - in the last 2 years</vt:lpstr>
      <vt:lpstr>PowerPoint Presentation</vt:lpstr>
      <vt:lpstr>PowerPoint Presentation</vt:lpstr>
      <vt:lpstr>How are Education Health and Care Plans reviewed? </vt:lpstr>
      <vt:lpstr>How do St Mary’s use their SEND funding? </vt:lpstr>
      <vt:lpstr>PowerPoint Presentation</vt:lpstr>
      <vt:lpstr>What Pastoral Support is available?</vt:lpstr>
      <vt:lpstr>Mental Health Support Team in Schools (MHSTS)</vt:lpstr>
      <vt:lpstr>How does St Mary’s support children with special educational needs in their transitions between settings?</vt:lpstr>
      <vt:lpstr>How does St Mary’s support children with special educational needs in their transitions between settings?</vt:lpstr>
      <vt:lpstr>PowerPoint Presentation</vt:lpstr>
      <vt:lpstr>What are the arrangements for complaints from parents of pupils with special educational needs concerning provision made at school?</vt:lpstr>
      <vt:lpstr>Which other services are involved in meeting the needs of pupils with special educational needs and in supporting families?</vt:lpstr>
      <vt:lpstr>Contact details of support services for parents of pupils with special educational needs.</vt:lpstr>
      <vt:lpstr>Events for Parents</vt:lpstr>
      <vt:lpstr>SEND Local Offer</vt:lpstr>
      <vt:lpstr>Where can I find out more?</vt:lpstr>
      <vt:lpstr>Jargon Buster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Nadine Avenal</dc:creator>
  <cp:lastModifiedBy>Laura Ketley</cp:lastModifiedBy>
  <cp:revision>296</cp:revision>
  <cp:lastPrinted>2022-07-01T11:23:33Z</cp:lastPrinted>
  <dcterms:created xsi:type="dcterms:W3CDTF">2022-06-24T13:03:14Z</dcterms:created>
  <dcterms:modified xsi:type="dcterms:W3CDTF">2026-02-08T16:15:22Z</dcterms:modified>
</cp:coreProperties>
</file>