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8" r:id="rId2"/>
    <p:sldId id="269" r:id="rId3"/>
    <p:sldId id="256" r:id="rId4"/>
    <p:sldId id="258" r:id="rId5"/>
    <p:sldId id="264" r:id="rId6"/>
    <p:sldId id="257" r:id="rId7"/>
    <p:sldId id="263" r:id="rId8"/>
    <p:sldId id="259" r:id="rId9"/>
    <p:sldId id="265" r:id="rId10"/>
    <p:sldId id="26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33CC"/>
    <a:srgbClr val="FFFFCC"/>
    <a:srgbClr val="FF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993" autoAdjust="0"/>
  </p:normalViewPr>
  <p:slideViewPr>
    <p:cSldViewPr snapToGrid="0">
      <p:cViewPr varScale="1">
        <p:scale>
          <a:sx n="82" d="100"/>
          <a:sy n="82" d="100"/>
        </p:scale>
        <p:origin x="150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79D74-18A4-4D5F-9AF0-E7B7C5830AC6}" type="datetimeFigureOut">
              <a:rPr lang="en-GB" smtClean="0"/>
              <a:t>26/03/2024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C18F4-9E9C-4800-9ADF-BA16E4834883}" type="slidenum">
              <a:rPr lang="en-GB" smtClean="0"/>
              <a:t>‹#›</a:t>
            </a:fld>
            <a:endParaRPr lang="en-GB"/>
          </a:p>
        </p:txBody>
      </p:sp>
    </p:spTree>
    <p:extLst>
      <p:ext uri="{BB962C8B-B14F-4D97-AF65-F5344CB8AC3E}">
        <p14:creationId xmlns:p14="http://schemas.microsoft.com/office/powerpoint/2010/main" val="265577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3</a:t>
            </a:fld>
            <a:endParaRPr lang="en-GB"/>
          </a:p>
        </p:txBody>
      </p:sp>
    </p:spTree>
    <p:extLst>
      <p:ext uri="{BB962C8B-B14F-4D97-AF65-F5344CB8AC3E}">
        <p14:creationId xmlns:p14="http://schemas.microsoft.com/office/powerpoint/2010/main" val="2915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4</a:t>
            </a:fld>
            <a:endParaRPr lang="en-GB"/>
          </a:p>
        </p:txBody>
      </p:sp>
    </p:spTree>
    <p:extLst>
      <p:ext uri="{BB962C8B-B14F-4D97-AF65-F5344CB8AC3E}">
        <p14:creationId xmlns:p14="http://schemas.microsoft.com/office/powerpoint/2010/main" val="341198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5</a:t>
            </a:fld>
            <a:endParaRPr lang="en-GB"/>
          </a:p>
        </p:txBody>
      </p:sp>
    </p:spTree>
    <p:extLst>
      <p:ext uri="{BB962C8B-B14F-4D97-AF65-F5344CB8AC3E}">
        <p14:creationId xmlns:p14="http://schemas.microsoft.com/office/powerpoint/2010/main" val="288561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 - Clip one is for KS3</a:t>
            </a:r>
          </a:p>
          <a:p>
            <a:r>
              <a:rPr lang="en-GB" dirty="0"/>
              <a:t>Clip two is for KS4 and KS5</a:t>
            </a:r>
          </a:p>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6</a:t>
            </a:fld>
            <a:endParaRPr lang="en-GB"/>
          </a:p>
        </p:txBody>
      </p:sp>
    </p:spTree>
    <p:extLst>
      <p:ext uri="{BB962C8B-B14F-4D97-AF65-F5344CB8AC3E}">
        <p14:creationId xmlns:p14="http://schemas.microsoft.com/office/powerpoint/2010/main" val="1505611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7</a:t>
            </a:fld>
            <a:endParaRPr lang="en-GB"/>
          </a:p>
        </p:txBody>
      </p:sp>
    </p:spTree>
    <p:extLst>
      <p:ext uri="{BB962C8B-B14F-4D97-AF65-F5344CB8AC3E}">
        <p14:creationId xmlns:p14="http://schemas.microsoft.com/office/powerpoint/2010/main" val="196378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BC18F4-9E9C-4800-9ADF-BA16E4834883}" type="slidenum">
              <a:rPr lang="en-GB" smtClean="0"/>
              <a:t>8</a:t>
            </a:fld>
            <a:endParaRPr lang="en-GB"/>
          </a:p>
        </p:txBody>
      </p:sp>
    </p:spTree>
    <p:extLst>
      <p:ext uri="{BB962C8B-B14F-4D97-AF65-F5344CB8AC3E}">
        <p14:creationId xmlns:p14="http://schemas.microsoft.com/office/powerpoint/2010/main" val="269032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BC18F4-9E9C-4800-9ADF-BA16E4834883}" type="slidenum">
              <a:rPr lang="en-GB" smtClean="0"/>
              <a:t>10</a:t>
            </a:fld>
            <a:endParaRPr lang="en-GB"/>
          </a:p>
        </p:txBody>
      </p:sp>
    </p:spTree>
    <p:extLst>
      <p:ext uri="{BB962C8B-B14F-4D97-AF65-F5344CB8AC3E}">
        <p14:creationId xmlns:p14="http://schemas.microsoft.com/office/powerpoint/2010/main" val="875554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0F92AD-B047-42F7-A7DD-3F666236E52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355747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92AD-B047-42F7-A7DD-3F666236E52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493471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92AD-B047-42F7-A7DD-3F666236E52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147185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0F92AD-B047-42F7-A7DD-3F666236E52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234471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0F92AD-B047-42F7-A7DD-3F666236E52A}" type="datetimeFigureOut">
              <a:rPr lang="en-GB" smtClean="0"/>
              <a:t>26/03/2024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190587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0F92AD-B047-42F7-A7DD-3F666236E52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383210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F92AD-B047-42F7-A7DD-3F666236E52A}" type="datetimeFigureOut">
              <a:rPr lang="en-GB" smtClean="0"/>
              <a:t>26/03/2024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3407987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0F92AD-B047-42F7-A7DD-3F666236E52A}" type="datetimeFigureOut">
              <a:rPr lang="en-GB" smtClean="0"/>
              <a:t>26/03/2024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19236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F92AD-B047-42F7-A7DD-3F666236E52A}" type="datetimeFigureOut">
              <a:rPr lang="en-GB" smtClean="0"/>
              <a:t>26/03/2024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105644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F92AD-B047-42F7-A7DD-3F666236E52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3624952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0F92AD-B047-42F7-A7DD-3F666236E52A}" type="datetimeFigureOut">
              <a:rPr lang="en-GB" smtClean="0"/>
              <a:t>26/03/2024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FE1838-CA67-439A-9F10-66CE8FF3FEF3}" type="slidenum">
              <a:rPr lang="en-GB" smtClean="0"/>
              <a:t>‹#›</a:t>
            </a:fld>
            <a:endParaRPr lang="en-GB"/>
          </a:p>
        </p:txBody>
      </p:sp>
    </p:spTree>
    <p:extLst>
      <p:ext uri="{BB962C8B-B14F-4D97-AF65-F5344CB8AC3E}">
        <p14:creationId xmlns:p14="http://schemas.microsoft.com/office/powerpoint/2010/main" val="1642551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alpha val="0"/>
                <a:lumMod val="0"/>
                <a:lumOff val="100000"/>
              </a:schemeClr>
            </a:gs>
            <a:gs pos="0">
              <a:srgbClr val="00B0F0"/>
            </a:gs>
            <a:gs pos="31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F92AD-B047-42F7-A7DD-3F666236E52A}" type="datetimeFigureOut">
              <a:rPr lang="en-GB" smtClean="0"/>
              <a:t>26/03/2024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E1838-CA67-439A-9F10-66CE8FF3FEF3}" type="slidenum">
              <a:rPr lang="en-GB" smtClean="0"/>
              <a:t>‹#›</a:t>
            </a:fld>
            <a:endParaRPr lang="en-GB"/>
          </a:p>
        </p:txBody>
      </p:sp>
    </p:spTree>
    <p:extLst>
      <p:ext uri="{BB962C8B-B14F-4D97-AF65-F5344CB8AC3E}">
        <p14:creationId xmlns:p14="http://schemas.microsoft.com/office/powerpoint/2010/main" val="3054833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Ezv85LMFx2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12433A-BC5F-4EB3-B26C-81CDFF62FA2C}"/>
              </a:ext>
            </a:extLst>
          </p:cNvPr>
          <p:cNvPicPr>
            <a:picLocks noChangeAspect="1"/>
          </p:cNvPicPr>
          <p:nvPr/>
        </p:nvPicPr>
        <p:blipFill>
          <a:blip r:embed="rId2"/>
          <a:stretch>
            <a:fillRect/>
          </a:stretch>
        </p:blipFill>
        <p:spPr>
          <a:xfrm>
            <a:off x="71437" y="1028700"/>
            <a:ext cx="9001125" cy="4800600"/>
          </a:xfrm>
          <a:prstGeom prst="rect">
            <a:avLst/>
          </a:prstGeom>
        </p:spPr>
      </p:pic>
    </p:spTree>
    <p:extLst>
      <p:ext uri="{BB962C8B-B14F-4D97-AF65-F5344CB8AC3E}">
        <p14:creationId xmlns:p14="http://schemas.microsoft.com/office/powerpoint/2010/main" val="122677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581C7E-BDBA-4B72-83CF-D8A8A8B65B09}"/>
              </a:ext>
            </a:extLst>
          </p:cNvPr>
          <p:cNvSpPr txBox="1"/>
          <p:nvPr/>
        </p:nvSpPr>
        <p:spPr>
          <a:xfrm>
            <a:off x="228244" y="270190"/>
            <a:ext cx="8687511" cy="5917004"/>
          </a:xfrm>
          <a:prstGeom prst="rect">
            <a:avLst/>
          </a:prstGeom>
          <a:noFill/>
        </p:spPr>
        <p:txBody>
          <a:bodyPr wrap="square" rtlCol="0">
            <a:spAutoFit/>
          </a:bodyPr>
          <a:lstStyle/>
          <a:p>
            <a:r>
              <a:rPr lang="en-GB" sz="32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So why are we talking about ASD today? </a:t>
            </a:r>
          </a:p>
          <a:p>
            <a:endParaRPr lang="en-GB" sz="1050" dirty="0">
              <a:latin typeface="Comic Sans MS" panose="030F0702030302020204" pitchFamily="66" charset="0"/>
              <a:cs typeface="Arial" panose="020B0604020202020204" pitchFamily="34" charset="0"/>
            </a:endParaRPr>
          </a:p>
          <a:p>
            <a:r>
              <a:rPr lang="en-GB" sz="2000" dirty="0">
                <a:latin typeface="Comic Sans MS" panose="030F0702030302020204" pitchFamily="66" charset="0"/>
                <a:cs typeface="Arial" panose="020B0604020202020204" pitchFamily="34" charset="0"/>
              </a:rPr>
              <a:t>In our school, we all know someone on the autistic spectrum. You may be yourself. </a:t>
            </a:r>
            <a:r>
              <a:rPr lang="en-GB" sz="2000" dirty="0">
                <a:solidFill>
                  <a:prstClr val="black"/>
                </a:solidFill>
                <a:latin typeface="Comic Sans MS" panose="030F0702030302020204" pitchFamily="66" charset="0"/>
                <a:cs typeface="Arial" panose="020B0604020202020204" pitchFamily="34" charset="0"/>
              </a:rPr>
              <a:t>This doesn’t mean that we need to treat people with ASD very differently, or make a big deal about it. However, it is important to be aware that ASD exists and can mean that some people act differently or may want to be supported in different ways to others.</a:t>
            </a:r>
          </a:p>
          <a:p>
            <a:r>
              <a:rPr lang="en-GB" sz="2000" dirty="0">
                <a:solidFill>
                  <a:prstClr val="black"/>
                </a:solidFill>
                <a:latin typeface="Comic Sans MS" panose="030F0702030302020204" pitchFamily="66" charset="0"/>
                <a:cs typeface="Arial" panose="020B0604020202020204" pitchFamily="34" charset="0"/>
              </a:rPr>
              <a:t>Of course they may not need or want any support at all.</a:t>
            </a:r>
          </a:p>
          <a:p>
            <a:endParaRPr lang="en-GB" sz="2000" dirty="0">
              <a:solidFill>
                <a:prstClr val="black"/>
              </a:solidFill>
              <a:latin typeface="Comic Sans MS" panose="030F0702030302020204" pitchFamily="66" charset="0"/>
              <a:cs typeface="Arial" panose="020B0604020202020204" pitchFamily="34" charset="0"/>
            </a:endParaRPr>
          </a:p>
          <a:p>
            <a:r>
              <a:rPr lang="en-GB" sz="2000" dirty="0">
                <a:solidFill>
                  <a:prstClr val="black"/>
                </a:solidFill>
                <a:latin typeface="Comic Sans MS" panose="030F0702030302020204" pitchFamily="66" charset="0"/>
                <a:cs typeface="Arial" panose="020B0604020202020204" pitchFamily="34" charset="0"/>
              </a:rPr>
              <a:t>However, it is natural to want to be considerate to people’s needs. Usually we say, treat others how you would like to be treated – but people with autism might not always want to be treated the way someone else does. Not sure if they want the ball </a:t>
            </a:r>
          </a:p>
          <a:p>
            <a:r>
              <a:rPr lang="en-GB" sz="2000" dirty="0">
                <a:solidFill>
                  <a:prstClr val="black"/>
                </a:solidFill>
                <a:latin typeface="Comic Sans MS" panose="030F0702030302020204" pitchFamily="66" charset="0"/>
                <a:cs typeface="Arial" panose="020B0604020202020204" pitchFamily="34" charset="0"/>
              </a:rPr>
              <a:t>thrown at them to join in with the game? </a:t>
            </a:r>
            <a:r>
              <a:rPr lang="en-GB" sz="2000" b="1" dirty="0">
                <a:solidFill>
                  <a:prstClr val="black"/>
                </a:solidFill>
                <a:latin typeface="Comic Sans MS" panose="030F0702030302020204" pitchFamily="66" charset="0"/>
                <a:cs typeface="Arial" panose="020B0604020202020204" pitchFamily="34" charset="0"/>
              </a:rPr>
              <a:t>Ask first!</a:t>
            </a:r>
          </a:p>
          <a:p>
            <a:endParaRPr lang="en-GB" sz="2400" b="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a:p>
            <a:r>
              <a:rPr lang="en-GB" sz="24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important thing is we are all a valued</a:t>
            </a:r>
          </a:p>
          <a:p>
            <a:r>
              <a:rPr lang="en-GB" sz="24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part of this school community and we all </a:t>
            </a:r>
          </a:p>
          <a:p>
            <a:r>
              <a:rPr lang="en-GB" sz="24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respect each other.</a:t>
            </a:r>
            <a:endParaRPr lang="en-GB" sz="3200" b="1" dirty="0">
              <a:solidFill>
                <a:srgbClr val="FF0000"/>
              </a:solidFill>
              <a:effectLst>
                <a:outerShdw blurRad="38100" dist="38100" dir="2700000" algn="tl">
                  <a:srgbClr val="000000">
                    <a:alpha val="43137"/>
                  </a:srgbClr>
                </a:outerShdw>
              </a:effectLst>
              <a:latin typeface="Comic Sans MS" panose="030F0702030302020204" pitchFamily="66" charset="0"/>
              <a:cs typeface="Arial" panose="020B0604020202020204" pitchFamily="34" charset="0"/>
            </a:endParaRPr>
          </a:p>
        </p:txBody>
      </p:sp>
      <p:pic>
        <p:nvPicPr>
          <p:cNvPr id="5" name="Picture 4">
            <a:extLst>
              <a:ext uri="{FF2B5EF4-FFF2-40B4-BE49-F238E27FC236}">
                <a16:creationId xmlns:a16="http://schemas.microsoft.com/office/drawing/2014/main" id="{84CB688B-82C5-471E-A50F-4D62980F0EE2}"/>
              </a:ext>
            </a:extLst>
          </p:cNvPr>
          <p:cNvPicPr>
            <a:picLocks noChangeAspect="1"/>
          </p:cNvPicPr>
          <p:nvPr/>
        </p:nvPicPr>
        <p:blipFill>
          <a:blip r:embed="rId3"/>
          <a:stretch>
            <a:fillRect/>
          </a:stretch>
        </p:blipFill>
        <p:spPr>
          <a:xfrm>
            <a:off x="7023100" y="4206857"/>
            <a:ext cx="1646568" cy="2469853"/>
          </a:xfrm>
          <a:prstGeom prst="rect">
            <a:avLst/>
          </a:prstGeom>
        </p:spPr>
      </p:pic>
    </p:spTree>
    <p:extLst>
      <p:ext uri="{BB962C8B-B14F-4D97-AF65-F5344CB8AC3E}">
        <p14:creationId xmlns:p14="http://schemas.microsoft.com/office/powerpoint/2010/main" val="70977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AFC006-88AE-4120-96FF-A19EF7842B75}"/>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09726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earing glasses and smiling at the camera&#10;&#10;Description generated with very high confidence">
            <a:extLst>
              <a:ext uri="{FF2B5EF4-FFF2-40B4-BE49-F238E27FC236}">
                <a16:creationId xmlns:a16="http://schemas.microsoft.com/office/drawing/2014/main" id="{026F99BA-2ACA-46F1-8469-900956B725FD}"/>
              </a:ext>
            </a:extLst>
          </p:cNvPr>
          <p:cNvPicPr>
            <a:picLocks noChangeAspect="1"/>
          </p:cNvPicPr>
          <p:nvPr/>
        </p:nvPicPr>
        <p:blipFill rotWithShape="1">
          <a:blip r:embed="rId3"/>
          <a:srcRect l="6166" r="2" b="2"/>
          <a:stretch/>
        </p:blipFill>
        <p:spPr>
          <a:xfrm>
            <a:off x="4606288" y="289647"/>
            <a:ext cx="4296410" cy="3079194"/>
          </a:xfrm>
          <a:prstGeom prst="rect">
            <a:avLst/>
          </a:prstGeom>
        </p:spPr>
      </p:pic>
      <p:pic>
        <p:nvPicPr>
          <p:cNvPr id="8" name="Picture 7" descr="A person wearing a white shirt and black hair&#10;&#10;Description generated with high confidence">
            <a:extLst>
              <a:ext uri="{FF2B5EF4-FFF2-40B4-BE49-F238E27FC236}">
                <a16:creationId xmlns:a16="http://schemas.microsoft.com/office/drawing/2014/main" id="{2073A7BB-BCE2-4DCC-9A05-E86F183C94BF}"/>
              </a:ext>
            </a:extLst>
          </p:cNvPr>
          <p:cNvPicPr>
            <a:picLocks noChangeAspect="1"/>
          </p:cNvPicPr>
          <p:nvPr/>
        </p:nvPicPr>
        <p:blipFill rotWithShape="1">
          <a:blip r:embed="rId4"/>
          <a:srcRect t="15541" b="12790"/>
          <a:stretch/>
        </p:blipFill>
        <p:spPr>
          <a:xfrm>
            <a:off x="241298" y="272581"/>
            <a:ext cx="4364990" cy="3128344"/>
          </a:xfrm>
          <a:prstGeom prst="rect">
            <a:avLst/>
          </a:prstGeom>
        </p:spPr>
      </p:pic>
      <p:pic>
        <p:nvPicPr>
          <p:cNvPr id="14" name="Picture 13" descr="A close up of a person&#10;&#10;Description generated with very high confidence">
            <a:extLst>
              <a:ext uri="{FF2B5EF4-FFF2-40B4-BE49-F238E27FC236}">
                <a16:creationId xmlns:a16="http://schemas.microsoft.com/office/drawing/2014/main" id="{F6097ACC-FDBC-4305-A257-2927658EB1AB}"/>
              </a:ext>
            </a:extLst>
          </p:cNvPr>
          <p:cNvPicPr>
            <a:picLocks noChangeAspect="1"/>
          </p:cNvPicPr>
          <p:nvPr/>
        </p:nvPicPr>
        <p:blipFill rotWithShape="1">
          <a:blip r:embed="rId5"/>
          <a:srcRect l="5883" r="-3" b="-3"/>
          <a:stretch/>
        </p:blipFill>
        <p:spPr>
          <a:xfrm>
            <a:off x="241297" y="3385907"/>
            <a:ext cx="4441996" cy="3150359"/>
          </a:xfrm>
          <a:prstGeom prst="rect">
            <a:avLst/>
          </a:prstGeom>
        </p:spPr>
      </p:pic>
      <p:pic>
        <p:nvPicPr>
          <p:cNvPr id="11" name="Picture 10" descr="A person looking at the camera&#10;&#10;Description generated with very high confidence">
            <a:extLst>
              <a:ext uri="{FF2B5EF4-FFF2-40B4-BE49-F238E27FC236}">
                <a16:creationId xmlns:a16="http://schemas.microsoft.com/office/drawing/2014/main" id="{3A500144-7876-4288-8C93-1771FC59FFD4}"/>
              </a:ext>
            </a:extLst>
          </p:cNvPr>
          <p:cNvPicPr>
            <a:picLocks noChangeAspect="1"/>
          </p:cNvPicPr>
          <p:nvPr/>
        </p:nvPicPr>
        <p:blipFill rotWithShape="1">
          <a:blip r:embed="rId6"/>
          <a:srcRect l="3799" t="20905" r="-3" b="25902"/>
          <a:stretch/>
        </p:blipFill>
        <p:spPr>
          <a:xfrm>
            <a:off x="4606288" y="3368841"/>
            <a:ext cx="4296410" cy="3167425"/>
          </a:xfrm>
          <a:prstGeom prst="rect">
            <a:avLst/>
          </a:prstGeom>
        </p:spPr>
      </p:pic>
      <p:sp>
        <p:nvSpPr>
          <p:cNvPr id="15" name="TextBox 14">
            <a:extLst>
              <a:ext uri="{FF2B5EF4-FFF2-40B4-BE49-F238E27FC236}">
                <a16:creationId xmlns:a16="http://schemas.microsoft.com/office/drawing/2014/main" id="{AA761994-EAAD-43DD-81FA-9B3F9C401C2A}"/>
              </a:ext>
            </a:extLst>
          </p:cNvPr>
          <p:cNvSpPr txBox="1"/>
          <p:nvPr/>
        </p:nvSpPr>
        <p:spPr>
          <a:xfrm>
            <a:off x="0" y="100531"/>
            <a:ext cx="2171700"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Charles Darwin – Biologist</a:t>
            </a:r>
          </a:p>
        </p:txBody>
      </p:sp>
      <p:sp>
        <p:nvSpPr>
          <p:cNvPr id="18" name="TextBox 17">
            <a:extLst>
              <a:ext uri="{FF2B5EF4-FFF2-40B4-BE49-F238E27FC236}">
                <a16:creationId xmlns:a16="http://schemas.microsoft.com/office/drawing/2014/main" id="{738667A0-2809-4AC8-9CAC-DB48387739CE}"/>
              </a:ext>
            </a:extLst>
          </p:cNvPr>
          <p:cNvSpPr txBox="1"/>
          <p:nvPr/>
        </p:nvSpPr>
        <p:spPr>
          <a:xfrm>
            <a:off x="7410450" y="87139"/>
            <a:ext cx="2578100" cy="1015663"/>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Bill Gates – Founder of Microsoft</a:t>
            </a:r>
          </a:p>
        </p:txBody>
      </p:sp>
      <p:sp>
        <p:nvSpPr>
          <p:cNvPr id="19" name="TextBox 18">
            <a:extLst>
              <a:ext uri="{FF2B5EF4-FFF2-40B4-BE49-F238E27FC236}">
                <a16:creationId xmlns:a16="http://schemas.microsoft.com/office/drawing/2014/main" id="{BB1B0CE2-2F75-4500-ACDD-D28D88CB9BE3}"/>
              </a:ext>
            </a:extLst>
          </p:cNvPr>
          <p:cNvSpPr txBox="1"/>
          <p:nvPr/>
        </p:nvSpPr>
        <p:spPr>
          <a:xfrm>
            <a:off x="153666" y="6073222"/>
            <a:ext cx="2919733"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Jessica Applegate – Paralympic Swimmer</a:t>
            </a:r>
          </a:p>
        </p:txBody>
      </p:sp>
      <p:sp>
        <p:nvSpPr>
          <p:cNvPr id="20" name="TextBox 19">
            <a:extLst>
              <a:ext uri="{FF2B5EF4-FFF2-40B4-BE49-F238E27FC236}">
                <a16:creationId xmlns:a16="http://schemas.microsoft.com/office/drawing/2014/main" id="{BFDDBD37-41AC-461A-BB0D-8D9D15DE609C}"/>
              </a:ext>
            </a:extLst>
          </p:cNvPr>
          <p:cNvSpPr txBox="1"/>
          <p:nvPr/>
        </p:nvSpPr>
        <p:spPr>
          <a:xfrm>
            <a:off x="6959600" y="5948698"/>
            <a:ext cx="2336800"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Albert Einstein</a:t>
            </a:r>
          </a:p>
          <a:p>
            <a:r>
              <a:rPr lang="en-GB" sz="2000" b="1" dirty="0">
                <a:highlight>
                  <a:srgbClr val="FFFF00"/>
                </a:highlight>
                <a:latin typeface="Comic Sans MS" panose="030F0702030302020204" pitchFamily="66" charset="0"/>
              </a:rPr>
              <a:t>     - Physicist</a:t>
            </a:r>
          </a:p>
        </p:txBody>
      </p:sp>
      <p:sp>
        <p:nvSpPr>
          <p:cNvPr id="16" name="TextBox 15">
            <a:extLst>
              <a:ext uri="{FF2B5EF4-FFF2-40B4-BE49-F238E27FC236}">
                <a16:creationId xmlns:a16="http://schemas.microsoft.com/office/drawing/2014/main" id="{9AF19610-A29E-4969-AF9E-252925EFC246}"/>
              </a:ext>
            </a:extLst>
          </p:cNvPr>
          <p:cNvSpPr txBox="1"/>
          <p:nvPr/>
        </p:nvSpPr>
        <p:spPr>
          <a:xfrm>
            <a:off x="752881" y="2702915"/>
            <a:ext cx="7638237" cy="1323439"/>
          </a:xfrm>
          <a:prstGeom prst="rect">
            <a:avLst/>
          </a:prstGeom>
          <a:solidFill>
            <a:schemeClr val="bg1"/>
          </a:solidFill>
          <a:ln w="76200">
            <a:solidFill>
              <a:srgbClr val="FF0066"/>
            </a:solidFill>
          </a:ln>
        </p:spPr>
        <p:txBody>
          <a:bodyPr wrap="square" rtlCol="0">
            <a:spAutoFit/>
          </a:bodyPr>
          <a:lstStyle/>
          <a:p>
            <a:r>
              <a:rPr lang="en-GB" sz="4000" dirty="0">
                <a:effectLst>
                  <a:outerShdw blurRad="38100" dist="38100" dir="2700000" algn="tl">
                    <a:srgbClr val="000000">
                      <a:alpha val="43137"/>
                    </a:srgbClr>
                  </a:outerShdw>
                </a:effectLst>
                <a:latin typeface="Comic Sans MS" panose="030F0702030302020204" pitchFamily="66" charset="0"/>
              </a:rPr>
              <a:t>What do all these successful, famous people have in common?</a:t>
            </a:r>
          </a:p>
        </p:txBody>
      </p:sp>
    </p:spTree>
    <p:extLst>
      <p:ext uri="{BB962C8B-B14F-4D97-AF65-F5344CB8AC3E}">
        <p14:creationId xmlns:p14="http://schemas.microsoft.com/office/powerpoint/2010/main" val="342917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earing glasses and smiling at the camera&#10;&#10;Description generated with very high confidence">
            <a:extLst>
              <a:ext uri="{FF2B5EF4-FFF2-40B4-BE49-F238E27FC236}">
                <a16:creationId xmlns:a16="http://schemas.microsoft.com/office/drawing/2014/main" id="{026F99BA-2ACA-46F1-8469-900956B725FD}"/>
              </a:ext>
            </a:extLst>
          </p:cNvPr>
          <p:cNvPicPr>
            <a:picLocks noChangeAspect="1"/>
          </p:cNvPicPr>
          <p:nvPr/>
        </p:nvPicPr>
        <p:blipFill rotWithShape="1">
          <a:blip r:embed="rId3"/>
          <a:srcRect l="6166" r="2" b="2"/>
          <a:stretch/>
        </p:blipFill>
        <p:spPr>
          <a:xfrm>
            <a:off x="4606288" y="289647"/>
            <a:ext cx="4296410" cy="3079194"/>
          </a:xfrm>
          <a:prstGeom prst="rect">
            <a:avLst/>
          </a:prstGeom>
        </p:spPr>
      </p:pic>
      <p:pic>
        <p:nvPicPr>
          <p:cNvPr id="8" name="Picture 7" descr="A person wearing a white shirt and black hair&#10;&#10;Description generated with high confidence">
            <a:extLst>
              <a:ext uri="{FF2B5EF4-FFF2-40B4-BE49-F238E27FC236}">
                <a16:creationId xmlns:a16="http://schemas.microsoft.com/office/drawing/2014/main" id="{2073A7BB-BCE2-4DCC-9A05-E86F183C94BF}"/>
              </a:ext>
            </a:extLst>
          </p:cNvPr>
          <p:cNvPicPr>
            <a:picLocks noChangeAspect="1"/>
          </p:cNvPicPr>
          <p:nvPr/>
        </p:nvPicPr>
        <p:blipFill rotWithShape="1">
          <a:blip r:embed="rId4"/>
          <a:srcRect t="15541" b="12790"/>
          <a:stretch/>
        </p:blipFill>
        <p:spPr>
          <a:xfrm>
            <a:off x="241298" y="272581"/>
            <a:ext cx="4364990" cy="3128344"/>
          </a:xfrm>
          <a:prstGeom prst="rect">
            <a:avLst/>
          </a:prstGeom>
        </p:spPr>
      </p:pic>
      <p:pic>
        <p:nvPicPr>
          <p:cNvPr id="14" name="Picture 13" descr="A close up of a person&#10;&#10;Description generated with very high confidence">
            <a:extLst>
              <a:ext uri="{FF2B5EF4-FFF2-40B4-BE49-F238E27FC236}">
                <a16:creationId xmlns:a16="http://schemas.microsoft.com/office/drawing/2014/main" id="{F6097ACC-FDBC-4305-A257-2927658EB1AB}"/>
              </a:ext>
            </a:extLst>
          </p:cNvPr>
          <p:cNvPicPr>
            <a:picLocks noChangeAspect="1"/>
          </p:cNvPicPr>
          <p:nvPr/>
        </p:nvPicPr>
        <p:blipFill rotWithShape="1">
          <a:blip r:embed="rId5"/>
          <a:srcRect l="5883" r="-3" b="-3"/>
          <a:stretch/>
        </p:blipFill>
        <p:spPr>
          <a:xfrm>
            <a:off x="241297" y="3385907"/>
            <a:ext cx="4441996" cy="3150359"/>
          </a:xfrm>
          <a:prstGeom prst="rect">
            <a:avLst/>
          </a:prstGeom>
        </p:spPr>
      </p:pic>
      <p:pic>
        <p:nvPicPr>
          <p:cNvPr id="11" name="Picture 10" descr="A person looking at the camera&#10;&#10;Description generated with very high confidence">
            <a:extLst>
              <a:ext uri="{FF2B5EF4-FFF2-40B4-BE49-F238E27FC236}">
                <a16:creationId xmlns:a16="http://schemas.microsoft.com/office/drawing/2014/main" id="{3A500144-7876-4288-8C93-1771FC59FFD4}"/>
              </a:ext>
            </a:extLst>
          </p:cNvPr>
          <p:cNvPicPr>
            <a:picLocks noChangeAspect="1"/>
          </p:cNvPicPr>
          <p:nvPr/>
        </p:nvPicPr>
        <p:blipFill rotWithShape="1">
          <a:blip r:embed="rId6"/>
          <a:srcRect l="3799" t="20905" r="-3" b="25902"/>
          <a:stretch/>
        </p:blipFill>
        <p:spPr>
          <a:xfrm>
            <a:off x="4606288" y="3368841"/>
            <a:ext cx="4296410" cy="3167425"/>
          </a:xfrm>
          <a:prstGeom prst="rect">
            <a:avLst/>
          </a:prstGeom>
        </p:spPr>
      </p:pic>
      <p:sp>
        <p:nvSpPr>
          <p:cNvPr id="15" name="TextBox 14">
            <a:extLst>
              <a:ext uri="{FF2B5EF4-FFF2-40B4-BE49-F238E27FC236}">
                <a16:creationId xmlns:a16="http://schemas.microsoft.com/office/drawing/2014/main" id="{AA761994-EAAD-43DD-81FA-9B3F9C401C2A}"/>
              </a:ext>
            </a:extLst>
          </p:cNvPr>
          <p:cNvSpPr txBox="1"/>
          <p:nvPr/>
        </p:nvSpPr>
        <p:spPr>
          <a:xfrm>
            <a:off x="0" y="76892"/>
            <a:ext cx="2171700"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Charles Darwin - Scientist</a:t>
            </a:r>
          </a:p>
        </p:txBody>
      </p:sp>
      <p:sp>
        <p:nvSpPr>
          <p:cNvPr id="18" name="TextBox 17">
            <a:extLst>
              <a:ext uri="{FF2B5EF4-FFF2-40B4-BE49-F238E27FC236}">
                <a16:creationId xmlns:a16="http://schemas.microsoft.com/office/drawing/2014/main" id="{738667A0-2809-4AC8-9CAC-DB48387739CE}"/>
              </a:ext>
            </a:extLst>
          </p:cNvPr>
          <p:cNvSpPr txBox="1"/>
          <p:nvPr/>
        </p:nvSpPr>
        <p:spPr>
          <a:xfrm>
            <a:off x="7410450" y="87139"/>
            <a:ext cx="2578100" cy="1015663"/>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Bill Gates – Founder of Microsoft</a:t>
            </a:r>
          </a:p>
        </p:txBody>
      </p:sp>
      <p:sp>
        <p:nvSpPr>
          <p:cNvPr id="19" name="TextBox 18">
            <a:extLst>
              <a:ext uri="{FF2B5EF4-FFF2-40B4-BE49-F238E27FC236}">
                <a16:creationId xmlns:a16="http://schemas.microsoft.com/office/drawing/2014/main" id="{BB1B0CE2-2F75-4500-ACDD-D28D88CB9BE3}"/>
              </a:ext>
            </a:extLst>
          </p:cNvPr>
          <p:cNvSpPr txBox="1"/>
          <p:nvPr/>
        </p:nvSpPr>
        <p:spPr>
          <a:xfrm>
            <a:off x="153666" y="6073222"/>
            <a:ext cx="2919733"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Jessica Applegate – Paralympic Swimmer</a:t>
            </a:r>
          </a:p>
        </p:txBody>
      </p:sp>
      <p:sp>
        <p:nvSpPr>
          <p:cNvPr id="20" name="TextBox 19">
            <a:extLst>
              <a:ext uri="{FF2B5EF4-FFF2-40B4-BE49-F238E27FC236}">
                <a16:creationId xmlns:a16="http://schemas.microsoft.com/office/drawing/2014/main" id="{BFDDBD37-41AC-461A-BB0D-8D9D15DE609C}"/>
              </a:ext>
            </a:extLst>
          </p:cNvPr>
          <p:cNvSpPr txBox="1"/>
          <p:nvPr/>
        </p:nvSpPr>
        <p:spPr>
          <a:xfrm>
            <a:off x="6959600" y="5948698"/>
            <a:ext cx="2336800"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Albert Einstein</a:t>
            </a:r>
          </a:p>
          <a:p>
            <a:r>
              <a:rPr lang="en-GB" sz="2000" b="1" dirty="0">
                <a:highlight>
                  <a:srgbClr val="FFFF00"/>
                </a:highlight>
                <a:latin typeface="Comic Sans MS" panose="030F0702030302020204" pitchFamily="66" charset="0"/>
              </a:rPr>
              <a:t>     - Physicist</a:t>
            </a:r>
          </a:p>
        </p:txBody>
      </p:sp>
      <p:sp>
        <p:nvSpPr>
          <p:cNvPr id="16" name="TextBox 15">
            <a:extLst>
              <a:ext uri="{FF2B5EF4-FFF2-40B4-BE49-F238E27FC236}">
                <a16:creationId xmlns:a16="http://schemas.microsoft.com/office/drawing/2014/main" id="{9AF19610-A29E-4969-AF9E-252925EFC246}"/>
              </a:ext>
            </a:extLst>
          </p:cNvPr>
          <p:cNvSpPr txBox="1"/>
          <p:nvPr/>
        </p:nvSpPr>
        <p:spPr>
          <a:xfrm>
            <a:off x="1815286" y="2479345"/>
            <a:ext cx="5813019" cy="1323439"/>
          </a:xfrm>
          <a:prstGeom prst="rect">
            <a:avLst/>
          </a:prstGeom>
          <a:solidFill>
            <a:schemeClr val="bg1"/>
          </a:solidFill>
          <a:ln w="76200">
            <a:solidFill>
              <a:srgbClr val="FF0066"/>
            </a:solidFill>
          </a:ln>
        </p:spPr>
        <p:txBody>
          <a:bodyPr wrap="square" rtlCol="0">
            <a:spAutoFit/>
          </a:bodyPr>
          <a:lstStyle/>
          <a:p>
            <a:r>
              <a:rPr lang="en-GB" sz="4000" dirty="0">
                <a:effectLst>
                  <a:outerShdw blurRad="38100" dist="38100" dir="2700000" algn="tl">
                    <a:srgbClr val="000000">
                      <a:alpha val="43137"/>
                    </a:srgbClr>
                  </a:outerShdw>
                </a:effectLst>
                <a:latin typeface="Comic Sans MS" panose="030F0702030302020204" pitchFamily="66" charset="0"/>
              </a:rPr>
              <a:t>Every one was or is on the autistic spectrum. </a:t>
            </a:r>
          </a:p>
        </p:txBody>
      </p:sp>
    </p:spTree>
    <p:extLst>
      <p:ext uri="{BB962C8B-B14F-4D97-AF65-F5344CB8AC3E}">
        <p14:creationId xmlns:p14="http://schemas.microsoft.com/office/powerpoint/2010/main" val="257051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2B7744-7BD7-4B8C-8F2D-DF2A990E164F}"/>
              </a:ext>
            </a:extLst>
          </p:cNvPr>
          <p:cNvPicPr>
            <a:picLocks noChangeAspect="1"/>
          </p:cNvPicPr>
          <p:nvPr/>
        </p:nvPicPr>
        <p:blipFill>
          <a:blip r:embed="rId3"/>
          <a:stretch>
            <a:fillRect/>
          </a:stretch>
        </p:blipFill>
        <p:spPr>
          <a:xfrm>
            <a:off x="394022" y="264902"/>
            <a:ext cx="4291956" cy="3164098"/>
          </a:xfrm>
          <a:prstGeom prst="rect">
            <a:avLst/>
          </a:prstGeom>
        </p:spPr>
      </p:pic>
      <p:pic>
        <p:nvPicPr>
          <p:cNvPr id="5" name="Picture 4">
            <a:extLst>
              <a:ext uri="{FF2B5EF4-FFF2-40B4-BE49-F238E27FC236}">
                <a16:creationId xmlns:a16="http://schemas.microsoft.com/office/drawing/2014/main" id="{6343E637-6F60-4DA5-9A6F-5B91AACB588A}"/>
              </a:ext>
            </a:extLst>
          </p:cNvPr>
          <p:cNvPicPr>
            <a:picLocks noChangeAspect="1"/>
          </p:cNvPicPr>
          <p:nvPr/>
        </p:nvPicPr>
        <p:blipFill>
          <a:blip r:embed="rId4"/>
          <a:stretch>
            <a:fillRect/>
          </a:stretch>
        </p:blipFill>
        <p:spPr>
          <a:xfrm>
            <a:off x="394022" y="3579740"/>
            <a:ext cx="4291956" cy="3075103"/>
          </a:xfrm>
          <a:prstGeom prst="rect">
            <a:avLst/>
          </a:prstGeom>
        </p:spPr>
      </p:pic>
      <p:sp>
        <p:nvSpPr>
          <p:cNvPr id="8" name="TextBox 7">
            <a:extLst>
              <a:ext uri="{FF2B5EF4-FFF2-40B4-BE49-F238E27FC236}">
                <a16:creationId xmlns:a16="http://schemas.microsoft.com/office/drawing/2014/main" id="{D9678DAE-D2C9-45BA-AAEB-FD233B378089}"/>
              </a:ext>
            </a:extLst>
          </p:cNvPr>
          <p:cNvSpPr txBox="1"/>
          <p:nvPr/>
        </p:nvSpPr>
        <p:spPr>
          <a:xfrm>
            <a:off x="4977586" y="264902"/>
            <a:ext cx="3531414" cy="2462213"/>
          </a:xfrm>
          <a:prstGeom prst="rect">
            <a:avLst/>
          </a:prstGeom>
          <a:solidFill>
            <a:schemeClr val="bg1"/>
          </a:solidFill>
        </p:spPr>
        <p:txBody>
          <a:bodyPr wrap="square" rtlCol="0">
            <a:spAutoFit/>
          </a:bodyPr>
          <a:lstStyle/>
          <a:p>
            <a:r>
              <a:rPr lang="en-GB" sz="2200" dirty="0">
                <a:latin typeface="Comic Sans MS" panose="030F0702030302020204" pitchFamily="66" charset="0"/>
              </a:rPr>
              <a:t>It’s because of the ability of people with high functioning ASD to see things differently that we have some of our world’s greatest achievements.</a:t>
            </a:r>
          </a:p>
        </p:txBody>
      </p:sp>
      <p:sp>
        <p:nvSpPr>
          <p:cNvPr id="6" name="TextBox 5">
            <a:extLst>
              <a:ext uri="{FF2B5EF4-FFF2-40B4-BE49-F238E27FC236}">
                <a16:creationId xmlns:a16="http://schemas.microsoft.com/office/drawing/2014/main" id="{01A7D651-03DC-41A2-8755-675D01B14889}"/>
              </a:ext>
            </a:extLst>
          </p:cNvPr>
          <p:cNvSpPr txBox="1"/>
          <p:nvPr/>
        </p:nvSpPr>
        <p:spPr>
          <a:xfrm>
            <a:off x="577850" y="2811873"/>
            <a:ext cx="3924300" cy="461665"/>
          </a:xfrm>
          <a:prstGeom prst="rect">
            <a:avLst/>
          </a:prstGeom>
          <a:solidFill>
            <a:srgbClr val="FFFF00"/>
          </a:solidFill>
        </p:spPr>
        <p:txBody>
          <a:bodyPr wrap="square" rtlCol="0">
            <a:spAutoFit/>
          </a:bodyPr>
          <a:lstStyle/>
          <a:p>
            <a:r>
              <a:rPr lang="en-GB" sz="2400" b="1" dirty="0">
                <a:latin typeface="Comic Sans MS" panose="030F0702030302020204" pitchFamily="66" charset="0"/>
              </a:rPr>
              <a:t>The Theory of Relativity</a:t>
            </a:r>
          </a:p>
        </p:txBody>
      </p:sp>
      <p:sp>
        <p:nvSpPr>
          <p:cNvPr id="10" name="TextBox 9">
            <a:extLst>
              <a:ext uri="{FF2B5EF4-FFF2-40B4-BE49-F238E27FC236}">
                <a16:creationId xmlns:a16="http://schemas.microsoft.com/office/drawing/2014/main" id="{D9C8E86D-C724-41AC-843A-50D490D26A89}"/>
              </a:ext>
            </a:extLst>
          </p:cNvPr>
          <p:cNvSpPr txBox="1"/>
          <p:nvPr/>
        </p:nvSpPr>
        <p:spPr>
          <a:xfrm>
            <a:off x="647700" y="6059576"/>
            <a:ext cx="3924300" cy="461665"/>
          </a:xfrm>
          <a:prstGeom prst="rect">
            <a:avLst/>
          </a:prstGeom>
          <a:solidFill>
            <a:srgbClr val="FFFF00"/>
          </a:solidFill>
        </p:spPr>
        <p:txBody>
          <a:bodyPr wrap="square" rtlCol="0">
            <a:spAutoFit/>
          </a:bodyPr>
          <a:lstStyle/>
          <a:p>
            <a:r>
              <a:rPr lang="en-GB" sz="2400" b="1" dirty="0">
                <a:latin typeface="Comic Sans MS" panose="030F0702030302020204" pitchFamily="66" charset="0"/>
              </a:rPr>
              <a:t>The Theory of Evolution</a:t>
            </a:r>
          </a:p>
        </p:txBody>
      </p:sp>
      <p:pic>
        <p:nvPicPr>
          <p:cNvPr id="12" name="Picture 11" descr="A close up of a logo&#10;&#10;Description generated with high confidence">
            <a:extLst>
              <a:ext uri="{FF2B5EF4-FFF2-40B4-BE49-F238E27FC236}">
                <a16:creationId xmlns:a16="http://schemas.microsoft.com/office/drawing/2014/main" id="{1CE883F1-C8A7-448E-9572-1EC1AC7821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5149" y="2217585"/>
            <a:ext cx="2111906" cy="2111906"/>
          </a:xfrm>
          <a:prstGeom prst="rect">
            <a:avLst/>
          </a:prstGeom>
        </p:spPr>
      </p:pic>
      <p:sp>
        <p:nvSpPr>
          <p:cNvPr id="13" name="TextBox 12">
            <a:extLst>
              <a:ext uri="{FF2B5EF4-FFF2-40B4-BE49-F238E27FC236}">
                <a16:creationId xmlns:a16="http://schemas.microsoft.com/office/drawing/2014/main" id="{1381809C-65AD-48B9-BDAB-190F65500F48}"/>
              </a:ext>
            </a:extLst>
          </p:cNvPr>
          <p:cNvSpPr txBox="1"/>
          <p:nvPr/>
        </p:nvSpPr>
        <p:spPr>
          <a:xfrm>
            <a:off x="4977586" y="3579740"/>
            <a:ext cx="3768284" cy="2308324"/>
          </a:xfrm>
          <a:prstGeom prst="rect">
            <a:avLst/>
          </a:prstGeom>
          <a:solidFill>
            <a:srgbClr val="FFCCFF"/>
          </a:solidFill>
          <a:ln>
            <a:solidFill>
              <a:schemeClr val="tx1"/>
            </a:solidFill>
          </a:ln>
        </p:spPr>
        <p:txBody>
          <a:bodyPr wrap="square" rtlCol="0">
            <a:spAutoFit/>
          </a:bodyPr>
          <a:lstStyle/>
          <a:p>
            <a:r>
              <a:rPr lang="en-GB" sz="2400" dirty="0">
                <a:latin typeface="Comic Sans MS" panose="030F0702030302020204" pitchFamily="66" charset="0"/>
              </a:rPr>
              <a:t>FACT: People with ASD may be non-verbal, or take longer than other children to learn to talk. Einstein didn’t speak a word until he was five.</a:t>
            </a:r>
          </a:p>
        </p:txBody>
      </p:sp>
    </p:spTree>
    <p:extLst>
      <p:ext uri="{BB962C8B-B14F-4D97-AF65-F5344CB8AC3E}">
        <p14:creationId xmlns:p14="http://schemas.microsoft.com/office/powerpoint/2010/main" val="108904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15143B-31BF-4728-AD67-5906F91F3AE2}"/>
              </a:ext>
            </a:extLst>
          </p:cNvPr>
          <p:cNvSpPr txBox="1"/>
          <p:nvPr/>
        </p:nvSpPr>
        <p:spPr>
          <a:xfrm>
            <a:off x="405586" y="404580"/>
            <a:ext cx="5665014" cy="707886"/>
          </a:xfrm>
          <a:prstGeom prst="rect">
            <a:avLst/>
          </a:prstGeom>
          <a:solidFill>
            <a:schemeClr val="bg1"/>
          </a:solidFill>
          <a:ln w="76200">
            <a:solidFill>
              <a:srgbClr val="FF0066"/>
            </a:solidFill>
          </a:ln>
        </p:spPr>
        <p:txBody>
          <a:bodyPr wrap="square" rtlCol="0">
            <a:spAutoFit/>
          </a:bodyPr>
          <a:lstStyle/>
          <a:p>
            <a:r>
              <a:rPr lang="en-GB" sz="4000" dirty="0">
                <a:effectLst>
                  <a:outerShdw blurRad="38100" dist="38100" dir="2700000" algn="tl">
                    <a:srgbClr val="000000">
                      <a:alpha val="43137"/>
                    </a:srgbClr>
                  </a:outerShdw>
                </a:effectLst>
                <a:latin typeface="Comic Sans MS" panose="030F0702030302020204" pitchFamily="66" charset="0"/>
              </a:rPr>
              <a:t>What does that mean?</a:t>
            </a:r>
          </a:p>
        </p:txBody>
      </p:sp>
      <p:sp>
        <p:nvSpPr>
          <p:cNvPr id="7" name="TextBox 6">
            <a:extLst>
              <a:ext uri="{FF2B5EF4-FFF2-40B4-BE49-F238E27FC236}">
                <a16:creationId xmlns:a16="http://schemas.microsoft.com/office/drawing/2014/main" id="{FD773AE7-99E0-4630-8716-01833938CEE7}"/>
              </a:ext>
            </a:extLst>
          </p:cNvPr>
          <p:cNvSpPr txBox="1"/>
          <p:nvPr/>
        </p:nvSpPr>
        <p:spPr>
          <a:xfrm>
            <a:off x="316686" y="1460141"/>
            <a:ext cx="8106740" cy="3539430"/>
          </a:xfrm>
          <a:prstGeom prst="rect">
            <a:avLst/>
          </a:prstGeom>
          <a:noFill/>
        </p:spPr>
        <p:txBody>
          <a:bodyPr wrap="square" rtlCol="0">
            <a:spAutoFit/>
          </a:bodyPr>
          <a:lstStyle/>
          <a:p>
            <a:r>
              <a:rPr lang="en-GB" sz="2400" dirty="0">
                <a:latin typeface="Comic Sans MS" panose="030F0702030302020204" pitchFamily="66" charset="0"/>
              </a:rPr>
              <a:t>Being on the autistic spectrum is so common and the ways people behave varies so widely, that it’s very hard to describe what a person with ASD (autistic spectrum disorder) might be like. Everyone is unique.</a:t>
            </a:r>
          </a:p>
          <a:p>
            <a:endParaRPr lang="en-GB" sz="1100" dirty="0">
              <a:latin typeface="Comic Sans MS" panose="030F0702030302020204" pitchFamily="66" charset="0"/>
            </a:endParaRPr>
          </a:p>
          <a:p>
            <a:r>
              <a:rPr lang="en-GB" sz="2400" dirty="0">
                <a:latin typeface="Comic Sans MS" panose="030F0702030302020204" pitchFamily="66" charset="0"/>
              </a:rPr>
              <a:t>Not everyone with ASD is a maths or science genius, like Einstein, just like not everyone without ASD isn’t. However, there are a few common traits that many </a:t>
            </a:r>
          </a:p>
          <a:p>
            <a:r>
              <a:rPr lang="en-GB" sz="2400" dirty="0">
                <a:latin typeface="Comic Sans MS" panose="030F0702030302020204" pitchFamily="66" charset="0"/>
              </a:rPr>
              <a:t>people diagnosed with ASD tend to share. </a:t>
            </a:r>
          </a:p>
          <a:p>
            <a:endParaRPr lang="en-GB" dirty="0"/>
          </a:p>
        </p:txBody>
      </p:sp>
      <p:pic>
        <p:nvPicPr>
          <p:cNvPr id="9" name="Picture 8" descr="A close up of a logo&#10;&#10;Description generated with high confidence">
            <a:extLst>
              <a:ext uri="{FF2B5EF4-FFF2-40B4-BE49-F238E27FC236}">
                <a16:creationId xmlns:a16="http://schemas.microsoft.com/office/drawing/2014/main" id="{EA7F35DD-2039-4CCE-9D39-ECD332579AF4}"/>
              </a:ext>
            </a:extLst>
          </p:cNvPr>
          <p:cNvPicPr>
            <a:picLocks noChangeAspect="1"/>
          </p:cNvPicPr>
          <p:nvPr/>
        </p:nvPicPr>
        <p:blipFill rotWithShape="1">
          <a:blip r:embed="rId3">
            <a:extLst>
              <a:ext uri="{28A0092B-C50C-407E-A947-70E740481C1C}">
                <a14:useLocalDpi xmlns:a14="http://schemas.microsoft.com/office/drawing/2010/main" val="0"/>
              </a:ext>
            </a:extLst>
          </a:blip>
          <a:srcRect l="14293" r="18015"/>
          <a:stretch/>
        </p:blipFill>
        <p:spPr>
          <a:xfrm>
            <a:off x="6947714" y="4376046"/>
            <a:ext cx="1879600" cy="2084388"/>
          </a:xfrm>
          <a:prstGeom prst="rect">
            <a:avLst/>
          </a:prstGeom>
        </p:spPr>
      </p:pic>
      <p:pic>
        <p:nvPicPr>
          <p:cNvPr id="12" name="Picture 11">
            <a:extLst>
              <a:ext uri="{FF2B5EF4-FFF2-40B4-BE49-F238E27FC236}">
                <a16:creationId xmlns:a16="http://schemas.microsoft.com/office/drawing/2014/main" id="{9FFAA07F-7790-428C-A255-5731CB7252C3}"/>
              </a:ext>
            </a:extLst>
          </p:cNvPr>
          <p:cNvPicPr>
            <a:picLocks noChangeAspect="1"/>
          </p:cNvPicPr>
          <p:nvPr/>
        </p:nvPicPr>
        <p:blipFill>
          <a:blip r:embed="rId4"/>
          <a:stretch>
            <a:fillRect/>
          </a:stretch>
        </p:blipFill>
        <p:spPr>
          <a:xfrm>
            <a:off x="7062778" y="-314466"/>
            <a:ext cx="2145978" cy="2145978"/>
          </a:xfrm>
          <a:prstGeom prst="rect">
            <a:avLst/>
          </a:prstGeom>
        </p:spPr>
      </p:pic>
    </p:spTree>
    <p:extLst>
      <p:ext uri="{BB962C8B-B14F-4D97-AF65-F5344CB8AC3E}">
        <p14:creationId xmlns:p14="http://schemas.microsoft.com/office/powerpoint/2010/main" val="282654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9B11F8-061D-4D42-B90A-F111640949B9}"/>
              </a:ext>
            </a:extLst>
          </p:cNvPr>
          <p:cNvPicPr>
            <a:picLocks noChangeAspect="1"/>
          </p:cNvPicPr>
          <p:nvPr/>
        </p:nvPicPr>
        <p:blipFill rotWithShape="1">
          <a:blip r:embed="rId3">
            <a:extLst>
              <a:ext uri="{28A0092B-C50C-407E-A947-70E740481C1C}">
                <a14:useLocalDpi xmlns:a14="http://schemas.microsoft.com/office/drawing/2010/main" val="0"/>
              </a:ext>
            </a:extLst>
          </a:blip>
          <a:srcRect b="30833"/>
          <a:stretch/>
        </p:blipFill>
        <p:spPr>
          <a:xfrm>
            <a:off x="-168966" y="2066916"/>
            <a:ext cx="9144000" cy="3162300"/>
          </a:xfrm>
          <a:prstGeom prst="rect">
            <a:avLst/>
          </a:prstGeom>
        </p:spPr>
      </p:pic>
      <p:sp>
        <p:nvSpPr>
          <p:cNvPr id="14" name="TextBox 13">
            <a:extLst>
              <a:ext uri="{FF2B5EF4-FFF2-40B4-BE49-F238E27FC236}">
                <a16:creationId xmlns:a16="http://schemas.microsoft.com/office/drawing/2014/main" id="{F0C0BC57-614C-4FA8-B7A4-D766B24DC963}"/>
              </a:ext>
            </a:extLst>
          </p:cNvPr>
          <p:cNvSpPr txBox="1"/>
          <p:nvPr/>
        </p:nvSpPr>
        <p:spPr>
          <a:xfrm>
            <a:off x="317093" y="5361293"/>
            <a:ext cx="3213507" cy="707886"/>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High functioning autism (was called Asperger’s)</a:t>
            </a:r>
          </a:p>
        </p:txBody>
      </p:sp>
      <p:sp>
        <p:nvSpPr>
          <p:cNvPr id="15" name="TextBox 14">
            <a:extLst>
              <a:ext uri="{FF2B5EF4-FFF2-40B4-BE49-F238E27FC236}">
                <a16:creationId xmlns:a16="http://schemas.microsoft.com/office/drawing/2014/main" id="{4545FFE2-6EF9-45FF-B201-9FF401B90802}"/>
              </a:ext>
            </a:extLst>
          </p:cNvPr>
          <p:cNvSpPr txBox="1"/>
          <p:nvPr/>
        </p:nvSpPr>
        <p:spPr>
          <a:xfrm>
            <a:off x="7060793" y="5625448"/>
            <a:ext cx="2083207" cy="400110"/>
          </a:xfrm>
          <a:prstGeom prst="rect">
            <a:avLst/>
          </a:prstGeom>
          <a:noFill/>
        </p:spPr>
        <p:txBody>
          <a:bodyPr wrap="square" rtlCol="0">
            <a:spAutoFit/>
          </a:bodyPr>
          <a:lstStyle/>
          <a:p>
            <a:r>
              <a:rPr lang="en-GB" sz="2000" b="1" dirty="0">
                <a:highlight>
                  <a:srgbClr val="FFFF00"/>
                </a:highlight>
                <a:latin typeface="Comic Sans MS" panose="030F0702030302020204" pitchFamily="66" charset="0"/>
              </a:rPr>
              <a:t>Classic Autism</a:t>
            </a:r>
          </a:p>
        </p:txBody>
      </p:sp>
      <p:pic>
        <p:nvPicPr>
          <p:cNvPr id="16" name="Picture 15" descr="A group of people in front of a large crowd of people&#10;&#10;Description generated with very high confidence">
            <a:extLst>
              <a:ext uri="{FF2B5EF4-FFF2-40B4-BE49-F238E27FC236}">
                <a16:creationId xmlns:a16="http://schemas.microsoft.com/office/drawing/2014/main" id="{4328DFCB-4937-47E9-8AAC-927D46BBC533}"/>
              </a:ext>
            </a:extLst>
          </p:cNvPr>
          <p:cNvPicPr>
            <a:picLocks noChangeAspect="1"/>
          </p:cNvPicPr>
          <p:nvPr/>
        </p:nvPicPr>
        <p:blipFill rotWithShape="1">
          <a:blip r:embed="rId4">
            <a:extLst>
              <a:ext uri="{28A0092B-C50C-407E-A947-70E740481C1C}">
                <a14:useLocalDpi xmlns:a14="http://schemas.microsoft.com/office/drawing/2010/main" val="0"/>
              </a:ext>
            </a:extLst>
          </a:blip>
          <a:srcRect t="62649"/>
          <a:stretch/>
        </p:blipFill>
        <p:spPr>
          <a:xfrm>
            <a:off x="792368" y="1297715"/>
            <a:ext cx="7929103" cy="1925010"/>
          </a:xfrm>
          <a:prstGeom prst="rect">
            <a:avLst/>
          </a:prstGeom>
        </p:spPr>
      </p:pic>
      <p:sp>
        <p:nvSpPr>
          <p:cNvPr id="17" name="TextBox 16">
            <a:extLst>
              <a:ext uri="{FF2B5EF4-FFF2-40B4-BE49-F238E27FC236}">
                <a16:creationId xmlns:a16="http://schemas.microsoft.com/office/drawing/2014/main" id="{4BA5BDCE-A779-4701-8ADD-5FB39699040E}"/>
              </a:ext>
            </a:extLst>
          </p:cNvPr>
          <p:cNvSpPr txBox="1"/>
          <p:nvPr/>
        </p:nvSpPr>
        <p:spPr>
          <a:xfrm>
            <a:off x="2089919" y="1934839"/>
            <a:ext cx="5334000" cy="523220"/>
          </a:xfrm>
          <a:prstGeom prst="rect">
            <a:avLst/>
          </a:prstGeom>
          <a:solidFill>
            <a:schemeClr val="bg1"/>
          </a:solidFill>
        </p:spPr>
        <p:txBody>
          <a:bodyPr wrap="square" rtlCol="0">
            <a:spAutoFit/>
          </a:bodyPr>
          <a:lstStyle/>
          <a:p>
            <a:pPr algn="ctr"/>
            <a:r>
              <a:rPr lang="en-GB" sz="2800" b="1" dirty="0">
                <a:solidFill>
                  <a:srgbClr val="FF33CC"/>
                </a:solidFill>
                <a:latin typeface="Comic Sans MS" panose="030F0702030302020204" pitchFamily="66" charset="0"/>
              </a:rPr>
              <a:t>1% of entire world population</a:t>
            </a:r>
          </a:p>
        </p:txBody>
      </p:sp>
    </p:spTree>
    <p:extLst>
      <p:ext uri="{BB962C8B-B14F-4D97-AF65-F5344CB8AC3E}">
        <p14:creationId xmlns:p14="http://schemas.microsoft.com/office/powerpoint/2010/main" val="114587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AA5FE2-F8EC-4BEC-99C3-383AFD178DD2}"/>
              </a:ext>
            </a:extLst>
          </p:cNvPr>
          <p:cNvPicPr>
            <a:picLocks noChangeAspect="1"/>
          </p:cNvPicPr>
          <p:nvPr/>
        </p:nvPicPr>
        <p:blipFill>
          <a:blip r:embed="rId3"/>
          <a:stretch>
            <a:fillRect/>
          </a:stretch>
        </p:blipFill>
        <p:spPr>
          <a:xfrm>
            <a:off x="279400" y="2463801"/>
            <a:ext cx="5949260" cy="4035930"/>
          </a:xfrm>
          <a:prstGeom prst="rect">
            <a:avLst/>
          </a:prstGeom>
        </p:spPr>
      </p:pic>
      <p:sp>
        <p:nvSpPr>
          <p:cNvPr id="9" name="TextBox 8">
            <a:extLst>
              <a:ext uri="{FF2B5EF4-FFF2-40B4-BE49-F238E27FC236}">
                <a16:creationId xmlns:a16="http://schemas.microsoft.com/office/drawing/2014/main" id="{2185E331-72D6-48D8-9F3B-BFA3C7D5D796}"/>
              </a:ext>
            </a:extLst>
          </p:cNvPr>
          <p:cNvSpPr txBox="1"/>
          <p:nvPr/>
        </p:nvSpPr>
        <p:spPr>
          <a:xfrm>
            <a:off x="189686" y="164741"/>
            <a:ext cx="8509814" cy="1569660"/>
          </a:xfrm>
          <a:prstGeom prst="rect">
            <a:avLst/>
          </a:prstGeom>
          <a:noFill/>
        </p:spPr>
        <p:txBody>
          <a:bodyPr wrap="square" rtlCol="0">
            <a:spAutoFit/>
          </a:bodyPr>
          <a:lstStyle/>
          <a:p>
            <a:r>
              <a:rPr lang="en-GB" sz="2400" dirty="0">
                <a:latin typeface="Comic Sans MS" panose="030F0702030302020204" pitchFamily="66" charset="0"/>
              </a:rPr>
              <a:t>One thing we do know, is that for many years now the amount of people being diagnosed as being on the autistic spectrum is rising. This is most likely because with greater awareness, more cases are being reported.</a:t>
            </a:r>
            <a:endParaRPr lang="en-GB" dirty="0"/>
          </a:p>
        </p:txBody>
      </p:sp>
      <p:pic>
        <p:nvPicPr>
          <p:cNvPr id="12" name="Picture 11">
            <a:extLst>
              <a:ext uri="{FF2B5EF4-FFF2-40B4-BE49-F238E27FC236}">
                <a16:creationId xmlns:a16="http://schemas.microsoft.com/office/drawing/2014/main" id="{A8455A6A-DF1C-4788-94D7-98E37EF7A432}"/>
              </a:ext>
            </a:extLst>
          </p:cNvPr>
          <p:cNvPicPr>
            <a:picLocks noChangeAspect="1"/>
          </p:cNvPicPr>
          <p:nvPr/>
        </p:nvPicPr>
        <p:blipFill rotWithShape="1">
          <a:blip r:embed="rId4"/>
          <a:srcRect t="2162"/>
          <a:stretch/>
        </p:blipFill>
        <p:spPr>
          <a:xfrm flipH="1">
            <a:off x="7112000" y="1745944"/>
            <a:ext cx="1752600" cy="1848156"/>
          </a:xfrm>
          <a:prstGeom prst="rect">
            <a:avLst/>
          </a:prstGeom>
        </p:spPr>
      </p:pic>
      <p:sp>
        <p:nvSpPr>
          <p:cNvPr id="10" name="TextBox 9">
            <a:extLst>
              <a:ext uri="{FF2B5EF4-FFF2-40B4-BE49-F238E27FC236}">
                <a16:creationId xmlns:a16="http://schemas.microsoft.com/office/drawing/2014/main" id="{61C1BD21-0380-49B2-B863-9344E6FA85F3}"/>
              </a:ext>
            </a:extLst>
          </p:cNvPr>
          <p:cNvSpPr txBox="1"/>
          <p:nvPr/>
        </p:nvSpPr>
        <p:spPr>
          <a:xfrm>
            <a:off x="6413500" y="3415724"/>
            <a:ext cx="2451100" cy="3046988"/>
          </a:xfrm>
          <a:prstGeom prst="rect">
            <a:avLst/>
          </a:prstGeom>
          <a:solidFill>
            <a:srgbClr val="FFFF00"/>
          </a:solidFill>
          <a:ln>
            <a:solidFill>
              <a:schemeClr val="tx1"/>
            </a:solidFill>
          </a:ln>
        </p:spPr>
        <p:txBody>
          <a:bodyPr wrap="square" rtlCol="0">
            <a:spAutoFit/>
          </a:bodyPr>
          <a:lstStyle/>
          <a:p>
            <a:r>
              <a:rPr lang="en-GB" sz="2400" dirty="0">
                <a:latin typeface="Comic Sans MS" panose="030F0702030302020204" pitchFamily="66" charset="0"/>
              </a:rPr>
              <a:t>There are currently more than 700,000 people in the UK with an ASD diagnosis. This number is rising, daily.</a:t>
            </a:r>
          </a:p>
        </p:txBody>
      </p:sp>
    </p:spTree>
    <p:extLst>
      <p:ext uri="{BB962C8B-B14F-4D97-AF65-F5344CB8AC3E}">
        <p14:creationId xmlns:p14="http://schemas.microsoft.com/office/powerpoint/2010/main" val="3893248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ED8E333-492A-40ED-A8D8-FF13CFE10D0E}"/>
              </a:ext>
            </a:extLst>
          </p:cNvPr>
          <p:cNvSpPr/>
          <p:nvPr/>
        </p:nvSpPr>
        <p:spPr>
          <a:xfrm>
            <a:off x="2714563" y="6213676"/>
            <a:ext cx="3158172" cy="369332"/>
          </a:xfrm>
          <a:prstGeom prst="rect">
            <a:avLst/>
          </a:prstGeom>
        </p:spPr>
        <p:txBody>
          <a:bodyPr wrap="none">
            <a:spAutoFit/>
          </a:bodyPr>
          <a:lstStyle/>
          <a:p>
            <a:r>
              <a:rPr lang="en-GB" dirty="0">
                <a:hlinkClick r:id="rId2"/>
              </a:rPr>
              <a:t>https://youtu.be/Ezv85LMFx2E</a:t>
            </a:r>
            <a:r>
              <a:rPr lang="en-GB" dirty="0"/>
              <a:t> </a:t>
            </a:r>
          </a:p>
        </p:txBody>
      </p:sp>
      <p:pic>
        <p:nvPicPr>
          <p:cNvPr id="5" name="Picture 4">
            <a:extLst>
              <a:ext uri="{FF2B5EF4-FFF2-40B4-BE49-F238E27FC236}">
                <a16:creationId xmlns:a16="http://schemas.microsoft.com/office/drawing/2014/main" id="{52C1A15E-08E9-416B-807E-32BB88F3B383}"/>
              </a:ext>
            </a:extLst>
          </p:cNvPr>
          <p:cNvPicPr>
            <a:picLocks noChangeAspect="1"/>
          </p:cNvPicPr>
          <p:nvPr/>
        </p:nvPicPr>
        <p:blipFill>
          <a:blip r:embed="rId3"/>
          <a:stretch>
            <a:fillRect/>
          </a:stretch>
        </p:blipFill>
        <p:spPr>
          <a:xfrm>
            <a:off x="0" y="274992"/>
            <a:ext cx="9144000" cy="5668635"/>
          </a:xfrm>
          <a:prstGeom prst="rect">
            <a:avLst/>
          </a:prstGeom>
        </p:spPr>
      </p:pic>
    </p:spTree>
    <p:extLst>
      <p:ext uri="{BB962C8B-B14F-4D97-AF65-F5344CB8AC3E}">
        <p14:creationId xmlns:p14="http://schemas.microsoft.com/office/powerpoint/2010/main" val="1926836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TotalTime>
  <Words>499</Words>
  <Application>Microsoft Office PowerPoint</Application>
  <PresentationFormat>On-screen Show (4:3)</PresentationFormat>
  <Paragraphs>47</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keywords>achievement assembly</cp:keywords>
  <cp:lastModifiedBy>Office User</cp:lastModifiedBy>
  <cp:revision>110</cp:revision>
  <dcterms:created xsi:type="dcterms:W3CDTF">2018-01-03T10:03:51Z</dcterms:created>
  <dcterms:modified xsi:type="dcterms:W3CDTF">2024-03-26T10:08:01Z</dcterms:modified>
</cp:coreProperties>
</file>